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054" r:id="rId2"/>
    <p:sldId id="3057" r:id="rId3"/>
    <p:sldId id="3058" r:id="rId4"/>
    <p:sldId id="3059" r:id="rId5"/>
    <p:sldId id="3060" r:id="rId6"/>
    <p:sldId id="3062" r:id="rId7"/>
    <p:sldId id="3063" r:id="rId8"/>
    <p:sldId id="3064" r:id="rId9"/>
    <p:sldId id="3065" r:id="rId10"/>
    <p:sldId id="3066" r:id="rId11"/>
    <p:sldId id="3067" r:id="rId12"/>
    <p:sldId id="3069" r:id="rId13"/>
    <p:sldId id="3070" r:id="rId14"/>
    <p:sldId id="3071" r:id="rId15"/>
    <p:sldId id="3072" r:id="rId16"/>
    <p:sldId id="3073" r:id="rId17"/>
    <p:sldId id="3074" r:id="rId18"/>
    <p:sldId id="3075" r:id="rId19"/>
    <p:sldId id="3076" r:id="rId20"/>
    <p:sldId id="3077" r:id="rId21"/>
    <p:sldId id="287" r:id="rId22"/>
    <p:sldId id="3055"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3" userDrawn="1">
          <p15:clr>
            <a:srgbClr val="A4A3A4"/>
          </p15:clr>
        </p15:guide>
        <p15:guide id="2" pos="7256" userDrawn="1">
          <p15:clr>
            <a:srgbClr val="A4A3A4"/>
          </p15:clr>
        </p15:guide>
        <p15:guide id="3" orient="horz" pos="618" userDrawn="1">
          <p15:clr>
            <a:srgbClr val="A4A3A4"/>
          </p15:clr>
        </p15:guide>
        <p15:guide id="4" orient="horz" pos="731" userDrawn="1">
          <p15:clr>
            <a:srgbClr val="A4A3A4"/>
          </p15:clr>
        </p15:guide>
        <p15:guide id="5" orient="horz" pos="3928" userDrawn="1">
          <p15:clr>
            <a:srgbClr val="A4A3A4"/>
          </p15:clr>
        </p15:guide>
        <p15:guide id="6"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5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42" autoAdjust="0"/>
    <p:restoredTop sz="94660"/>
  </p:normalViewPr>
  <p:slideViewPr>
    <p:cSldViewPr snapToGrid="0">
      <p:cViewPr varScale="1">
        <p:scale>
          <a:sx n="108" d="100"/>
          <a:sy n="108" d="100"/>
        </p:scale>
        <p:origin x="156" y="192"/>
      </p:cViewPr>
      <p:guideLst>
        <p:guide pos="393"/>
        <p:guide pos="7256"/>
        <p:guide orient="horz" pos="618"/>
        <p:guide orient="horz" pos="731"/>
        <p:guide orient="horz" pos="3928"/>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503DC59A-A0EE-404D-84AC-364457EF80B9}"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D3287106-35F4-47A5-8458-3EBB09554466}" type="slidenum">
              <a:rPr lang="zh-CN" altLang="en-US" smtClean="0"/>
              <a:pPr/>
              <a:t>‹#›</a:t>
            </a:fld>
            <a:endParaRPr lang="zh-CN" altLang="en-US" dirty="0"/>
          </a:p>
        </p:txBody>
      </p:sp>
    </p:spTree>
    <p:extLst>
      <p:ext uri="{BB962C8B-B14F-4D97-AF65-F5344CB8AC3E}">
        <p14:creationId xmlns:p14="http://schemas.microsoft.com/office/powerpoint/2010/main" val="231438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3287106-35F4-47A5-8458-3EBB09554466}" type="slidenum">
              <a:rPr lang="zh-CN" altLang="en-US" smtClean="0"/>
              <a:t>1</a:t>
            </a:fld>
            <a:endParaRPr lang="zh-CN" altLang="en-US"/>
          </a:p>
        </p:txBody>
      </p:sp>
    </p:spTree>
    <p:extLst>
      <p:ext uri="{BB962C8B-B14F-4D97-AF65-F5344CB8AC3E}">
        <p14:creationId xmlns:p14="http://schemas.microsoft.com/office/powerpoint/2010/main" val="334108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3287106-35F4-47A5-8458-3EBB09554466}" type="slidenum">
              <a:rPr lang="zh-CN" altLang="en-US" smtClean="0"/>
              <a:t>22</a:t>
            </a:fld>
            <a:endParaRPr lang="zh-CN" altLang="en-US"/>
          </a:p>
        </p:txBody>
      </p:sp>
    </p:spTree>
    <p:extLst>
      <p:ext uri="{BB962C8B-B14F-4D97-AF65-F5344CB8AC3E}">
        <p14:creationId xmlns:p14="http://schemas.microsoft.com/office/powerpoint/2010/main" val="2762615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4743728" y="0"/>
            <a:ext cx="7448272" cy="6858000"/>
          </a:xfrm>
          <a:custGeom>
            <a:avLst/>
            <a:gdLst>
              <a:gd name="T0" fmla="*/ 8871 w 8871"/>
              <a:gd name="T1" fmla="*/ 0 h 8172"/>
              <a:gd name="T2" fmla="*/ 2967 w 8871"/>
              <a:gd name="T3" fmla="*/ 0 h 8172"/>
              <a:gd name="T4" fmla="*/ 2231 w 8871"/>
              <a:gd name="T5" fmla="*/ 735 h 8172"/>
              <a:gd name="T6" fmla="*/ 8871 w 8871"/>
              <a:gd name="T7" fmla="*/ 7371 h 8172"/>
              <a:gd name="T8" fmla="*/ 8871 w 8871"/>
              <a:gd name="T9" fmla="*/ 0 h 8172"/>
              <a:gd name="T10" fmla="*/ 3714 w 8871"/>
              <a:gd name="T11" fmla="*/ 8172 h 8172"/>
              <a:gd name="T12" fmla="*/ 8871 w 8871"/>
              <a:gd name="T13" fmla="*/ 8172 h 8172"/>
              <a:gd name="T14" fmla="*/ 8871 w 8871"/>
              <a:gd name="T15" fmla="*/ 7514 h 8172"/>
              <a:gd name="T16" fmla="*/ 6621 w 8871"/>
              <a:gd name="T17" fmla="*/ 5267 h 8172"/>
              <a:gd name="T18" fmla="*/ 3714 w 8871"/>
              <a:gd name="T19" fmla="*/ 8172 h 8172"/>
              <a:gd name="T20" fmla="*/ 0 w 8871"/>
              <a:gd name="T21" fmla="*/ 2965 h 8172"/>
              <a:gd name="T22" fmla="*/ 2159 w 8871"/>
              <a:gd name="T23" fmla="*/ 807 h 8172"/>
              <a:gd name="T24" fmla="*/ 4318 w 8871"/>
              <a:gd name="T25" fmla="*/ 2965 h 8172"/>
              <a:gd name="T26" fmla="*/ 2159 w 8871"/>
              <a:gd name="T27" fmla="*/ 5122 h 8172"/>
              <a:gd name="T28" fmla="*/ 0 w 8871"/>
              <a:gd name="T29" fmla="*/ 2965 h 8172"/>
              <a:gd name="T30" fmla="*/ 2231 w 8871"/>
              <a:gd name="T31" fmla="*/ 5194 h 8172"/>
              <a:gd name="T32" fmla="*/ 4390 w 8871"/>
              <a:gd name="T33" fmla="*/ 3037 h 8172"/>
              <a:gd name="T34" fmla="*/ 6549 w 8871"/>
              <a:gd name="T35" fmla="*/ 5194 h 8172"/>
              <a:gd name="T36" fmla="*/ 4390 w 8871"/>
              <a:gd name="T37" fmla="*/ 7352 h 8172"/>
              <a:gd name="T38" fmla="*/ 2231 w 8871"/>
              <a:gd name="T39" fmla="*/ 5194 h 8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71" h="8172">
                <a:moveTo>
                  <a:pt x="8871" y="0"/>
                </a:moveTo>
                <a:lnTo>
                  <a:pt x="2967" y="0"/>
                </a:lnTo>
                <a:lnTo>
                  <a:pt x="2231" y="735"/>
                </a:lnTo>
                <a:lnTo>
                  <a:pt x="8871" y="7371"/>
                </a:lnTo>
                <a:lnTo>
                  <a:pt x="8871" y="0"/>
                </a:lnTo>
                <a:close/>
                <a:moveTo>
                  <a:pt x="3714" y="8172"/>
                </a:moveTo>
                <a:lnTo>
                  <a:pt x="8871" y="8172"/>
                </a:lnTo>
                <a:lnTo>
                  <a:pt x="8871" y="7514"/>
                </a:lnTo>
                <a:lnTo>
                  <a:pt x="6621" y="5267"/>
                </a:lnTo>
                <a:lnTo>
                  <a:pt x="3714" y="8172"/>
                </a:lnTo>
                <a:close/>
                <a:moveTo>
                  <a:pt x="0" y="2965"/>
                </a:moveTo>
                <a:lnTo>
                  <a:pt x="2159" y="807"/>
                </a:lnTo>
                <a:lnTo>
                  <a:pt x="4318" y="2965"/>
                </a:lnTo>
                <a:lnTo>
                  <a:pt x="2159" y="5122"/>
                </a:lnTo>
                <a:lnTo>
                  <a:pt x="0" y="2965"/>
                </a:lnTo>
                <a:close/>
                <a:moveTo>
                  <a:pt x="2231" y="5194"/>
                </a:moveTo>
                <a:lnTo>
                  <a:pt x="4390" y="3037"/>
                </a:lnTo>
                <a:lnTo>
                  <a:pt x="6549" y="5194"/>
                </a:lnTo>
                <a:lnTo>
                  <a:pt x="4390" y="7352"/>
                </a:lnTo>
                <a:lnTo>
                  <a:pt x="2231" y="519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71449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0E31243-880F-41F9-ABEC-987B31A0CA01}"/>
              </a:ext>
            </a:extLst>
          </p:cNvPr>
          <p:cNvSpPr/>
          <p:nvPr userDrawn="1"/>
        </p:nvSpPr>
        <p:spPr>
          <a:xfrm rot="20700000">
            <a:off x="-3543300" y="-2438400"/>
            <a:ext cx="3810000" cy="3810000"/>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FandolFang R" panose="00000500000000000000" pitchFamily="50" charset="-122"/>
            </a:endParaRPr>
          </a:p>
        </p:txBody>
      </p:sp>
    </p:spTree>
    <p:extLst>
      <p:ext uri="{BB962C8B-B14F-4D97-AF65-F5344CB8AC3E}">
        <p14:creationId xmlns:p14="http://schemas.microsoft.com/office/powerpoint/2010/main" val="22042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F153D-2634-4A61-86A1-BC20FEA3FC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7F7F9A-A884-481E-94FE-076C159260E5}"/>
              </a:ext>
            </a:extLst>
          </p:cNvPr>
          <p:cNvSpPr>
            <a:spLocks noGrp="1"/>
          </p:cNvSpPr>
          <p:nvPr>
            <p:ph idx="1"/>
          </p:nvPr>
        </p:nvSpPr>
        <p:spPr/>
        <p:txBody>
          <a:bodyPr/>
          <a:lstStyle>
            <a:lvl1pPr>
              <a:defRPr>
                <a:ea typeface="FandolFang R" panose="00000500000000000000" pitchFamily="50" charset="-122"/>
              </a:defRPr>
            </a:lvl1pPr>
            <a:lvl2pPr>
              <a:defRPr>
                <a:ea typeface="FandolFang R" panose="00000500000000000000" pitchFamily="50" charset="-122"/>
              </a:defRPr>
            </a:lvl2pPr>
            <a:lvl3pPr>
              <a:defRPr>
                <a:ea typeface="FandolFang R" panose="00000500000000000000" pitchFamily="50" charset="-122"/>
              </a:defRPr>
            </a:lvl3pPr>
            <a:lvl4pPr>
              <a:defRPr>
                <a:ea typeface="FandolFang R" panose="00000500000000000000" pitchFamily="50" charset="-122"/>
              </a:defRPr>
            </a:lvl4pPr>
            <a:lvl5pPr>
              <a:defRPr>
                <a:ea typeface="FandolFang R" panose="00000500000000000000" pitchFamily="50"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18BC00A4-AC4B-428D-91CB-B3D28DBEAC09}"/>
              </a:ext>
            </a:extLst>
          </p:cNvPr>
          <p:cNvSpPr>
            <a:spLocks noGrp="1"/>
          </p:cNvSpPr>
          <p:nvPr>
            <p:ph type="dt" sz="half" idx="10"/>
          </p:nvPr>
        </p:nvSpPr>
        <p:spPr/>
        <p:txBody>
          <a:bodyPr/>
          <a:lstStyle>
            <a:lvl1pPr>
              <a:defRPr>
                <a:ea typeface="FandolFang R" panose="00000500000000000000" pitchFamily="50" charset="-122"/>
              </a:defRPr>
            </a:lvl1pPr>
          </a:lstStyle>
          <a:p>
            <a:fld id="{2E05D328-291A-47AC-BDFD-986BBBD9F7A5}" type="datetimeFigureOut">
              <a:rPr lang="zh-CN" altLang="en-US" smtClean="0"/>
              <a:pPr/>
              <a:t>2021/1/9</a:t>
            </a:fld>
            <a:endParaRPr lang="zh-CN" altLang="en-US" dirty="0"/>
          </a:p>
        </p:txBody>
      </p:sp>
      <p:sp>
        <p:nvSpPr>
          <p:cNvPr id="5" name="页脚占位符 4">
            <a:extLst>
              <a:ext uri="{FF2B5EF4-FFF2-40B4-BE49-F238E27FC236}">
                <a16:creationId xmlns:a16="http://schemas.microsoft.com/office/drawing/2014/main" id="{6A8006B1-F14B-4844-9FBA-D5F2D8F4AF11}"/>
              </a:ext>
            </a:extLst>
          </p:cNvPr>
          <p:cNvSpPr>
            <a:spLocks noGrp="1"/>
          </p:cNvSpPr>
          <p:nvPr>
            <p:ph type="ftr" sz="quarter" idx="11"/>
          </p:nvPr>
        </p:nvSpPr>
        <p:spPr/>
        <p:txBody>
          <a:bodyPr/>
          <a:lstStyle>
            <a:lvl1pPr>
              <a:defRPr>
                <a:ea typeface="FandolFang R" panose="00000500000000000000" pitchFamily="50" charset="-122"/>
              </a:defRPr>
            </a:lvl1pPr>
          </a:lstStyle>
          <a:p>
            <a:endParaRPr lang="zh-CN" altLang="en-US" dirty="0"/>
          </a:p>
        </p:txBody>
      </p:sp>
      <p:sp>
        <p:nvSpPr>
          <p:cNvPr id="6" name="灯片编号占位符 5">
            <a:extLst>
              <a:ext uri="{FF2B5EF4-FFF2-40B4-BE49-F238E27FC236}">
                <a16:creationId xmlns:a16="http://schemas.microsoft.com/office/drawing/2014/main" id="{A6CF8928-CF5D-4210-A8FC-3389789EF6F8}"/>
              </a:ext>
            </a:extLst>
          </p:cNvPr>
          <p:cNvSpPr>
            <a:spLocks noGrp="1"/>
          </p:cNvSpPr>
          <p:nvPr>
            <p:ph type="sldNum" sz="quarter" idx="12"/>
          </p:nvPr>
        </p:nvSpPr>
        <p:spPr/>
        <p:txBody>
          <a:bodyPr/>
          <a:lstStyle>
            <a:lvl1pPr>
              <a:defRPr>
                <a:ea typeface="FandolFang R" panose="00000500000000000000" pitchFamily="50" charset="-122"/>
              </a:defRPr>
            </a:lvl1pPr>
          </a:lstStyle>
          <a:p>
            <a:fld id="{643A03F8-67D8-4B14-B435-8036BD8CFE83}" type="slidenum">
              <a:rPr lang="zh-CN" altLang="en-US" smtClean="0"/>
              <a:pPr/>
              <a:t>‹#›</a:t>
            </a:fld>
            <a:endParaRPr lang="zh-CN" altLang="en-US" dirty="0"/>
          </a:p>
        </p:txBody>
      </p:sp>
    </p:spTree>
    <p:extLst>
      <p:ext uri="{BB962C8B-B14F-4D97-AF65-F5344CB8AC3E}">
        <p14:creationId xmlns:p14="http://schemas.microsoft.com/office/powerpoint/2010/main" val="2351399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9203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Lst>
  <p:hf hdr="0" dt="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4.e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23.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11-&#35270;&#39057;-2&#25203;&#29942;&#30422;.rmvb"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a:extLst>
              <a:ext uri="{FF2B5EF4-FFF2-40B4-BE49-F238E27FC236}">
                <a16:creationId xmlns:a16="http://schemas.microsoft.com/office/drawing/2014/main" id="{43D8947B-FEEF-4F1A-A423-ED11BAB0F82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796" r="13796"/>
          <a:stretch>
            <a:fillRect/>
          </a:stretch>
        </p:blipFill>
        <p:spPr/>
      </p:pic>
      <p:sp>
        <p:nvSpPr>
          <p:cNvPr id="28" name="Полилиния 27"/>
          <p:cNvSpPr/>
          <p:nvPr/>
        </p:nvSpPr>
        <p:spPr>
          <a:xfrm>
            <a:off x="7861806" y="4420104"/>
            <a:ext cx="4329254" cy="2437896"/>
          </a:xfrm>
          <a:custGeom>
            <a:avLst/>
            <a:gdLst>
              <a:gd name="connsiteX0" fmla="*/ 3661165 w 6494883"/>
              <a:gd name="connsiteY0" fmla="*/ 0 h 3657409"/>
              <a:gd name="connsiteX1" fmla="*/ 6494883 w 6494883"/>
              <a:gd name="connsiteY1" fmla="*/ 2828984 h 3657409"/>
              <a:gd name="connsiteX2" fmla="*/ 6494883 w 6494883"/>
              <a:gd name="connsiteY2" fmla="*/ 3657409 h 3657409"/>
              <a:gd name="connsiteX3" fmla="*/ 0 w 6494883"/>
              <a:gd name="connsiteY3" fmla="*/ 3657409 h 3657409"/>
              <a:gd name="connsiteX4" fmla="*/ 3661165 w 6494883"/>
              <a:gd name="connsiteY4" fmla="*/ 0 h 365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4883" h="3657409">
                <a:moveTo>
                  <a:pt x="3661165" y="0"/>
                </a:moveTo>
                <a:lnTo>
                  <a:pt x="6494883" y="2828984"/>
                </a:lnTo>
                <a:lnTo>
                  <a:pt x="6494883" y="3657409"/>
                </a:lnTo>
                <a:lnTo>
                  <a:pt x="0" y="3657409"/>
                </a:lnTo>
                <a:lnTo>
                  <a:pt x="3661165" y="0"/>
                </a:lnTo>
                <a:close/>
              </a:path>
            </a:pathLst>
          </a:custGeom>
          <a:solidFill>
            <a:schemeClr val="accent4">
              <a:alpha val="8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eaLnBrk="0" fontAlgn="base" hangingPunct="0">
              <a:spcBef>
                <a:spcPct val="0"/>
              </a:spcBef>
              <a:spcAft>
                <a:spcPct val="0"/>
              </a:spcAft>
            </a:pPr>
            <a:endParaRPr lang="en-US" sz="1200">
              <a:solidFill>
                <a:srgbClr val="3F3F3F"/>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6" name="组合 25">
            <a:extLst>
              <a:ext uri="{FF2B5EF4-FFF2-40B4-BE49-F238E27FC236}">
                <a16:creationId xmlns:a16="http://schemas.microsoft.com/office/drawing/2014/main" id="{31B46781-26D1-42BD-B5C0-ED84311AC22E}"/>
              </a:ext>
            </a:extLst>
          </p:cNvPr>
          <p:cNvGrpSpPr/>
          <p:nvPr/>
        </p:nvGrpSpPr>
        <p:grpSpPr>
          <a:xfrm>
            <a:off x="548027" y="3443514"/>
            <a:ext cx="5032837" cy="1743365"/>
            <a:chOff x="-4766137" y="1956424"/>
            <a:chExt cx="5032837" cy="1743365"/>
          </a:xfrm>
        </p:grpSpPr>
        <p:sp>
          <p:nvSpPr>
            <p:cNvPr id="27" name="矩形: 圆角 26">
              <a:extLst>
                <a:ext uri="{FF2B5EF4-FFF2-40B4-BE49-F238E27FC236}">
                  <a16:creationId xmlns:a16="http://schemas.microsoft.com/office/drawing/2014/main" id="{C0AD42AF-6636-4F46-9BA6-BBE4B3BC3722}"/>
                </a:ext>
              </a:extLst>
            </p:cNvPr>
            <p:cNvSpPr/>
            <p:nvPr/>
          </p:nvSpPr>
          <p:spPr>
            <a:xfrm>
              <a:off x="-4766137" y="3345066"/>
              <a:ext cx="3562392" cy="354723"/>
            </a:xfrm>
            <a:prstGeom prst="roundRect">
              <a:avLst>
                <a:gd name="adj" fmla="val 50000"/>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讲解人：</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xippt  </a:t>
              </a: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时间：</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2020.5.20</a:t>
              </a:r>
              <a:endParaRPr lang="en-US" altLang="zh-CN" sz="16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9" name="组合 28">
              <a:extLst>
                <a:ext uri="{FF2B5EF4-FFF2-40B4-BE49-F238E27FC236}">
                  <a16:creationId xmlns:a16="http://schemas.microsoft.com/office/drawing/2014/main" id="{854E00BE-4400-4AA7-8019-49182916F623}"/>
                </a:ext>
              </a:extLst>
            </p:cNvPr>
            <p:cNvGrpSpPr/>
            <p:nvPr/>
          </p:nvGrpSpPr>
          <p:grpSpPr>
            <a:xfrm>
              <a:off x="-4714868" y="1956424"/>
              <a:ext cx="4981568" cy="1172215"/>
              <a:chOff x="-4714868" y="1956424"/>
              <a:chExt cx="4981568" cy="1172215"/>
            </a:xfrm>
          </p:grpSpPr>
          <p:sp>
            <p:nvSpPr>
              <p:cNvPr id="30" name="文本框 29">
                <a:extLst>
                  <a:ext uri="{FF2B5EF4-FFF2-40B4-BE49-F238E27FC236}">
                    <a16:creationId xmlns:a16="http://schemas.microsoft.com/office/drawing/2014/main" id="{13E1BB71-B64E-4733-8028-FFDC44C9A877}"/>
                  </a:ext>
                </a:extLst>
              </p:cNvPr>
              <p:cNvSpPr txBox="1"/>
              <p:nvPr/>
            </p:nvSpPr>
            <p:spPr>
              <a:xfrm>
                <a:off x="-4714868" y="2808615"/>
                <a:ext cx="4981567" cy="320024"/>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31" name="直接连接符 30">
                <a:extLst>
                  <a:ext uri="{FF2B5EF4-FFF2-40B4-BE49-F238E27FC236}">
                    <a16:creationId xmlns:a16="http://schemas.microsoft.com/office/drawing/2014/main" id="{3D974DE6-C0B0-49CE-B8F4-12E80575CBBC}"/>
                  </a:ext>
                </a:extLst>
              </p:cNvPr>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文本占位符 19">
                <a:extLst>
                  <a:ext uri="{FF2B5EF4-FFF2-40B4-BE49-F238E27FC236}">
                    <a16:creationId xmlns:a16="http://schemas.microsoft.com/office/drawing/2014/main" id="{80304662-3315-4CE0-AF4D-42EF85F0692B}"/>
                  </a:ext>
                </a:extLst>
              </p:cNvPr>
              <p:cNvSpPr txBox="1"/>
              <p:nvPr/>
            </p:nvSpPr>
            <p:spPr>
              <a:xfrm>
                <a:off x="-4708756" y="1956424"/>
                <a:ext cx="4814735"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chemeClr val="accent4">
                        <a:lumMod val="75000"/>
                      </a:schemeClr>
                    </a:solidFill>
                    <a:latin typeface="Arial" panose="020B0604020202020204" pitchFamily="34" charset="0"/>
                    <a:ea typeface="思源黑体 CN Medium" panose="020B0600000000000000" pitchFamily="34" charset="-122"/>
                    <a:cs typeface="+mn-ea"/>
                    <a:sym typeface="Arial" panose="020B0604020202020204" pitchFamily="34" charset="0"/>
                  </a:rPr>
                  <a:t>第一节  杠杆</a:t>
                </a:r>
              </a:p>
            </p:txBody>
          </p:sp>
        </p:grpSp>
      </p:grpSp>
      <p:sp>
        <p:nvSpPr>
          <p:cNvPr id="33" name="文本占位符 20">
            <a:extLst>
              <a:ext uri="{FF2B5EF4-FFF2-40B4-BE49-F238E27FC236}">
                <a16:creationId xmlns:a16="http://schemas.microsoft.com/office/drawing/2014/main" id="{953A9252-738A-4B77-802A-839383BB07D2}"/>
              </a:ext>
            </a:extLst>
          </p:cNvPr>
          <p:cNvSpPr txBox="1"/>
          <p:nvPr/>
        </p:nvSpPr>
        <p:spPr>
          <a:xfrm>
            <a:off x="629776" y="2760406"/>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第十二章   简单机械</a:t>
            </a:r>
          </a:p>
        </p:txBody>
      </p:sp>
      <p:sp>
        <p:nvSpPr>
          <p:cNvPr id="34" name="矩形 33">
            <a:extLst>
              <a:ext uri="{FF2B5EF4-FFF2-40B4-BE49-F238E27FC236}">
                <a16:creationId xmlns:a16="http://schemas.microsoft.com/office/drawing/2014/main" id="{DB9ADAF6-ACA5-48E9-B3CD-5CBE2705387E}"/>
              </a:ext>
            </a:extLst>
          </p:cNvPr>
          <p:cNvSpPr/>
          <p:nvPr/>
        </p:nvSpPr>
        <p:spPr>
          <a:xfrm>
            <a:off x="-997896" y="324651"/>
            <a:ext cx="4062342" cy="300975"/>
          </a:xfrm>
          <a:prstGeom prst="rect">
            <a:avLst/>
          </a:prstGeom>
          <a:solidFill>
            <a:schemeClr val="accent4">
              <a:lumMod val="75000"/>
            </a:schemeClr>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eaLnBrk="1" fontAlgn="auto" latinLnBrk="1" hangingPunct="1">
              <a:lnSpc>
                <a:spcPct val="100000"/>
              </a:lnSpc>
              <a:spcBef>
                <a:spcPts val="0"/>
              </a:spcBef>
              <a:spcAft>
                <a:spcPts val="0"/>
              </a:spcAft>
              <a:buClrTx/>
              <a:buSzTx/>
              <a:buFontTx/>
              <a:buNone/>
              <a:tabLst/>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人教版物理八年级下册（初中）</a:t>
            </a:r>
          </a:p>
        </p:txBody>
      </p:sp>
    </p:spTree>
    <p:extLst>
      <p:ext uri="{BB962C8B-B14F-4D97-AF65-F5344CB8AC3E}">
        <p14:creationId xmlns:p14="http://schemas.microsoft.com/office/powerpoint/2010/main" val="1601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a:spLocks noChangeArrowheads="1"/>
          </p:cNvSpPr>
          <p:nvPr/>
        </p:nvSpPr>
        <p:spPr bwMode="auto">
          <a:xfrm>
            <a:off x="295593" y="4907969"/>
            <a:ext cx="7704137" cy="539750"/>
          </a:xfrm>
          <a:prstGeom prst="roundRect">
            <a:avLst>
              <a:gd name="adj" fmla="val 16806"/>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defTabSz="914400" eaLnBrk="1" fontAlgn="auto" latinLnBrk="0" hangingPunct="1">
              <a:lnSpc>
                <a:spcPct val="125000"/>
              </a:lnSpc>
              <a:spcBef>
                <a:spcPts val="0"/>
              </a:spcBef>
              <a:spcAft>
                <a:spcPts val="0"/>
              </a:spcAft>
              <a:buClrTx/>
              <a:buSzTx/>
              <a:buFontTx/>
              <a:buNone/>
              <a:tabLst/>
              <a:defRPr/>
            </a:pP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杠杆平衡时，动力</a:t>
            </a:r>
            <a:r>
              <a:rPr kumimoji="0" lang="en-US" altLang="zh-CN"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动力臂</a:t>
            </a:r>
            <a:r>
              <a:rPr kumimoji="0" lang="en-US" altLang="zh-CN"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阻力</a:t>
            </a:r>
            <a:r>
              <a:rPr kumimoji="0" lang="en-US" altLang="zh-CN"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阻力臂。</a:t>
            </a:r>
          </a:p>
        </p:txBody>
      </p:sp>
      <p:graphicFrame>
        <p:nvGraphicFramePr>
          <p:cNvPr id="6199" name="Group 55"/>
          <p:cNvGraphicFramePr>
            <a:graphicFrameLocks noGrp="1"/>
          </p:cNvGraphicFramePr>
          <p:nvPr>
            <p:extLst>
              <p:ext uri="{D42A27DB-BD31-4B8C-83A1-F6EECF244321}">
                <p14:modId xmlns:p14="http://schemas.microsoft.com/office/powerpoint/2010/main" val="888696995"/>
              </p:ext>
            </p:extLst>
          </p:nvPr>
        </p:nvGraphicFramePr>
        <p:xfrm>
          <a:off x="1007292" y="1635589"/>
          <a:ext cx="10055237" cy="2966999"/>
        </p:xfrm>
        <a:graphic>
          <a:graphicData uri="http://schemas.openxmlformats.org/drawingml/2006/table">
            <a:tbl>
              <a:tblPr/>
              <a:tblGrid>
                <a:gridCol w="2010196">
                  <a:extLst>
                    <a:ext uri="{9D8B030D-6E8A-4147-A177-3AD203B41FA5}">
                      <a16:colId xmlns:a16="http://schemas.microsoft.com/office/drawing/2014/main" val="20000"/>
                    </a:ext>
                  </a:extLst>
                </a:gridCol>
                <a:gridCol w="2012326">
                  <a:extLst>
                    <a:ext uri="{9D8B030D-6E8A-4147-A177-3AD203B41FA5}">
                      <a16:colId xmlns:a16="http://schemas.microsoft.com/office/drawing/2014/main" val="20001"/>
                    </a:ext>
                  </a:extLst>
                </a:gridCol>
                <a:gridCol w="2010193">
                  <a:extLst>
                    <a:ext uri="{9D8B030D-6E8A-4147-A177-3AD203B41FA5}">
                      <a16:colId xmlns:a16="http://schemas.microsoft.com/office/drawing/2014/main" val="20002"/>
                    </a:ext>
                  </a:extLst>
                </a:gridCol>
                <a:gridCol w="2012326">
                  <a:extLst>
                    <a:ext uri="{9D8B030D-6E8A-4147-A177-3AD203B41FA5}">
                      <a16:colId xmlns:a16="http://schemas.microsoft.com/office/drawing/2014/main" val="20003"/>
                    </a:ext>
                  </a:extLst>
                </a:gridCol>
                <a:gridCol w="2010196">
                  <a:extLst>
                    <a:ext uri="{9D8B030D-6E8A-4147-A177-3AD203B41FA5}">
                      <a16:colId xmlns:a16="http://schemas.microsoft.com/office/drawing/2014/main" val="20004"/>
                    </a:ext>
                  </a:extLst>
                </a:gridCol>
              </a:tblGrid>
              <a:tr h="58955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次数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动力</a:t>
                      </a:r>
                      <a:r>
                        <a:rPr kumimoji="0" lang="en-US" altLang="zh-CN" sz="2000" b="1" i="1" u="none" strike="noStrike" cap="none" normalizeH="0" baseline="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000" b="1" i="1" u="none" strike="noStrike" cap="none" normalizeH="0" baseline="-2500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000" b="1" i="0" u="none" strike="noStrike" cap="none" normalizeH="0" baseline="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/N</a:t>
                      </a:r>
                      <a:endParaRPr kumimoji="0" lang="zh-CN" altLang="en-US" sz="2000" b="1" i="0" u="none" strike="noStrike" cap="none" normalizeH="0" baseline="-2500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阻力</a:t>
                      </a:r>
                      <a:r>
                        <a:rPr kumimoji="0" lang="en-US" altLang="zh-CN" sz="2000" b="1" i="1" u="none" strike="noStrike" cap="none" normalizeH="0" baseline="0" dirty="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000" b="1" i="1" u="none" strike="noStrike" cap="none" normalizeH="0" baseline="-25000" dirty="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000" b="1" i="0" u="none" strike="noStrike" cap="none" normalizeH="0" baseline="0" dirty="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/N</a:t>
                      </a:r>
                      <a:endParaRPr kumimoji="0" lang="zh-CN" altLang="en-US" sz="2000" b="1" i="0" u="none" strike="noStrike" cap="none" normalizeH="0" baseline="0" dirty="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动力臂</a:t>
                      </a:r>
                      <a:r>
                        <a:rPr kumimoji="0" lang="en-US" altLang="zh-CN" sz="2000" b="1" i="1" u="none" strike="noStrike" cap="none" normalizeH="0" baseline="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l</a:t>
                      </a:r>
                      <a:r>
                        <a:rPr kumimoji="0" lang="en-US" altLang="zh-CN" sz="2000" b="1" i="0" u="none" strike="noStrike" cap="none" normalizeH="0" baseline="-2500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000" b="1" i="0" u="none" strike="noStrike" cap="none" normalizeH="0" baseline="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/m</a:t>
                      </a:r>
                      <a:endParaRPr kumimoji="0" lang="zh-CN" altLang="en-US" sz="2000" b="1" i="0" u="none" strike="noStrike" cap="none" normalizeH="0" baseline="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阻力臂</a:t>
                      </a:r>
                      <a:r>
                        <a:rPr kumimoji="0" lang="en-US" altLang="zh-CN" sz="2000" b="1" i="1" u="none" strike="noStrike" cap="none" normalizeH="0" baseline="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l</a:t>
                      </a:r>
                      <a:r>
                        <a:rPr kumimoji="0" lang="en-US" altLang="zh-CN" sz="2000" b="1" i="1" u="none" strike="noStrike" cap="none" normalizeH="0" baseline="-2500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000" b="1" i="0" u="none" strike="noStrike" cap="none" normalizeH="0" baseline="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rPr>
                        <a:t>/m</a:t>
                      </a:r>
                      <a:endParaRPr kumimoji="0" lang="zh-CN" altLang="en-US" sz="2000" b="1" i="0" u="none" strike="noStrike" cap="none" normalizeH="0" baseline="0">
                        <a:ln>
                          <a:noFill/>
                        </a:ln>
                        <a:solidFill>
                          <a:srgbClr val="FFFFFF"/>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641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1</a:t>
                      </a:r>
                      <a:endParaRPr kumimoji="0" lang="zh-CN" altLang="en-US" sz="2000" b="1"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5641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2</a:t>
                      </a:r>
                      <a:endParaRPr kumimoji="0" lang="zh-CN" altLang="en-US" sz="2000" b="1"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5641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3</a:t>
                      </a:r>
                      <a:endParaRPr kumimoji="0" lang="zh-CN" altLang="en-US" sz="2000" b="1"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5641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4</a:t>
                      </a:r>
                      <a:endParaRPr kumimoji="0" lang="zh-CN" altLang="en-US" sz="2000" b="1"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5641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5</a:t>
                      </a:r>
                      <a:endParaRPr kumimoji="0" lang="zh-CN" altLang="en-US" sz="2000" b="1"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5641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rPr>
                        <a:t>6</a:t>
                      </a:r>
                      <a:endParaRPr kumimoji="0" lang="zh-CN" altLang="en-US" sz="2000" b="1"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dirty="0">
                        <a:ln>
                          <a:noFill/>
                        </a:ln>
                        <a:solidFill>
                          <a:srgbClr val="000000"/>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graphicFrame>
        <p:nvGraphicFramePr>
          <p:cNvPr id="6200" name="Object 56"/>
          <p:cNvGraphicFramePr>
            <a:graphicFrameLocks noChangeAspect="1"/>
          </p:cNvGraphicFramePr>
          <p:nvPr>
            <p:extLst>
              <p:ext uri="{D42A27DB-BD31-4B8C-83A1-F6EECF244321}">
                <p14:modId xmlns:p14="http://schemas.microsoft.com/office/powerpoint/2010/main" val="2383727634"/>
              </p:ext>
            </p:extLst>
          </p:nvPr>
        </p:nvGraphicFramePr>
        <p:xfrm>
          <a:off x="807678" y="5584825"/>
          <a:ext cx="1660922" cy="536575"/>
        </p:xfrm>
        <a:graphic>
          <a:graphicData uri="http://schemas.openxmlformats.org/presentationml/2006/ole">
            <mc:AlternateContent xmlns:mc="http://schemas.openxmlformats.org/markup-compatibility/2006">
              <mc:Choice xmlns:v="urn:schemas-microsoft-com:vml" Requires="v">
                <p:oleObj name="Equation" r:id="rId2" imgW="733425" imgH="228600" progId="">
                  <p:embed/>
                </p:oleObj>
              </mc:Choice>
              <mc:Fallback>
                <p:oleObj name="Equation" r:id="rId2" imgW="733425" imgH="228600" progId="">
                  <p:embed/>
                  <p:pic>
                    <p:nvPicPr>
                      <p:cNvPr id="6200" name="Object 56"/>
                      <p:cNvPicPr>
                        <a:picLocks noChangeAspect="1"/>
                      </p:cNvPicPr>
                      <p:nvPr/>
                    </p:nvPicPr>
                    <p:blipFill>
                      <a:blip r:embed="rId3"/>
                      <a:stretch>
                        <a:fillRect/>
                      </a:stretch>
                    </p:blipFill>
                    <p:spPr>
                      <a:xfrm>
                        <a:off x="807678" y="5584825"/>
                        <a:ext cx="1660922" cy="536575"/>
                      </a:xfrm>
                      <a:prstGeom prst="rect">
                        <a:avLst/>
                      </a:prstGeom>
                      <a:noFill/>
                      <a:ln w="9525">
                        <a:noFill/>
                      </a:ln>
                    </p:spPr>
                  </p:pic>
                </p:oleObj>
              </mc:Fallback>
            </mc:AlternateContent>
          </a:graphicData>
        </a:graphic>
      </p:graphicFrame>
      <p:sp>
        <p:nvSpPr>
          <p:cNvPr id="10" name="文本框 9">
            <a:extLst>
              <a:ext uri="{FF2B5EF4-FFF2-40B4-BE49-F238E27FC236}">
                <a16:creationId xmlns:a16="http://schemas.microsoft.com/office/drawing/2014/main" id="{C22029A0-B0A1-4C63-BAA2-EB3C4C8DAA96}"/>
              </a:ext>
            </a:extLst>
          </p:cNvPr>
          <p:cNvSpPr txBox="1"/>
          <p:nvPr/>
        </p:nvSpPr>
        <p:spPr>
          <a:xfrm>
            <a:off x="809171" y="381801"/>
            <a:ext cx="1659429"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合作探究</a:t>
            </a:r>
          </a:p>
        </p:txBody>
      </p:sp>
    </p:spTree>
    <p:extLst>
      <p:ext uri="{BB962C8B-B14F-4D97-AF65-F5344CB8AC3E}">
        <p14:creationId xmlns:p14="http://schemas.microsoft.com/office/powerpoint/2010/main" val="34343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2"/>
          <p:cNvSpPr txBox="1"/>
          <p:nvPr/>
        </p:nvSpPr>
        <p:spPr>
          <a:xfrm>
            <a:off x="259910" y="1381711"/>
            <a:ext cx="10974687" cy="461665"/>
          </a:xfrm>
          <a:prstGeom prst="rect">
            <a:avLst/>
          </a:prstGeom>
          <a:noFill/>
          <a:ln w="9525">
            <a:noFill/>
          </a:ln>
        </p:spPr>
        <p:txBody>
          <a:bodyPr wrap="square" lIns="91440" tIns="45720" rIns="91440" bIns="4572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思考：认真根据下面几个杠杆在实际生活中的使用时省力费力情况进行分类。</a:t>
            </a:r>
          </a:p>
        </p:txBody>
      </p:sp>
      <p:grpSp>
        <p:nvGrpSpPr>
          <p:cNvPr id="16387" name="组合 29"/>
          <p:cNvGrpSpPr/>
          <p:nvPr/>
        </p:nvGrpSpPr>
        <p:grpSpPr>
          <a:xfrm>
            <a:off x="2849404" y="2640439"/>
            <a:ext cx="6232167" cy="3382219"/>
            <a:chOff x="0" y="0"/>
            <a:chExt cx="9598" cy="10000"/>
          </a:xfrm>
        </p:grpSpPr>
        <p:pic>
          <p:nvPicPr>
            <p:cNvPr id="16388" name="Picture 6"/>
            <p:cNvPicPr>
              <a:picLocks noRot="1"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4" y="5056"/>
              <a:ext cx="2754" cy="3503"/>
            </a:xfrm>
            <a:prstGeom prst="rect">
              <a:avLst/>
            </a:prstGeom>
            <a:noFill/>
            <a:ln w="57150" cap="flat" cmpd="sng">
              <a:solidFill>
                <a:schemeClr val="bg1"/>
              </a:solidFill>
              <a:prstDash val="solid"/>
              <a:miter/>
              <a:headEnd type="none" w="med" len="med"/>
              <a:tailEnd type="none" w="med" len="med"/>
            </a:ln>
          </p:spPr>
        </p:pic>
        <p:pic>
          <p:nvPicPr>
            <p:cNvPr id="16389" name="Picture 2"/>
            <p:cNvPicPr>
              <a:picLocks noRot="1"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8" y="5272"/>
              <a:ext cx="2522" cy="3228"/>
            </a:xfrm>
            <a:prstGeom prst="rect">
              <a:avLst/>
            </a:prstGeom>
            <a:noFill/>
            <a:ln w="9525">
              <a:noFill/>
            </a:ln>
          </p:spPr>
        </p:pic>
        <p:pic>
          <p:nvPicPr>
            <p:cNvPr id="16390" name="Picture 4"/>
            <p:cNvPicPr>
              <a:picLocks noRot="1"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78"/>
              <a:ext cx="3271" cy="3513"/>
            </a:xfrm>
            <a:prstGeom prst="rect">
              <a:avLst/>
            </a:prstGeom>
            <a:noFill/>
            <a:ln w="9525">
              <a:noFill/>
            </a:ln>
          </p:spPr>
        </p:pic>
        <p:pic>
          <p:nvPicPr>
            <p:cNvPr id="16391" name="图片模式1"/>
            <p:cNvPicPr>
              <a:picLocks noRot="1"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3" y="315"/>
              <a:ext cx="2423" cy="3489"/>
            </a:xfrm>
            <a:prstGeom prst="rect">
              <a:avLst/>
            </a:prstGeom>
            <a:noFill/>
            <a:ln w="9525">
              <a:noFill/>
            </a:ln>
          </p:spPr>
        </p:pic>
        <p:pic>
          <p:nvPicPr>
            <p:cNvPr id="16392" name="Picture 9"/>
            <p:cNvPicPr>
              <a:picLocks noRot="1"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3" y="0"/>
              <a:ext cx="2724" cy="3922"/>
            </a:xfrm>
            <a:prstGeom prst="rect">
              <a:avLst/>
            </a:prstGeom>
            <a:noFill/>
            <a:ln w="9525">
              <a:noFill/>
            </a:ln>
          </p:spPr>
        </p:pic>
        <p:grpSp>
          <p:nvGrpSpPr>
            <p:cNvPr id="16393" name="组合 28"/>
            <p:cNvGrpSpPr/>
            <p:nvPr/>
          </p:nvGrpSpPr>
          <p:grpSpPr>
            <a:xfrm>
              <a:off x="1045" y="158"/>
              <a:ext cx="1291" cy="4618"/>
              <a:chOff x="3091" y="0"/>
              <a:chExt cx="3817" cy="10000"/>
            </a:xfrm>
          </p:grpSpPr>
          <p:pic>
            <p:nvPicPr>
              <p:cNvPr id="16394" name="Picture 3"/>
              <p:cNvPicPr>
                <a:picLocks noRot="1"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1" y="0"/>
                <a:ext cx="3817" cy="8099"/>
              </a:xfrm>
              <a:prstGeom prst="rect">
                <a:avLst/>
              </a:prstGeom>
              <a:noFill/>
              <a:ln w="57150" cap="flat" cmpd="sng">
                <a:solidFill>
                  <a:schemeClr val="bg1"/>
                </a:solidFill>
                <a:prstDash val="solid"/>
                <a:miter/>
                <a:headEnd type="none" w="med" len="med"/>
                <a:tailEnd type="none" w="med" len="med"/>
              </a:ln>
            </p:spPr>
          </p:pic>
          <p:sp>
            <p:nvSpPr>
              <p:cNvPr id="16395" name="TextBox 22"/>
              <p:cNvSpPr txBox="1"/>
              <p:nvPr/>
            </p:nvSpPr>
            <p:spPr>
              <a:xfrm>
                <a:off x="3659" y="8228"/>
                <a:ext cx="1951" cy="1772"/>
              </a:xfrm>
              <a:prstGeom prst="rect">
                <a:avLst/>
              </a:prstGeom>
              <a:noFill/>
              <a:ln w="9525">
                <a:noFill/>
              </a:ln>
            </p:spPr>
            <p:txBody>
              <a:bodyPr wrap="square" lIns="91440" tIns="45720" rIns="91440" bIns="4572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p>
            </p:txBody>
          </p:sp>
        </p:grpSp>
        <p:sp>
          <p:nvSpPr>
            <p:cNvPr id="16396" name="TextBox 23"/>
            <p:cNvSpPr txBox="1"/>
            <p:nvPr/>
          </p:nvSpPr>
          <p:spPr>
            <a:xfrm>
              <a:off x="4782" y="3799"/>
              <a:ext cx="495" cy="819"/>
            </a:xfrm>
            <a:prstGeom prst="rect">
              <a:avLst/>
            </a:prstGeom>
            <a:noFill/>
            <a:ln w="9525">
              <a:noFill/>
            </a:ln>
          </p:spPr>
          <p:txBody>
            <a:bodyPr wrap="square" lIns="91440" tIns="45720" rIns="91440" bIns="4572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p>
          </p:txBody>
        </p:sp>
        <p:sp>
          <p:nvSpPr>
            <p:cNvPr id="16397" name="TextBox 24"/>
            <p:cNvSpPr txBox="1"/>
            <p:nvPr/>
          </p:nvSpPr>
          <p:spPr>
            <a:xfrm>
              <a:off x="7916" y="3799"/>
              <a:ext cx="577" cy="819"/>
            </a:xfrm>
            <a:prstGeom prst="rect">
              <a:avLst/>
            </a:prstGeom>
            <a:noFill/>
            <a:ln w="9525">
              <a:noFill/>
            </a:ln>
          </p:spPr>
          <p:txBody>
            <a:bodyPr wrap="square" lIns="91440" tIns="45720" rIns="91440" bIns="4572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p>
          </p:txBody>
        </p:sp>
        <p:sp>
          <p:nvSpPr>
            <p:cNvPr id="16398" name="TextBox 25"/>
            <p:cNvSpPr txBox="1"/>
            <p:nvPr/>
          </p:nvSpPr>
          <p:spPr>
            <a:xfrm>
              <a:off x="1237" y="9182"/>
              <a:ext cx="577" cy="818"/>
            </a:xfrm>
            <a:prstGeom prst="rect">
              <a:avLst/>
            </a:prstGeom>
            <a:noFill/>
            <a:ln w="9525">
              <a:noFill/>
            </a:ln>
          </p:spPr>
          <p:txBody>
            <a:bodyPr wrap="square" lIns="91440" tIns="45720" rIns="91440" bIns="4572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4</a:t>
              </a:r>
            </a:p>
          </p:txBody>
        </p:sp>
        <p:sp>
          <p:nvSpPr>
            <p:cNvPr id="16399" name="TextBox 26"/>
            <p:cNvSpPr txBox="1"/>
            <p:nvPr/>
          </p:nvSpPr>
          <p:spPr>
            <a:xfrm>
              <a:off x="4865" y="9023"/>
              <a:ext cx="495" cy="819"/>
            </a:xfrm>
            <a:prstGeom prst="rect">
              <a:avLst/>
            </a:prstGeom>
            <a:noFill/>
            <a:ln w="9525">
              <a:noFill/>
            </a:ln>
          </p:spPr>
          <p:txBody>
            <a:bodyPr wrap="square" lIns="91440" tIns="45720" rIns="91440" bIns="4572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5</a:t>
              </a:r>
            </a:p>
          </p:txBody>
        </p:sp>
        <p:sp>
          <p:nvSpPr>
            <p:cNvPr id="16400" name="TextBox 27"/>
            <p:cNvSpPr txBox="1"/>
            <p:nvPr/>
          </p:nvSpPr>
          <p:spPr>
            <a:xfrm>
              <a:off x="7916" y="8996"/>
              <a:ext cx="494" cy="819"/>
            </a:xfrm>
            <a:prstGeom prst="rect">
              <a:avLst/>
            </a:prstGeom>
            <a:noFill/>
            <a:ln w="9525">
              <a:noFill/>
            </a:ln>
          </p:spPr>
          <p:txBody>
            <a:bodyPr wrap="square" lIns="91440" tIns="45720" rIns="91440" bIns="4572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6</a:t>
              </a:r>
            </a:p>
          </p:txBody>
        </p:sp>
      </p:grpSp>
      <p:sp>
        <p:nvSpPr>
          <p:cNvPr id="20" name="文本框 19">
            <a:extLst>
              <a:ext uri="{FF2B5EF4-FFF2-40B4-BE49-F238E27FC236}">
                <a16:creationId xmlns:a16="http://schemas.microsoft.com/office/drawing/2014/main" id="{C22029A0-B0A1-4C63-BAA2-EB3C4C8DAA96}"/>
              </a:ext>
            </a:extLst>
          </p:cNvPr>
          <p:cNvSpPr txBox="1"/>
          <p:nvPr/>
        </p:nvSpPr>
        <p:spPr>
          <a:xfrm>
            <a:off x="809171" y="381801"/>
            <a:ext cx="1659429"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自主学习</a:t>
            </a:r>
          </a:p>
        </p:txBody>
      </p:sp>
    </p:spTree>
    <p:extLst>
      <p:ext uri="{BB962C8B-B14F-4D97-AF65-F5344CB8AC3E}">
        <p14:creationId xmlns:p14="http://schemas.microsoft.com/office/powerpoint/2010/main" val="252650167"/>
      </p:ext>
    </p:extLst>
  </p:cSld>
  <p:clrMapOvr>
    <a:masterClrMapping/>
  </p:clrMapOvr>
  <p:transition>
    <p:cover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ipe(down)">
                                      <p:cBhvr>
                                        <p:cTn id="7" dur="500"/>
                                        <p:tgtEl>
                                          <p:spTgt spid="1638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385"/>
                                        </p:tgtEl>
                                        <p:attrNameLst>
                                          <p:attrName>style.visibility</p:attrName>
                                        </p:attrNameLst>
                                      </p:cBhvr>
                                      <p:to>
                                        <p:strVal val="visible"/>
                                      </p:to>
                                    </p:set>
                                    <p:animEffect transition="in" filter="wipe(down)">
                                      <p:cBhvr>
                                        <p:cTn id="10"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ChangeArrowheads="1"/>
          </p:cNvSpPr>
          <p:nvPr/>
        </p:nvSpPr>
        <p:spPr bwMode="auto">
          <a:xfrm>
            <a:off x="1933575" y="179388"/>
            <a:ext cx="8229600" cy="1144587"/>
          </a:xfrm>
          <a:prstGeom prst="rect">
            <a:avLst/>
          </a:prstGeom>
          <a:no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a:ln>
                  <a:noFill/>
                </a:ln>
                <a:solidFill>
                  <a:schemeClr val="tx2"/>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p>
        </p:txBody>
      </p:sp>
      <p:graphicFrame>
        <p:nvGraphicFramePr>
          <p:cNvPr id="349220" name="Group 36"/>
          <p:cNvGraphicFramePr>
            <a:graphicFrameLocks noGrp="1"/>
          </p:cNvGraphicFramePr>
          <p:nvPr>
            <p:custDataLst>
              <p:tags r:id="rId1"/>
            </p:custDataLst>
            <p:extLst>
              <p:ext uri="{D42A27DB-BD31-4B8C-83A1-F6EECF244321}">
                <p14:modId xmlns:p14="http://schemas.microsoft.com/office/powerpoint/2010/main" val="3473365766"/>
              </p:ext>
            </p:extLst>
          </p:nvPr>
        </p:nvGraphicFramePr>
        <p:xfrm>
          <a:off x="1286827" y="2252021"/>
          <a:ext cx="9523096" cy="3243005"/>
        </p:xfrm>
        <a:graphic>
          <a:graphicData uri="http://schemas.openxmlformats.org/drawingml/2006/table">
            <a:tbl>
              <a:tblPr/>
              <a:tblGrid>
                <a:gridCol w="1063823">
                  <a:extLst>
                    <a:ext uri="{9D8B030D-6E8A-4147-A177-3AD203B41FA5}">
                      <a16:colId xmlns:a16="http://schemas.microsoft.com/office/drawing/2014/main" val="20000"/>
                    </a:ext>
                  </a:extLst>
                </a:gridCol>
                <a:gridCol w="2722839">
                  <a:extLst>
                    <a:ext uri="{9D8B030D-6E8A-4147-A177-3AD203B41FA5}">
                      <a16:colId xmlns:a16="http://schemas.microsoft.com/office/drawing/2014/main" val="20001"/>
                    </a:ext>
                  </a:extLst>
                </a:gridCol>
                <a:gridCol w="2883610">
                  <a:extLst>
                    <a:ext uri="{9D8B030D-6E8A-4147-A177-3AD203B41FA5}">
                      <a16:colId xmlns:a16="http://schemas.microsoft.com/office/drawing/2014/main" val="20002"/>
                    </a:ext>
                  </a:extLst>
                </a:gridCol>
                <a:gridCol w="2852824">
                  <a:extLst>
                    <a:ext uri="{9D8B030D-6E8A-4147-A177-3AD203B41FA5}">
                      <a16:colId xmlns:a16="http://schemas.microsoft.com/office/drawing/2014/main" val="20003"/>
                    </a:ext>
                  </a:extLst>
                </a:gridCol>
              </a:tblGrid>
              <a:tr h="57995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2400" b="0" i="0" u="none" strike="noStrike" cap="none" normalizeH="0" baseline="0">
                        <a:ln>
                          <a:noFill/>
                        </a:ln>
                        <a:solidFill>
                          <a:srgbClr val="000C0C"/>
                        </a:solidFill>
                        <a:effectLst/>
                        <a:latin typeface="Arial" panose="020B0604020202020204" pitchFamily="34" charset="0"/>
                        <a:ea typeface="思源黑体 CN Medium" panose="020B0600000000000000" pitchFamily="3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FF0000"/>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省力杠杆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FF0000"/>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费力杠杆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dirty="0">
                          <a:ln>
                            <a:noFill/>
                          </a:ln>
                          <a:solidFill>
                            <a:srgbClr val="FF0000"/>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等臂杠杆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7128">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概念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动力臂大于阻力臂的杠杆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动力臂小于阻力臂的杠杆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动力臂小于阻力臂的杠杆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5387">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特点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省了力，但费了距离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费了力，但省了距离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不省力也不费力</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3624">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实例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dirty="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钳子、修树枝的剪刀、核桃夹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镊子、鱼竿</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400" b="0" i="0" u="none" strike="noStrike" cap="none" normalizeH="0" baseline="0" dirty="0">
                          <a:ln>
                            <a:noFill/>
                          </a:ln>
                          <a:solidFill>
                            <a:srgbClr val="000C0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天平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9214" name="Text Box 30"/>
          <p:cNvSpPr txBox="1">
            <a:spLocks noChangeArrowheads="1"/>
          </p:cNvSpPr>
          <p:nvPr/>
        </p:nvSpPr>
        <p:spPr bwMode="auto">
          <a:xfrm>
            <a:off x="660400" y="1526388"/>
            <a:ext cx="2765501" cy="523220"/>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none" spc="0" normalizeH="0" baseline="0" noProof="0" dirty="0">
                <a:ln>
                  <a:noFill/>
                </a:ln>
                <a:solidFill>
                  <a:srgbClr val="00B0F0"/>
                </a:solidFill>
                <a:effectLst/>
                <a:uLnTx/>
                <a:uFillTx/>
                <a:latin typeface="Arial" panose="020B0604020202020204" pitchFamily="34" charset="0"/>
                <a:ea typeface="思源黑体 CN Medium" panose="020B0600000000000000" pitchFamily="34" charset="-122"/>
                <a:sym typeface="Arial" panose="020B0604020202020204" pitchFamily="34" charset="0"/>
              </a:rPr>
              <a:t>三类杠杆的对比</a:t>
            </a:r>
          </a:p>
        </p:txBody>
      </p:sp>
      <p:sp>
        <p:nvSpPr>
          <p:cNvPr id="8" name="文本框 7">
            <a:extLst>
              <a:ext uri="{FF2B5EF4-FFF2-40B4-BE49-F238E27FC236}">
                <a16:creationId xmlns:a16="http://schemas.microsoft.com/office/drawing/2014/main" id="{C22029A0-B0A1-4C63-BAA2-EB3C4C8DAA96}"/>
              </a:ext>
            </a:extLst>
          </p:cNvPr>
          <p:cNvSpPr txBox="1"/>
          <p:nvPr/>
        </p:nvSpPr>
        <p:spPr>
          <a:xfrm>
            <a:off x="809171" y="381801"/>
            <a:ext cx="1659429"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自主学习</a:t>
            </a:r>
          </a:p>
        </p:txBody>
      </p:sp>
    </p:spTree>
    <p:extLst>
      <p:ext uri="{BB962C8B-B14F-4D97-AF65-F5344CB8AC3E}">
        <p14:creationId xmlns:p14="http://schemas.microsoft.com/office/powerpoint/2010/main" val="397584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9214">
                                            <p:txEl>
                                              <p:pRg st="0" end="0"/>
                                            </p:txEl>
                                          </p:spTgt>
                                        </p:tgtEl>
                                        <p:attrNameLst>
                                          <p:attrName>style.visibility</p:attrName>
                                        </p:attrNameLst>
                                      </p:cBhvr>
                                      <p:to>
                                        <p:strVal val="visible"/>
                                      </p:to>
                                    </p:set>
                                    <p:anim calcmode="lin" valueType="num">
                                      <p:cBhvr additive="base">
                                        <p:cTn id="7" dur="500" fill="hold"/>
                                        <p:tgtEl>
                                          <p:spTgt spid="3492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92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49220"/>
                                        </p:tgtEl>
                                        <p:attrNameLst>
                                          <p:attrName>style.visibility</p:attrName>
                                        </p:attrNameLst>
                                      </p:cBhvr>
                                      <p:to>
                                        <p:strVal val="visible"/>
                                      </p:to>
                                    </p:set>
                                    <p:animEffect transition="in" filter="dissolve">
                                      <p:cBhvr>
                                        <p:cTn id="13" dur="500"/>
                                        <p:tgtEl>
                                          <p:spTgt spid="34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8" name="Text Box 6"/>
          <p:cNvSpPr txBox="1">
            <a:spLocks noChangeArrowheads="1"/>
          </p:cNvSpPr>
          <p:nvPr/>
        </p:nvSpPr>
        <p:spPr bwMode="auto">
          <a:xfrm>
            <a:off x="809171" y="1349370"/>
            <a:ext cx="9677400" cy="4524315"/>
          </a:xfrm>
          <a:prstGeom prst="rect">
            <a:avLst/>
          </a:prstGeom>
          <a:noFill/>
          <a:ln w="28575" algn="ctr">
            <a:noFill/>
            <a:miter lim="800000"/>
          </a:ln>
          <a:effectLst/>
        </p:spPr>
        <p:txBody>
          <a:bodyPr>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、如图所示是脚踩式垃圾箱的示意图，下列说法中正确的是  </a:t>
            </a:r>
            <a:r>
              <a:rPr kumimoji="0" lang="en-US" altLang="zh-CN"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br>
              <a:rPr kumimoji="0" lang="en-US" altLang="zh-CN"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br>
            <a:r>
              <a:rPr kumimoji="0" lang="en-US" altLang="zh-CN"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     A</a:t>
            </a:r>
            <a: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．两杠杆均为省力杠杆   </a:t>
            </a:r>
            <a:b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br>
            <a: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B</a:t>
            </a:r>
            <a: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．两杠杆均为费力杠杆</a:t>
            </a:r>
            <a:b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br>
            <a: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C</a:t>
            </a:r>
            <a: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ABC</a:t>
            </a:r>
            <a: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为省力杠杆</a:t>
            </a:r>
            <a:b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br>
            <a: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D</a:t>
            </a:r>
            <a: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A’B’C’</a:t>
            </a:r>
            <a:r>
              <a:rPr kumimoji="0" lang="zh-CN" altLang="en-US" sz="2400" i="0" u="none" strike="noStrike" kern="0" cap="none" spc="0" normalizeH="0" baseline="0" noProof="0" dirty="0">
                <a:ln>
                  <a:noFill/>
                </a:ln>
                <a:solidFill>
                  <a:srgbClr val="000C0C"/>
                </a:solidFill>
                <a:effectLst/>
                <a:uLnTx/>
                <a:uFillTx/>
                <a:latin typeface="Arial" panose="020B0604020202020204" pitchFamily="34" charset="0"/>
                <a:ea typeface="思源黑体 CN Medium" panose="020B0600000000000000" pitchFamily="34" charset="-122"/>
                <a:sym typeface="Arial" panose="020B0604020202020204" pitchFamily="34" charset="0"/>
              </a:rPr>
              <a:t>为费力杠杆</a:t>
            </a:r>
          </a:p>
          <a:p>
            <a:pPr marL="0" marR="0" lvl="0" indent="0" defTabSz="914400" eaLnBrk="1" fontAlgn="auto" latinLnBrk="0" hangingPunct="1">
              <a:lnSpc>
                <a:spcPct val="200000"/>
              </a:lnSpc>
              <a:spcBef>
                <a:spcPts val="0"/>
              </a:spcBef>
              <a:spcAft>
                <a:spcPts val="0"/>
              </a:spcAft>
              <a:buClrTx/>
              <a:buSzTx/>
              <a:buFontTx/>
              <a:buNone/>
              <a:tabLst/>
              <a:defRPr/>
            </a:pPr>
            <a:endPar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51236" name="Text Box 4"/>
          <p:cNvSpPr txBox="1">
            <a:spLocks noChangeArrowheads="1"/>
          </p:cNvSpPr>
          <p:nvPr/>
        </p:nvSpPr>
        <p:spPr bwMode="auto">
          <a:xfrm>
            <a:off x="9284970" y="1530222"/>
            <a:ext cx="481222" cy="584775"/>
          </a:xfrm>
          <a:prstGeom prst="rect">
            <a:avLst/>
          </a:prstGeom>
          <a:noFill/>
          <a:ln w="9525">
            <a:noFill/>
            <a:miter lim="800000"/>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ea typeface="思源黑体 CN Medium" panose="020B0600000000000000" pitchFamily="34" charset="-122"/>
                <a:sym typeface="Arial" panose="020B0604020202020204" pitchFamily="34" charset="0"/>
              </a:rPr>
              <a:t>D</a:t>
            </a:r>
          </a:p>
        </p:txBody>
      </p:sp>
      <p:pic>
        <p:nvPicPr>
          <p:cNvPr id="351237" name="Picture 5" descr="垃圾桶"/>
          <p:cNvPicPr>
            <a:picLocks noChangeAspect="1" noChangeArrowheads="1"/>
          </p:cNvPicPr>
          <p:nvPr/>
        </p:nvPicPr>
        <p:blipFill>
          <a:blip r:embed="rId2" cstate="print"/>
          <a:srcRect/>
          <a:stretch>
            <a:fillRect/>
          </a:stretch>
        </p:blipFill>
        <p:spPr bwMode="auto">
          <a:xfrm>
            <a:off x="6553200" y="2937120"/>
            <a:ext cx="3329464" cy="2114442"/>
          </a:xfrm>
          <a:prstGeom prst="rect">
            <a:avLst/>
          </a:prstGeom>
          <a:noFill/>
          <a:ln w="9525">
            <a:noFill/>
            <a:miter lim="800000"/>
            <a:headEnd/>
            <a:tailEnd/>
          </a:ln>
          <a:effectLst/>
        </p:spPr>
      </p:pic>
      <p:sp>
        <p:nvSpPr>
          <p:cNvPr id="8" name="文本框 7">
            <a:extLst>
              <a:ext uri="{FF2B5EF4-FFF2-40B4-BE49-F238E27FC236}">
                <a16:creationId xmlns:a16="http://schemas.microsoft.com/office/drawing/2014/main" id="{C22029A0-B0A1-4C63-BAA2-EB3C4C8DAA96}"/>
              </a:ext>
            </a:extLst>
          </p:cNvPr>
          <p:cNvSpPr txBox="1"/>
          <p:nvPr/>
        </p:nvSpPr>
        <p:spPr>
          <a:xfrm>
            <a:off x="809171" y="381801"/>
            <a:ext cx="1261884"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练一练</a:t>
            </a:r>
          </a:p>
        </p:txBody>
      </p:sp>
    </p:spTree>
    <p:extLst>
      <p:ext uri="{BB962C8B-B14F-4D97-AF65-F5344CB8AC3E}">
        <p14:creationId xmlns:p14="http://schemas.microsoft.com/office/powerpoint/2010/main" val="184993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1238"/>
                                        </p:tgtEl>
                                        <p:attrNameLst>
                                          <p:attrName>style.visibility</p:attrName>
                                        </p:attrNameLst>
                                      </p:cBhvr>
                                      <p:to>
                                        <p:strVal val="visible"/>
                                      </p:to>
                                    </p:set>
                                    <p:animEffect transition="in" filter="diamond(in)">
                                      <p:cBhvr>
                                        <p:cTn id="7" dur="2000"/>
                                        <p:tgtEl>
                                          <p:spTgt spid="3512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51237"/>
                                        </p:tgtEl>
                                        <p:attrNameLst>
                                          <p:attrName>style.visibility</p:attrName>
                                        </p:attrNameLst>
                                      </p:cBhvr>
                                      <p:to>
                                        <p:strVal val="visible"/>
                                      </p:to>
                                    </p:set>
                                    <p:animEffect transition="in" filter="barn(inHorizontal)">
                                      <p:cBhvr>
                                        <p:cTn id="12" dur="500"/>
                                        <p:tgtEl>
                                          <p:spTgt spid="3512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1236">
                                            <p:txEl>
                                              <p:pRg st="0" end="0"/>
                                            </p:txEl>
                                          </p:spTgt>
                                        </p:tgtEl>
                                        <p:attrNameLst>
                                          <p:attrName>style.visibility</p:attrName>
                                        </p:attrNameLst>
                                      </p:cBhvr>
                                      <p:to>
                                        <p:strVal val="visible"/>
                                      </p:to>
                                    </p:set>
                                    <p:animEffect transition="in" filter="blinds(horizontal)">
                                      <p:cBhvr>
                                        <p:cTn id="17" dur="500"/>
                                        <p:tgtEl>
                                          <p:spTgt spid="3512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623888" y="1345436"/>
            <a:ext cx="10895012" cy="4524315"/>
          </a:xfrm>
          <a:prstGeom prst="rect">
            <a:avLst/>
          </a:prstGeom>
          <a:noFill/>
          <a:ln w="9525" algn="ctr">
            <a:noFill/>
            <a:miter lim="800000"/>
          </a:ln>
          <a:effectLst/>
        </p:spPr>
        <p:txBody>
          <a:bodyPr wrap="square">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．如图所示，分别沿力</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的方向用力，使杠杆平衡，关于三个力的大小，下列说法正确的是（     ）</a:t>
            </a:r>
          </a:p>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．沿</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方向的力最小</a:t>
            </a:r>
          </a:p>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B</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．沿</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方向的力最小</a:t>
            </a:r>
          </a:p>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C</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．沿</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方向的力最小</a:t>
            </a:r>
          </a:p>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D</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．三个力的大小相等</a:t>
            </a:r>
          </a:p>
        </p:txBody>
      </p:sp>
      <p:sp>
        <p:nvSpPr>
          <p:cNvPr id="5" name="TextBox 4"/>
          <p:cNvSpPr txBox="1">
            <a:spLocks noChangeArrowheads="1"/>
          </p:cNvSpPr>
          <p:nvPr/>
        </p:nvSpPr>
        <p:spPr bwMode="auto">
          <a:xfrm>
            <a:off x="4687570" y="2259965"/>
            <a:ext cx="431800" cy="519113"/>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B</a:t>
            </a:r>
          </a:p>
        </p:txBody>
      </p:sp>
      <p:sp>
        <p:nvSpPr>
          <p:cNvPr id="131077" name="Rectangle 4"/>
          <p:cNvSpPr>
            <a:spLocks noChangeArrowheads="1"/>
          </p:cNvSpPr>
          <p:nvPr/>
        </p:nvSpPr>
        <p:spPr bwMode="auto">
          <a:xfrm>
            <a:off x="9668828" y="4224655"/>
            <a:ext cx="619125" cy="361950"/>
          </a:xfrm>
          <a:prstGeom prst="rect">
            <a:avLst/>
          </a:prstGeom>
          <a:noFill/>
          <a:ln w="9525">
            <a:solidFill>
              <a:srgbClr val="FFFFFF"/>
            </a:solidFill>
            <a:miter lim="800000"/>
          </a:ln>
        </p:spPr>
        <p:txBody>
          <a:bodyPr lIns="0" tIns="0" rIns="0" bIns="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2000" b="1"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000" b="1"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endParaRPr kumimoji="0" lang="en-US" altLang="zh-CN" sz="20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 name="Group 5"/>
          <p:cNvGrpSpPr/>
          <p:nvPr/>
        </p:nvGrpSpPr>
        <p:grpSpPr bwMode="auto">
          <a:xfrm>
            <a:off x="7243128" y="3416618"/>
            <a:ext cx="2838450" cy="1622425"/>
            <a:chOff x="3411" y="2590"/>
            <a:chExt cx="1788" cy="1022"/>
          </a:xfrm>
        </p:grpSpPr>
        <p:sp>
          <p:nvSpPr>
            <p:cNvPr id="131079" name="Rectangle 6"/>
            <p:cNvSpPr>
              <a:spLocks noChangeArrowheads="1"/>
            </p:cNvSpPr>
            <p:nvPr/>
          </p:nvSpPr>
          <p:spPr bwMode="auto">
            <a:xfrm>
              <a:off x="4528" y="2719"/>
              <a:ext cx="243" cy="287"/>
            </a:xfrm>
            <a:prstGeom prst="rect">
              <a:avLst/>
            </a:prstGeom>
            <a:solidFill>
              <a:srgbClr val="FFFFFF"/>
            </a:solidFill>
            <a:ln w="9525">
              <a:solidFill>
                <a:srgbClr val="FFFFFF"/>
              </a:solidFill>
              <a:miter lim="800000"/>
            </a:ln>
          </p:spPr>
          <p:txBody>
            <a:bodyPr lIns="0" tIns="0" rIns="0" bIns="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2000" b="1"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000" b="1"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endParaRPr kumimoji="0" lang="en-US" altLang="zh-CN" sz="20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6" name="Group 7"/>
            <p:cNvGrpSpPr/>
            <p:nvPr/>
          </p:nvGrpSpPr>
          <p:grpSpPr bwMode="auto">
            <a:xfrm rot="5400000">
              <a:off x="3300" y="2701"/>
              <a:ext cx="293" cy="72"/>
              <a:chOff x="7369" y="3110"/>
              <a:chExt cx="2053" cy="211"/>
            </a:xfrm>
          </p:grpSpPr>
          <p:sp>
            <p:nvSpPr>
              <p:cNvPr id="131081" name="Rectangle 8" descr="浅色下对角线"/>
              <p:cNvSpPr>
                <a:spLocks noChangeArrowheads="1"/>
              </p:cNvSpPr>
              <p:nvPr/>
            </p:nvSpPr>
            <p:spPr bwMode="auto">
              <a:xfrm>
                <a:off x="7369" y="3110"/>
                <a:ext cx="2021" cy="211"/>
              </a:xfrm>
              <a:prstGeom prst="rect">
                <a:avLst/>
              </a:prstGeom>
              <a:pattFill prst="ltDnDiag">
                <a:fgClr>
                  <a:srgbClr val="000000"/>
                </a:fgClr>
                <a:bgClr>
                  <a:srgbClr val="FFFFFF"/>
                </a:bgClr>
              </a:pattFill>
              <a:ln w="9525">
                <a:solidFill>
                  <a:srgbClr val="FFFFFF"/>
                </a:solidFill>
                <a:miter lim="800000"/>
              </a:ln>
            </p:spPr>
            <p:txBody>
              <a:bodyPr rot="10800000"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1082" name="Line 9" descr="浅色下对角线"/>
              <p:cNvSpPr>
                <a:spLocks noChangeShapeType="1"/>
              </p:cNvSpPr>
              <p:nvPr/>
            </p:nvSpPr>
            <p:spPr bwMode="auto">
              <a:xfrm flipV="1">
                <a:off x="7386" y="3114"/>
                <a:ext cx="2036" cy="1"/>
              </a:xfrm>
              <a:prstGeom prst="line">
                <a:avLst/>
              </a:prstGeom>
              <a:noFill/>
              <a:ln w="9525">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31083" name="AutoShape 10"/>
            <p:cNvSpPr>
              <a:spLocks noChangeArrowheads="1"/>
            </p:cNvSpPr>
            <p:nvPr/>
          </p:nvSpPr>
          <p:spPr bwMode="auto">
            <a:xfrm rot="1742235">
              <a:off x="3425" y="3009"/>
              <a:ext cx="1271" cy="76"/>
            </a:xfrm>
            <a:prstGeom prst="roundRect">
              <a:avLst>
                <a:gd name="adj" fmla="val 16667"/>
              </a:avLst>
            </a:prstGeom>
            <a:solidFill>
              <a:srgbClr val="FFFFFF"/>
            </a:solidFill>
            <a:ln w="9525">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8" name="Group 11"/>
            <p:cNvGrpSpPr/>
            <p:nvPr/>
          </p:nvGrpSpPr>
          <p:grpSpPr bwMode="auto">
            <a:xfrm>
              <a:off x="3452" y="2714"/>
              <a:ext cx="97" cy="92"/>
              <a:chOff x="3494" y="2430"/>
              <a:chExt cx="434" cy="434"/>
            </a:xfrm>
          </p:grpSpPr>
          <p:sp>
            <p:nvSpPr>
              <p:cNvPr id="131085" name="Oval 12"/>
              <p:cNvSpPr>
                <a:spLocks noChangeArrowheads="1"/>
              </p:cNvSpPr>
              <p:nvPr/>
            </p:nvSpPr>
            <p:spPr bwMode="auto">
              <a:xfrm>
                <a:off x="3494" y="2430"/>
                <a:ext cx="434" cy="434"/>
              </a:xfrm>
              <a:prstGeom prst="ellipse">
                <a:avLst/>
              </a:prstGeom>
              <a:no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1086" name="Oval 13"/>
              <p:cNvSpPr>
                <a:spLocks noChangeArrowheads="1"/>
              </p:cNvSpPr>
              <p:nvPr/>
            </p:nvSpPr>
            <p:spPr bwMode="auto">
              <a:xfrm>
                <a:off x="3658" y="2595"/>
                <a:ext cx="104" cy="104"/>
              </a:xfrm>
              <a:prstGeom prst="ellipse">
                <a:avLst/>
              </a:prstGeom>
              <a:solidFill>
                <a:srgbClr val="000000"/>
              </a:solidFill>
              <a:ln w="9525">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31087" name="Line 14"/>
            <p:cNvSpPr>
              <a:spLocks noChangeShapeType="1"/>
            </p:cNvSpPr>
            <p:nvPr/>
          </p:nvSpPr>
          <p:spPr bwMode="auto">
            <a:xfrm>
              <a:off x="4629" y="3329"/>
              <a:ext cx="365" cy="0"/>
            </a:xfrm>
            <a:prstGeom prst="line">
              <a:avLst/>
            </a:prstGeom>
            <a:noFill/>
            <a:ln w="9525">
              <a:solidFill>
                <a:srgbClr val="000000"/>
              </a:solidFill>
              <a:rou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1088" name="Line 15"/>
            <p:cNvSpPr>
              <a:spLocks noChangeShapeType="1"/>
            </p:cNvSpPr>
            <p:nvPr/>
          </p:nvSpPr>
          <p:spPr bwMode="auto">
            <a:xfrm flipV="1">
              <a:off x="4619" y="2932"/>
              <a:ext cx="0" cy="397"/>
            </a:xfrm>
            <a:prstGeom prst="line">
              <a:avLst/>
            </a:prstGeom>
            <a:noFill/>
            <a:ln w="9525">
              <a:solidFill>
                <a:srgbClr val="000000"/>
              </a:solidFill>
              <a:rou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1089" name="Line 16"/>
            <p:cNvSpPr>
              <a:spLocks noChangeShapeType="1"/>
            </p:cNvSpPr>
            <p:nvPr/>
          </p:nvSpPr>
          <p:spPr bwMode="auto">
            <a:xfrm flipV="1">
              <a:off x="4619" y="2966"/>
              <a:ext cx="239" cy="363"/>
            </a:xfrm>
            <a:prstGeom prst="line">
              <a:avLst/>
            </a:prstGeom>
            <a:noFill/>
            <a:ln w="9525">
              <a:solidFill>
                <a:srgbClr val="000000"/>
              </a:solidFill>
              <a:round/>
              <a:tailEnd type="triangle" w="sm"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1090" name="Rectangle 17"/>
            <p:cNvSpPr>
              <a:spLocks noChangeArrowheads="1"/>
            </p:cNvSpPr>
            <p:nvPr/>
          </p:nvSpPr>
          <p:spPr bwMode="auto">
            <a:xfrm>
              <a:off x="4903" y="2782"/>
              <a:ext cx="296" cy="236"/>
            </a:xfrm>
            <a:prstGeom prst="rect">
              <a:avLst/>
            </a:prstGeom>
            <a:solidFill>
              <a:srgbClr val="FFFFFF"/>
            </a:solidFill>
            <a:ln w="9525">
              <a:solidFill>
                <a:srgbClr val="FFFFFF"/>
              </a:solidFill>
              <a:miter lim="800000"/>
            </a:ln>
          </p:spPr>
          <p:txBody>
            <a:bodyPr lIns="0" tIns="0" rIns="0" bIns="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2000" b="1"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000" b="1"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endParaRPr kumimoji="0" lang="en-US" altLang="zh-CN" sz="20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9" name="Group 18"/>
            <p:cNvGrpSpPr/>
            <p:nvPr/>
          </p:nvGrpSpPr>
          <p:grpSpPr bwMode="auto">
            <a:xfrm>
              <a:off x="3836" y="3042"/>
              <a:ext cx="223" cy="570"/>
              <a:chOff x="2596" y="2415"/>
              <a:chExt cx="300" cy="810"/>
            </a:xfrm>
          </p:grpSpPr>
          <p:sp>
            <p:nvSpPr>
              <p:cNvPr id="131092" name="Line 19"/>
              <p:cNvSpPr>
                <a:spLocks noChangeShapeType="1"/>
              </p:cNvSpPr>
              <p:nvPr/>
            </p:nvSpPr>
            <p:spPr bwMode="auto">
              <a:xfrm>
                <a:off x="2744" y="2415"/>
                <a:ext cx="0" cy="630"/>
              </a:xfrm>
              <a:prstGeom prst="line">
                <a:avLst/>
              </a:prstGeom>
              <a:noFill/>
              <a:ln w="9525">
                <a:solidFill>
                  <a:srgbClr val="000000"/>
                </a:solidFill>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1093" name="Rectangle 20"/>
              <p:cNvSpPr>
                <a:spLocks noChangeArrowheads="1"/>
              </p:cNvSpPr>
              <p:nvPr/>
            </p:nvSpPr>
            <p:spPr bwMode="auto">
              <a:xfrm>
                <a:off x="2596" y="2985"/>
                <a:ext cx="300" cy="240"/>
              </a:xfrm>
              <a:prstGeom prst="rect">
                <a:avLst/>
              </a:prstGeom>
              <a:solidFill>
                <a:srgbClr val="FFFFFF"/>
              </a:solidFill>
              <a:ln w="9525">
                <a:solidFill>
                  <a:srgbClr val="000000"/>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sp>
        <p:nvSpPr>
          <p:cNvPr id="54293" name="Line 21"/>
          <p:cNvSpPr>
            <a:spLocks noChangeShapeType="1"/>
          </p:cNvSpPr>
          <p:nvPr/>
        </p:nvSpPr>
        <p:spPr bwMode="auto">
          <a:xfrm flipV="1">
            <a:off x="9162415" y="3094355"/>
            <a:ext cx="0" cy="935038"/>
          </a:xfrm>
          <a:prstGeom prst="line">
            <a:avLst/>
          </a:prstGeom>
          <a:noFill/>
          <a:ln w="28575">
            <a:solidFill>
              <a:schemeClr val="tx1"/>
            </a:solidFill>
            <a:prstDash val="dash"/>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4294" name="Line 22"/>
          <p:cNvSpPr>
            <a:spLocks noChangeShapeType="1"/>
          </p:cNvSpPr>
          <p:nvPr/>
        </p:nvSpPr>
        <p:spPr bwMode="auto">
          <a:xfrm flipH="1">
            <a:off x="8898890" y="4534218"/>
            <a:ext cx="288925" cy="431800"/>
          </a:xfrm>
          <a:prstGeom prst="line">
            <a:avLst/>
          </a:prstGeom>
          <a:noFill/>
          <a:ln w="28575">
            <a:solidFill>
              <a:srgbClr val="FF0000"/>
            </a:solidFill>
            <a:prstDash val="dash"/>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4295" name="Line 23"/>
          <p:cNvSpPr>
            <a:spLocks noChangeShapeType="1"/>
          </p:cNvSpPr>
          <p:nvPr/>
        </p:nvSpPr>
        <p:spPr bwMode="auto">
          <a:xfrm flipH="1">
            <a:off x="7047865" y="4592955"/>
            <a:ext cx="2089150" cy="0"/>
          </a:xfrm>
          <a:prstGeom prst="line">
            <a:avLst/>
          </a:prstGeom>
          <a:noFill/>
          <a:ln w="28575">
            <a:solidFill>
              <a:schemeClr val="tx1"/>
            </a:solidFill>
            <a:prstDash val="dash"/>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4296" name="Line 24"/>
          <p:cNvSpPr>
            <a:spLocks noChangeShapeType="1"/>
          </p:cNvSpPr>
          <p:nvPr/>
        </p:nvSpPr>
        <p:spPr bwMode="auto">
          <a:xfrm>
            <a:off x="7336790" y="3670618"/>
            <a:ext cx="1800225" cy="0"/>
          </a:xfrm>
          <a:prstGeom prst="line">
            <a:avLst/>
          </a:prstGeom>
          <a:noFill/>
          <a:ln w="28575">
            <a:solidFill>
              <a:schemeClr val="tx1"/>
            </a:solidFill>
            <a:prstDash val="dash"/>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4297" name="Line 25"/>
          <p:cNvSpPr>
            <a:spLocks noChangeShapeType="1"/>
          </p:cNvSpPr>
          <p:nvPr/>
        </p:nvSpPr>
        <p:spPr bwMode="auto">
          <a:xfrm>
            <a:off x="7336790" y="3670618"/>
            <a:ext cx="1800225" cy="1008062"/>
          </a:xfrm>
          <a:prstGeom prst="line">
            <a:avLst/>
          </a:prstGeom>
          <a:noFill/>
          <a:ln w="28575">
            <a:solidFill>
              <a:srgbClr val="FF0000"/>
            </a:solidFill>
            <a:prstDash val="dash"/>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4298" name="Line 26"/>
          <p:cNvSpPr>
            <a:spLocks noChangeShapeType="1"/>
          </p:cNvSpPr>
          <p:nvPr/>
        </p:nvSpPr>
        <p:spPr bwMode="auto">
          <a:xfrm>
            <a:off x="7336790" y="3670618"/>
            <a:ext cx="0" cy="935037"/>
          </a:xfrm>
          <a:prstGeom prst="line">
            <a:avLst/>
          </a:prstGeom>
          <a:noFill/>
          <a:ln w="28575">
            <a:solidFill>
              <a:schemeClr val="tx1"/>
            </a:solidFill>
            <a:prstDash val="dash"/>
            <a:rou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1100" name="Text Box 27"/>
          <p:cNvSpPr txBox="1">
            <a:spLocks noChangeArrowheads="1"/>
          </p:cNvSpPr>
          <p:nvPr/>
        </p:nvSpPr>
        <p:spPr bwMode="auto">
          <a:xfrm>
            <a:off x="7014528" y="3442018"/>
            <a:ext cx="383438" cy="400110"/>
          </a:xfrm>
          <a:prstGeom prst="rect">
            <a:avLst/>
          </a:prstGeom>
          <a:noFill/>
          <a:ln w="9525">
            <a:noFill/>
            <a:miter lim="800000"/>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O</a:t>
            </a:r>
          </a:p>
        </p:txBody>
      </p:sp>
      <p:grpSp>
        <p:nvGrpSpPr>
          <p:cNvPr id="10" name="Group 28"/>
          <p:cNvGrpSpPr/>
          <p:nvPr/>
        </p:nvGrpSpPr>
        <p:grpSpPr bwMode="auto">
          <a:xfrm>
            <a:off x="7336790" y="3162618"/>
            <a:ext cx="1800225" cy="434975"/>
            <a:chOff x="3470" y="2430"/>
            <a:chExt cx="1134" cy="274"/>
          </a:xfrm>
        </p:grpSpPr>
        <p:sp>
          <p:nvSpPr>
            <p:cNvPr id="131102" name="AutoShape 29"/>
            <p:cNvSpPr/>
            <p:nvPr/>
          </p:nvSpPr>
          <p:spPr bwMode="auto">
            <a:xfrm rot="5400000">
              <a:off x="4014" y="2115"/>
              <a:ext cx="45" cy="1134"/>
            </a:xfrm>
            <a:prstGeom prst="leftBrace">
              <a:avLst>
                <a:gd name="adj1" fmla="val 210000"/>
                <a:gd name="adj2" fmla="val 50000"/>
              </a:avLst>
            </a:prstGeom>
            <a:noFill/>
            <a:ln w="9525">
              <a:solidFill>
                <a:schemeClr val="tx1"/>
              </a:solidFill>
              <a:round/>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1103" name="Text Box 30"/>
            <p:cNvSpPr txBox="1">
              <a:spLocks noChangeArrowheads="1"/>
            </p:cNvSpPr>
            <p:nvPr/>
          </p:nvSpPr>
          <p:spPr bwMode="auto">
            <a:xfrm>
              <a:off x="3923" y="2430"/>
              <a:ext cx="275" cy="252"/>
            </a:xfrm>
            <a:prstGeom prst="rect">
              <a:avLst/>
            </a:prstGeom>
            <a:noFill/>
            <a:ln w="9525">
              <a:noFill/>
              <a:miter lim="800000"/>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L</a:t>
              </a:r>
              <a:r>
                <a:rPr kumimoji="0" lang="en-US" altLang="zh-CN" sz="2000" b="1"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endParaRPr kumimoji="0" lang="en-US" altLang="zh-CN" sz="20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1" name="Group 31"/>
          <p:cNvGrpSpPr/>
          <p:nvPr/>
        </p:nvGrpSpPr>
        <p:grpSpPr bwMode="auto">
          <a:xfrm>
            <a:off x="6879589" y="3716655"/>
            <a:ext cx="436563" cy="863600"/>
            <a:chOff x="3182" y="2779"/>
            <a:chExt cx="275" cy="544"/>
          </a:xfrm>
        </p:grpSpPr>
        <p:sp>
          <p:nvSpPr>
            <p:cNvPr id="131105" name="AutoShape 32"/>
            <p:cNvSpPr/>
            <p:nvPr/>
          </p:nvSpPr>
          <p:spPr bwMode="auto">
            <a:xfrm>
              <a:off x="3379" y="2779"/>
              <a:ext cx="45" cy="544"/>
            </a:xfrm>
            <a:prstGeom prst="leftBrace">
              <a:avLst>
                <a:gd name="adj1" fmla="val 100741"/>
                <a:gd name="adj2" fmla="val 50000"/>
              </a:avLst>
            </a:prstGeom>
            <a:noFill/>
            <a:ln w="9525">
              <a:solidFill>
                <a:schemeClr val="tx1"/>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1106" name="Text Box 33"/>
            <p:cNvSpPr txBox="1">
              <a:spLocks noChangeArrowheads="1"/>
            </p:cNvSpPr>
            <p:nvPr/>
          </p:nvSpPr>
          <p:spPr bwMode="auto">
            <a:xfrm>
              <a:off x="3182" y="2915"/>
              <a:ext cx="275" cy="252"/>
            </a:xfrm>
            <a:prstGeom prst="rect">
              <a:avLst/>
            </a:prstGeom>
            <a:noFill/>
            <a:ln w="9525">
              <a:noFill/>
              <a:miter lim="800000"/>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1"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L</a:t>
              </a:r>
              <a:r>
                <a:rPr kumimoji="0" lang="en-US" altLang="zh-CN" sz="2000" b="1" i="0" u="none" strike="noStrike" kern="0" cap="none" spc="0" normalizeH="0" baseline="-2500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endParaRPr kumimoji="0" lang="en-US" altLang="zh-CN" sz="20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2" name="Group 34"/>
          <p:cNvGrpSpPr/>
          <p:nvPr/>
        </p:nvGrpSpPr>
        <p:grpSpPr bwMode="auto">
          <a:xfrm>
            <a:off x="7219315" y="4173855"/>
            <a:ext cx="1944688" cy="400050"/>
            <a:chOff x="3396" y="3067"/>
            <a:chExt cx="1225" cy="252"/>
          </a:xfrm>
        </p:grpSpPr>
        <p:sp>
          <p:nvSpPr>
            <p:cNvPr id="131108" name="AutoShape 35"/>
            <p:cNvSpPr/>
            <p:nvPr/>
          </p:nvSpPr>
          <p:spPr bwMode="auto">
            <a:xfrm rot="18001473" flipV="1">
              <a:off x="3986" y="2508"/>
              <a:ext cx="45" cy="1225"/>
            </a:xfrm>
            <a:prstGeom prst="leftBrace">
              <a:avLst>
                <a:gd name="adj1" fmla="val 226852"/>
                <a:gd name="adj2" fmla="val 50000"/>
              </a:avLst>
            </a:prstGeom>
            <a:noFill/>
            <a:ln w="9525">
              <a:solidFill>
                <a:srgbClr val="FF0000"/>
              </a:solidFill>
              <a:round/>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1109" name="Text Box 36"/>
            <p:cNvSpPr txBox="1">
              <a:spLocks noChangeArrowheads="1"/>
            </p:cNvSpPr>
            <p:nvPr/>
          </p:nvSpPr>
          <p:spPr bwMode="auto">
            <a:xfrm>
              <a:off x="3878" y="3067"/>
              <a:ext cx="275" cy="252"/>
            </a:xfrm>
            <a:prstGeom prst="rect">
              <a:avLst/>
            </a:prstGeom>
            <a:noFill/>
            <a:ln w="9525">
              <a:noFill/>
              <a:miter lim="800000"/>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1" u="none" strike="noStrike" kern="0" cap="none" spc="0" normalizeH="0" baseline="0" noProof="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L</a:t>
              </a:r>
              <a:r>
                <a:rPr kumimoji="0" lang="en-US" altLang="zh-CN" sz="2000" b="1" i="0" u="none" strike="noStrike" kern="0" cap="none" spc="0" normalizeH="0" baseline="-25000" noProof="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endParaRPr kumimoji="0" lang="en-US" altLang="zh-CN" sz="2000" b="1" i="0" u="none" strike="noStrike" kern="0" cap="none" spc="0" normalizeH="0" baseline="0" noProof="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40" name="文本框 39">
            <a:extLst>
              <a:ext uri="{FF2B5EF4-FFF2-40B4-BE49-F238E27FC236}">
                <a16:creationId xmlns:a16="http://schemas.microsoft.com/office/drawing/2014/main" id="{C22029A0-B0A1-4C63-BAA2-EB3C4C8DAA96}"/>
              </a:ext>
            </a:extLst>
          </p:cNvPr>
          <p:cNvSpPr txBox="1"/>
          <p:nvPr/>
        </p:nvSpPr>
        <p:spPr>
          <a:xfrm>
            <a:off x="809171" y="381801"/>
            <a:ext cx="1261884"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练一练</a:t>
            </a:r>
          </a:p>
        </p:txBody>
      </p:sp>
    </p:spTree>
    <p:extLst>
      <p:ext uri="{BB962C8B-B14F-4D97-AF65-F5344CB8AC3E}">
        <p14:creationId xmlns:p14="http://schemas.microsoft.com/office/powerpoint/2010/main" val="8487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293"/>
                                        </p:tgtEl>
                                        <p:attrNameLst>
                                          <p:attrName>style.visibility</p:attrName>
                                        </p:attrNameLst>
                                      </p:cBhvr>
                                      <p:to>
                                        <p:strVal val="visible"/>
                                      </p:to>
                                    </p:set>
                                    <p:animEffect transition="in" filter="wipe(down)">
                                      <p:cBhvr>
                                        <p:cTn id="7" dur="500"/>
                                        <p:tgtEl>
                                          <p:spTgt spid="542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96"/>
                                        </p:tgtEl>
                                        <p:attrNameLst>
                                          <p:attrName>style.visibility</p:attrName>
                                        </p:attrNameLst>
                                      </p:cBhvr>
                                      <p:to>
                                        <p:strVal val="visible"/>
                                      </p:to>
                                    </p:set>
                                    <p:animEffect transition="in" filter="wipe(left)">
                                      <p:cBhvr>
                                        <p:cTn id="12" dur="500"/>
                                        <p:tgtEl>
                                          <p:spTgt spid="542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4294"/>
                                        </p:tgtEl>
                                        <p:attrNameLst>
                                          <p:attrName>style.visibility</p:attrName>
                                        </p:attrNameLst>
                                      </p:cBhvr>
                                      <p:to>
                                        <p:strVal val="visible"/>
                                      </p:to>
                                    </p:set>
                                    <p:animEffect transition="in" filter="wipe(up)">
                                      <p:cBhvr>
                                        <p:cTn id="22" dur="500"/>
                                        <p:tgtEl>
                                          <p:spTgt spid="542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4297"/>
                                        </p:tgtEl>
                                        <p:attrNameLst>
                                          <p:attrName>style.visibility</p:attrName>
                                        </p:attrNameLst>
                                      </p:cBhvr>
                                      <p:to>
                                        <p:strVal val="visible"/>
                                      </p:to>
                                    </p:set>
                                    <p:animEffect transition="in" filter="wipe(up)">
                                      <p:cBhvr>
                                        <p:cTn id="27" dur="500"/>
                                        <p:tgtEl>
                                          <p:spTgt spid="542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54295"/>
                                        </p:tgtEl>
                                        <p:attrNameLst>
                                          <p:attrName>style.visibility</p:attrName>
                                        </p:attrNameLst>
                                      </p:cBhvr>
                                      <p:to>
                                        <p:strVal val="visible"/>
                                      </p:to>
                                    </p:set>
                                    <p:animEffect transition="in" filter="wipe(right)">
                                      <p:cBhvr>
                                        <p:cTn id="37" dur="500"/>
                                        <p:tgtEl>
                                          <p:spTgt spid="5429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4298"/>
                                        </p:tgtEl>
                                        <p:attrNameLst>
                                          <p:attrName>style.visibility</p:attrName>
                                        </p:attrNameLst>
                                      </p:cBhvr>
                                      <p:to>
                                        <p:strVal val="visible"/>
                                      </p:to>
                                    </p:set>
                                    <p:animEffect transition="in" filter="wipe(up)">
                                      <p:cBhvr>
                                        <p:cTn id="42" dur="500"/>
                                        <p:tgtEl>
                                          <p:spTgt spid="5429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293" grpId="0" bldLvl="0" animBg="1"/>
      <p:bldP spid="54294" grpId="0" bldLvl="0" animBg="1"/>
      <p:bldP spid="54295" grpId="0" bldLvl="0" animBg="1"/>
      <p:bldP spid="54296" grpId="0" bldLvl="0" animBg="1"/>
      <p:bldP spid="54297" grpId="0" bldLvl="0" animBg="1"/>
      <p:bldP spid="5429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660400" y="1160463"/>
            <a:ext cx="10728960" cy="1463286"/>
          </a:xfrm>
          <a:prstGeom prst="rect">
            <a:avLst/>
          </a:prstGeom>
          <a:noFill/>
          <a:ln w="9525" algn="ctr">
            <a:noFill/>
            <a:miter lim="800000"/>
          </a:ln>
          <a:effectLst/>
        </p:spPr>
        <p:txBody>
          <a:bodyPr wrap="square">
            <a:spAutoFit/>
          </a:bodyPr>
          <a:lstStyle/>
          <a:p>
            <a:pPr marL="0" marR="0" lvl="0" indent="0" algn="just" defTabSz="914400" eaLnBrk="1" fontAlgn="auto" latinLnBrk="0" hangingPunct="1">
              <a:lnSpc>
                <a:spcPct val="2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、一个人用</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1.2m</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长的扁担挑起重</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200N</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和</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300N</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的两桶水，肩膀应放在离</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200N</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的这桶水多远？</a:t>
            </a:r>
          </a:p>
        </p:txBody>
      </p:sp>
      <p:sp>
        <p:nvSpPr>
          <p:cNvPr id="132100" name="Text Box 4"/>
          <p:cNvSpPr txBox="1">
            <a:spLocks noChangeArrowheads="1"/>
          </p:cNvSpPr>
          <p:nvPr/>
        </p:nvSpPr>
        <p:spPr bwMode="auto">
          <a:xfrm>
            <a:off x="3261360" y="2879191"/>
            <a:ext cx="11022904" cy="2677656"/>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解：由题意知，</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=200N    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=300N</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L</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=1.2m-L</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根据</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L</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L</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得</a:t>
            </a:r>
          </a:p>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200N×L</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=300N×(1.2m-L</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L</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=0.72m</a:t>
            </a:r>
          </a:p>
        </p:txBody>
      </p:sp>
      <p:sp>
        <p:nvSpPr>
          <p:cNvPr id="9" name="文本框 8">
            <a:extLst>
              <a:ext uri="{FF2B5EF4-FFF2-40B4-BE49-F238E27FC236}">
                <a16:creationId xmlns:a16="http://schemas.microsoft.com/office/drawing/2014/main" id="{C22029A0-B0A1-4C63-BAA2-EB3C4C8DAA96}"/>
              </a:ext>
            </a:extLst>
          </p:cNvPr>
          <p:cNvSpPr txBox="1"/>
          <p:nvPr/>
        </p:nvSpPr>
        <p:spPr>
          <a:xfrm>
            <a:off x="809171" y="381801"/>
            <a:ext cx="1261884"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练一练</a:t>
            </a:r>
          </a:p>
        </p:txBody>
      </p:sp>
    </p:spTree>
    <p:extLst>
      <p:ext uri="{BB962C8B-B14F-4D97-AF65-F5344CB8AC3E}">
        <p14:creationId xmlns:p14="http://schemas.microsoft.com/office/powerpoint/2010/main" val="27942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box(in)">
                                      <p:cBhvr>
                                        <p:cTn id="7" dur="2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0400" y="1291595"/>
            <a:ext cx="7024680" cy="516873"/>
          </a:xfrm>
          <a:prstGeom prst="rect">
            <a:avLst/>
          </a:prstGeom>
        </p:spPr>
        <p:txBody>
          <a:bodyPr wrap="none">
            <a:spAutoFit/>
          </a:bodyPr>
          <a:lstStyle/>
          <a:p>
            <a:pPr marL="0" marR="0" lvl="0" indent="0" algn="just" defTabSz="914400" eaLnBrk="1" fontAlgn="auto" latinLnBrk="0" hangingPunct="1">
              <a:lnSpc>
                <a:spcPct val="125000"/>
              </a:lnSpc>
              <a:spcBef>
                <a:spcPts val="0"/>
              </a:spcBef>
              <a:spcAft>
                <a:spcPts val="0"/>
              </a:spcAft>
              <a:buClrTx/>
              <a:buSzTx/>
              <a:buFontTx/>
              <a:buNone/>
              <a:tabLst>
                <a:tab pos="266700" algn="l"/>
                <a:tab pos="1466850" algn="l"/>
                <a:tab pos="2667000" algn="l"/>
                <a:tab pos="3867150" algn="l"/>
                <a:tab pos="266700" algn="l"/>
                <a:tab pos="1466850" algn="l"/>
                <a:tab pos="1600200" algn="l"/>
                <a:tab pos="2667000" algn="l"/>
                <a:tab pos="2933700" algn="l"/>
                <a:tab pos="3867150" algn="l"/>
                <a:tab pos="4267200" algn="l"/>
              </a:tabLst>
              <a:defRPr/>
            </a:pP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r>
              <a:rPr kumimoji="0" lang="zh-CN" altLang="en-US"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利用如图所示的装置来探究</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杠杆的平衡条件</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p:txBody>
      </p:sp>
      <p:graphicFrame>
        <p:nvGraphicFramePr>
          <p:cNvPr id="3" name="对象 2"/>
          <p:cNvGraphicFramePr>
            <a:graphicFrameLocks noChangeAspect="1"/>
          </p:cNvGraphicFramePr>
          <p:nvPr>
            <p:extLst>
              <p:ext uri="{D42A27DB-BD31-4B8C-83A1-F6EECF244321}">
                <p14:modId xmlns:p14="http://schemas.microsoft.com/office/powerpoint/2010/main" val="951090919"/>
              </p:ext>
            </p:extLst>
          </p:nvPr>
        </p:nvGraphicFramePr>
        <p:xfrm>
          <a:off x="1773940" y="2269503"/>
          <a:ext cx="1548040" cy="1071720"/>
        </p:xfrm>
        <a:graphic>
          <a:graphicData uri="http://schemas.openxmlformats.org/presentationml/2006/ole">
            <mc:AlternateContent xmlns:mc="http://schemas.openxmlformats.org/markup-compatibility/2006">
              <mc:Choice xmlns:v="urn:schemas-microsoft-com:vml" Requires="v">
                <p:oleObj name="CorelDRAW" r:id="rId2" imgW="1156335" imgH="815975" progId="CorelDraw.Graphic.18">
                  <p:embed/>
                </p:oleObj>
              </mc:Choice>
              <mc:Fallback>
                <p:oleObj name="CorelDRAW" r:id="rId2" imgW="1156335" imgH="815975" progId="CorelDraw.Graphic.18">
                  <p:embed/>
                  <p:pic>
                    <p:nvPicPr>
                      <p:cNvPr id="3" name="对象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940" y="2269503"/>
                        <a:ext cx="1548040" cy="1071720"/>
                      </a:xfrm>
                      <a:prstGeom prst="rect">
                        <a:avLst/>
                      </a:prstGeom>
                      <a:noFill/>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249803875"/>
              </p:ext>
            </p:extLst>
          </p:nvPr>
        </p:nvGraphicFramePr>
        <p:xfrm>
          <a:off x="4559568" y="2295712"/>
          <a:ext cx="1607580" cy="988364"/>
        </p:xfrm>
        <a:graphic>
          <a:graphicData uri="http://schemas.openxmlformats.org/presentationml/2006/ole">
            <mc:AlternateContent xmlns:mc="http://schemas.openxmlformats.org/markup-compatibility/2006">
              <mc:Choice xmlns:v="urn:schemas-microsoft-com:vml" Requires="v">
                <p:oleObj name="CorelDRAW" r:id="rId4" imgW="1201420" imgH="762000" progId="CorelDraw.Graphic.18">
                  <p:embed/>
                </p:oleObj>
              </mc:Choice>
              <mc:Fallback>
                <p:oleObj name="CorelDRAW" r:id="rId4" imgW="1201420" imgH="762000" progId="CorelDraw.Graphic.18">
                  <p:embed/>
                  <p:pic>
                    <p:nvPicPr>
                      <p:cNvPr id="8" name="对象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568" y="2295712"/>
                        <a:ext cx="1607580" cy="988364"/>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110453229"/>
              </p:ext>
            </p:extLst>
          </p:nvPr>
        </p:nvGraphicFramePr>
        <p:xfrm>
          <a:off x="7568255" y="2187127"/>
          <a:ext cx="2048176" cy="1333696"/>
        </p:xfrm>
        <a:graphic>
          <a:graphicData uri="http://schemas.openxmlformats.org/presentationml/2006/ole">
            <mc:AlternateContent xmlns:mc="http://schemas.openxmlformats.org/markup-compatibility/2006">
              <mc:Choice xmlns:v="urn:schemas-microsoft-com:vml" Requires="v">
                <p:oleObj name="CorelDRAW" r:id="rId6" imgW="1550670" imgH="1003935" progId="CorelDraw.Graphic.18">
                  <p:embed/>
                </p:oleObj>
              </mc:Choice>
              <mc:Fallback>
                <p:oleObj name="CorelDRAW" r:id="rId6" imgW="1550670" imgH="1003935" progId="CorelDraw.Graphic.18">
                  <p:embed/>
                  <p:pic>
                    <p:nvPicPr>
                      <p:cNvPr id="9" name="对象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8255" y="2187127"/>
                        <a:ext cx="2048176" cy="1333696"/>
                      </a:xfrm>
                      <a:prstGeom prst="rect">
                        <a:avLst/>
                      </a:prstGeom>
                      <a:noFill/>
                    </p:spPr>
                  </p:pic>
                </p:oleObj>
              </mc:Fallback>
            </mc:AlternateContent>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727779799"/>
              </p:ext>
            </p:extLst>
          </p:nvPr>
        </p:nvGraphicFramePr>
        <p:xfrm>
          <a:off x="1143798" y="3469460"/>
          <a:ext cx="8690833" cy="455486"/>
        </p:xfrm>
        <a:graphic>
          <a:graphicData uri="http://schemas.openxmlformats.org/drawingml/2006/table">
            <a:tbl>
              <a:tblPr firstRow="1" firstCol="1" bandRow="1"/>
              <a:tblGrid>
                <a:gridCol w="2896579">
                  <a:extLst>
                    <a:ext uri="{9D8B030D-6E8A-4147-A177-3AD203B41FA5}">
                      <a16:colId xmlns:a16="http://schemas.microsoft.com/office/drawing/2014/main" val="20000"/>
                    </a:ext>
                  </a:extLst>
                </a:gridCol>
                <a:gridCol w="2896579">
                  <a:extLst>
                    <a:ext uri="{9D8B030D-6E8A-4147-A177-3AD203B41FA5}">
                      <a16:colId xmlns:a16="http://schemas.microsoft.com/office/drawing/2014/main" val="20001"/>
                    </a:ext>
                  </a:extLst>
                </a:gridCol>
                <a:gridCol w="2897675">
                  <a:extLst>
                    <a:ext uri="{9D8B030D-6E8A-4147-A177-3AD203B41FA5}">
                      <a16:colId xmlns:a16="http://schemas.microsoft.com/office/drawing/2014/main" val="20002"/>
                    </a:ext>
                  </a:extLst>
                </a:gridCol>
              </a:tblGrid>
              <a:tr h="0">
                <a:tc>
                  <a:txBody>
                    <a:bodyPr/>
                    <a:lstStyle/>
                    <a:p>
                      <a:pPr algn="ctr">
                        <a:lnSpc>
                          <a:spcPct val="125000"/>
                        </a:lnSpc>
                        <a:spcAft>
                          <a:spcPts val="0"/>
                        </a:spcAft>
                        <a:tabLst>
                          <a:tab pos="266700" algn="l"/>
                          <a:tab pos="1466850" algn="l"/>
                          <a:tab pos="2667000" algn="l"/>
                          <a:tab pos="3867150" algn="l"/>
                          <a:tab pos="266700" algn="l"/>
                          <a:tab pos="1466850" algn="l"/>
                          <a:tab pos="1600200" algn="l"/>
                          <a:tab pos="2667000" algn="l"/>
                          <a:tab pos="2933700" algn="l"/>
                          <a:tab pos="3867150" algn="l"/>
                          <a:tab pos="4267200" algn="l"/>
                        </a:tabLst>
                      </a:pPr>
                      <a:r>
                        <a:rPr lang="zh-CN" sz="2600" kern="100" dirty="0">
                          <a:effectLst/>
                          <a:latin typeface="Arial" panose="020B0604020202020204" pitchFamily="34" charset="0"/>
                          <a:ea typeface="思源黑体 CN Medium" panose="020B0600000000000000" pitchFamily="34" charset="-122"/>
                          <a:sym typeface="Arial" panose="020B0604020202020204" pitchFamily="34" charset="0"/>
                        </a:rPr>
                        <a:t>甲</a:t>
                      </a:r>
                    </a:p>
                  </a:txBody>
                  <a:tcPr marL="68580" marR="68580" marT="0" marB="0" anchor="b">
                    <a:lnL>
                      <a:noFill/>
                    </a:lnL>
                    <a:lnR>
                      <a:noFill/>
                    </a:lnR>
                    <a:lnT>
                      <a:noFill/>
                    </a:lnT>
                    <a:lnB>
                      <a:noFill/>
                    </a:lnB>
                  </a:tcPr>
                </a:tc>
                <a:tc>
                  <a:txBody>
                    <a:bodyPr/>
                    <a:lstStyle/>
                    <a:p>
                      <a:pPr algn="ctr">
                        <a:lnSpc>
                          <a:spcPct val="125000"/>
                        </a:lnSpc>
                        <a:spcAft>
                          <a:spcPts val="0"/>
                        </a:spcAft>
                        <a:tabLst>
                          <a:tab pos="266700" algn="l"/>
                          <a:tab pos="1466850" algn="l"/>
                          <a:tab pos="2667000" algn="l"/>
                          <a:tab pos="3867150" algn="l"/>
                          <a:tab pos="266700" algn="l"/>
                          <a:tab pos="1466850" algn="l"/>
                          <a:tab pos="1600200" algn="l"/>
                          <a:tab pos="2667000" algn="l"/>
                          <a:tab pos="2933700" algn="l"/>
                          <a:tab pos="3867150" algn="l"/>
                          <a:tab pos="4267200" algn="l"/>
                        </a:tabLst>
                      </a:pPr>
                      <a:r>
                        <a:rPr lang="zh-CN" sz="2600" kern="100" dirty="0">
                          <a:effectLst/>
                          <a:latin typeface="Arial" panose="020B0604020202020204" pitchFamily="34" charset="0"/>
                          <a:ea typeface="思源黑体 CN Medium" panose="020B0600000000000000" pitchFamily="34" charset="-122"/>
                          <a:sym typeface="Arial" panose="020B0604020202020204" pitchFamily="34" charset="0"/>
                        </a:rPr>
                        <a:t>乙</a:t>
                      </a:r>
                    </a:p>
                  </a:txBody>
                  <a:tcPr marL="68580" marR="68580" marT="0" marB="0" anchor="b">
                    <a:lnL>
                      <a:noFill/>
                    </a:lnL>
                    <a:lnR>
                      <a:noFill/>
                    </a:lnR>
                    <a:lnT>
                      <a:noFill/>
                    </a:lnT>
                    <a:lnB>
                      <a:noFill/>
                    </a:lnB>
                  </a:tcPr>
                </a:tc>
                <a:tc>
                  <a:txBody>
                    <a:bodyPr/>
                    <a:lstStyle/>
                    <a:p>
                      <a:pPr algn="ctr">
                        <a:lnSpc>
                          <a:spcPct val="125000"/>
                        </a:lnSpc>
                        <a:spcAft>
                          <a:spcPts val="0"/>
                        </a:spcAft>
                        <a:tabLst>
                          <a:tab pos="266700" algn="l"/>
                          <a:tab pos="1466850" algn="l"/>
                          <a:tab pos="2667000" algn="l"/>
                          <a:tab pos="3867150" algn="l"/>
                          <a:tab pos="266700" algn="l"/>
                          <a:tab pos="1466850" algn="l"/>
                          <a:tab pos="1600200" algn="l"/>
                          <a:tab pos="2667000" algn="l"/>
                          <a:tab pos="2933700" algn="l"/>
                          <a:tab pos="3867150" algn="l"/>
                          <a:tab pos="4267200" algn="l"/>
                        </a:tabLst>
                      </a:pPr>
                      <a:r>
                        <a:rPr lang="zh-CN" sz="2600" kern="100" dirty="0">
                          <a:effectLst/>
                          <a:latin typeface="Arial" panose="020B0604020202020204" pitchFamily="34" charset="0"/>
                          <a:ea typeface="思源黑体 CN Medium" panose="020B0600000000000000" pitchFamily="34" charset="-122"/>
                          <a:sym typeface="Arial" panose="020B0604020202020204" pitchFamily="34" charset="0"/>
                        </a:rPr>
                        <a:t>丙</a:t>
                      </a:r>
                    </a:p>
                  </a:txBody>
                  <a:tcPr marL="68580" marR="6858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1" name="矩形 10"/>
          <p:cNvSpPr/>
          <p:nvPr/>
        </p:nvSpPr>
        <p:spPr>
          <a:xfrm>
            <a:off x="623888" y="4268416"/>
            <a:ext cx="10802328" cy="1754326"/>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tab pos="266700" algn="l"/>
                <a:tab pos="1466850" algn="l"/>
                <a:tab pos="2667000" algn="l"/>
                <a:tab pos="3867150" algn="l"/>
                <a:tab pos="266700" algn="l"/>
                <a:tab pos="1466850" algn="l"/>
                <a:tab pos="1600200" algn="l"/>
                <a:tab pos="2667000" algn="l"/>
                <a:tab pos="2933700" algn="l"/>
                <a:tab pos="3867150" algn="l"/>
                <a:tab pos="4267200" algn="l"/>
              </a:tabLst>
              <a:defRPr/>
            </a:pP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实验前，杠杆静止如图甲所示，此时杠杆处于平衡状态吗？</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是</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或</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不是</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，可将杠杆两端的平衡螺母向</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选填</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左</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或</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右</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调节，使杠杆在水平位置平衡，这样做的好处是可以直接从杠杆上读出</a:t>
            </a: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_________</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p:txBody>
      </p:sp>
      <p:sp>
        <p:nvSpPr>
          <p:cNvPr id="12" name="矩形 11"/>
          <p:cNvSpPr/>
          <p:nvPr/>
        </p:nvSpPr>
        <p:spPr>
          <a:xfrm>
            <a:off x="8120098" y="5390462"/>
            <a:ext cx="944489" cy="49244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2600" b="0" i="0" u="none" strike="noStrike" kern="10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力臂 </a:t>
            </a:r>
            <a:endParaRPr kumimoji="0" lang="zh-CN" altLang="en-US" sz="26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矩形 12"/>
          <p:cNvSpPr/>
          <p:nvPr/>
        </p:nvSpPr>
        <p:spPr>
          <a:xfrm>
            <a:off x="10078536" y="4329376"/>
            <a:ext cx="1087991" cy="49244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2600" b="0" i="0" u="none" strike="noStrike" kern="10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是</a:t>
            </a: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4" name="矩形 13"/>
          <p:cNvSpPr/>
          <p:nvPr/>
        </p:nvSpPr>
        <p:spPr>
          <a:xfrm>
            <a:off x="6060468" y="4898019"/>
            <a:ext cx="907118" cy="49244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2600" b="0" i="0" u="none" strike="noStrike" kern="10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右</a:t>
            </a: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 name="文本框 14">
            <a:extLst>
              <a:ext uri="{FF2B5EF4-FFF2-40B4-BE49-F238E27FC236}">
                <a16:creationId xmlns:a16="http://schemas.microsoft.com/office/drawing/2014/main" id="{C22029A0-B0A1-4C63-BAA2-EB3C4C8DAA96}"/>
              </a:ext>
            </a:extLst>
          </p:cNvPr>
          <p:cNvSpPr txBox="1"/>
          <p:nvPr/>
        </p:nvSpPr>
        <p:spPr>
          <a:xfrm>
            <a:off x="809171" y="381801"/>
            <a:ext cx="1261884"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练一练</a:t>
            </a:r>
          </a:p>
        </p:txBody>
      </p:sp>
    </p:spTree>
    <p:extLst>
      <p:ext uri="{BB962C8B-B14F-4D97-AF65-F5344CB8AC3E}">
        <p14:creationId xmlns:p14="http://schemas.microsoft.com/office/powerpoint/2010/main" val="122085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23888" y="1476400"/>
            <a:ext cx="10513168" cy="4524315"/>
          </a:xfrm>
          <a:prstGeom prst="rect">
            <a:avLst/>
          </a:prstGeom>
        </p:spPr>
        <p:txBody>
          <a:bodyPr wrap="square">
            <a:spAutoFit/>
          </a:bodyPr>
          <a:lstStyle/>
          <a:p>
            <a:pPr marL="0" marR="0" lvl="0" indent="0" algn="just" defTabSz="914400" eaLnBrk="1" fontAlgn="auto" latinLnBrk="0" hangingPunct="1">
              <a:lnSpc>
                <a:spcPct val="200000"/>
              </a:lnSpc>
              <a:spcBef>
                <a:spcPts val="0"/>
              </a:spcBef>
              <a:spcAft>
                <a:spcPts val="0"/>
              </a:spcAft>
              <a:buClrTx/>
              <a:buSzTx/>
              <a:buFontTx/>
              <a:buNone/>
              <a:tabLst>
                <a:tab pos="266700" algn="l"/>
                <a:tab pos="1466850" algn="l"/>
                <a:tab pos="2667000" algn="l"/>
                <a:tab pos="3867150" algn="l"/>
                <a:tab pos="266700" algn="l"/>
                <a:tab pos="1466850" algn="l"/>
                <a:tab pos="1600200" algn="l"/>
                <a:tab pos="2667000" algn="l"/>
                <a:tab pos="2933700" algn="l"/>
                <a:tab pos="3867150" algn="l"/>
                <a:tab pos="4267200" algn="l"/>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杠杆平衡后，如图乙所示，在杠杆</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点挂</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个相同的钩码，可在杠杆的</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D</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点挂</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个相同的钩码，就可使杠杆重新在水平位置平衡。若在刻度线</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“C”</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处挂</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个钩码。在刻度线</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处用调好的弹簧测力计竖直向上拉杠杆，杠杆在水平位置平衡时，弹簧测力计的示数为</a:t>
            </a:r>
            <a:r>
              <a:rPr kumimoji="0" lang="en-US" altLang="zh-CN" sz="2400" b="0" i="1"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F</a:t>
            </a:r>
            <a:r>
              <a:rPr kumimoji="0" lang="en-US" altLang="zh-CN" sz="2400" b="0" i="0" u="none" strike="noStrike" kern="100" cap="none" spc="0" normalizeH="0" baseline="-2500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，将弹簧测力计斜向左拉，杠杆在水平位时平衡时，其示数</a:t>
            </a:r>
            <a:r>
              <a:rPr kumimoji="0" lang="en-US" altLang="zh-CN" sz="2400" b="0" i="1"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F</a:t>
            </a:r>
            <a:r>
              <a:rPr kumimoji="0" lang="en-US" altLang="zh-CN" sz="2400" b="0" i="0" u="none" strike="noStrike" kern="100" cap="none" spc="0" normalizeH="0" baseline="-2500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a:t>
            </a:r>
            <a:r>
              <a:rPr kumimoji="0" lang="en-US" altLang="zh-CN" sz="2400" b="0" i="1"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F</a:t>
            </a:r>
            <a:r>
              <a:rPr kumimoji="0" lang="en-US" altLang="zh-CN" sz="2400" b="0" i="0" u="none" strike="noStrike" kern="100" cap="none" spc="0" normalizeH="0" baseline="-2500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选填</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或</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marL="0" marR="0" lvl="0" indent="0" algn="just" defTabSz="914400" eaLnBrk="1" fontAlgn="auto" latinLnBrk="0" hangingPunct="1">
              <a:lnSpc>
                <a:spcPct val="200000"/>
              </a:lnSpc>
              <a:spcBef>
                <a:spcPts val="0"/>
              </a:spcBef>
              <a:spcAft>
                <a:spcPts val="0"/>
              </a:spcAft>
              <a:buClrTx/>
              <a:buSzTx/>
              <a:buFontTx/>
              <a:buNone/>
              <a:tabLst>
                <a:tab pos="266700" algn="l"/>
                <a:tab pos="1466850" algn="l"/>
                <a:tab pos="2667000" algn="l"/>
                <a:tab pos="3867150" algn="l"/>
                <a:tab pos="266700" algn="l"/>
                <a:tab pos="1466850" algn="l"/>
                <a:tab pos="1600200" algn="l"/>
                <a:tab pos="2667000" algn="l"/>
                <a:tab pos="2933700" algn="l"/>
                <a:tab pos="3867150" algn="l"/>
                <a:tab pos="4267200" algn="l"/>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6" name="矩形 5"/>
          <p:cNvSpPr/>
          <p:nvPr/>
        </p:nvSpPr>
        <p:spPr>
          <a:xfrm>
            <a:off x="4180460" y="4601964"/>
            <a:ext cx="64312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矩形 6"/>
          <p:cNvSpPr/>
          <p:nvPr/>
        </p:nvSpPr>
        <p:spPr>
          <a:xfrm>
            <a:off x="1603654" y="2414372"/>
            <a:ext cx="614149"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文本框 7">
            <a:extLst>
              <a:ext uri="{FF2B5EF4-FFF2-40B4-BE49-F238E27FC236}">
                <a16:creationId xmlns:a16="http://schemas.microsoft.com/office/drawing/2014/main" id="{C22029A0-B0A1-4C63-BAA2-EB3C4C8DAA96}"/>
              </a:ext>
            </a:extLst>
          </p:cNvPr>
          <p:cNvSpPr txBox="1"/>
          <p:nvPr/>
        </p:nvSpPr>
        <p:spPr>
          <a:xfrm>
            <a:off x="809171" y="381801"/>
            <a:ext cx="1261884"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练一练</a:t>
            </a:r>
          </a:p>
        </p:txBody>
      </p:sp>
    </p:spTree>
    <p:extLst>
      <p:ext uri="{BB962C8B-B14F-4D97-AF65-F5344CB8AC3E}">
        <p14:creationId xmlns:p14="http://schemas.microsoft.com/office/powerpoint/2010/main" val="494386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3888" y="1404392"/>
            <a:ext cx="11017224" cy="4417941"/>
          </a:xfrm>
          <a:prstGeom prst="rect">
            <a:avLst/>
          </a:prstGeom>
        </p:spPr>
        <p:txBody>
          <a:bodyPr wrap="square">
            <a:spAutoFit/>
          </a:bodyPr>
          <a:lstStyle/>
          <a:p>
            <a:pPr marL="0" marR="0" lvl="0" indent="0" algn="just" defTabSz="914400" eaLnBrk="1" fontAlgn="auto" latinLnBrk="0" hangingPunct="1">
              <a:lnSpc>
                <a:spcPct val="200000"/>
              </a:lnSpc>
              <a:spcBef>
                <a:spcPts val="0"/>
              </a:spcBef>
              <a:spcAft>
                <a:spcPts val="0"/>
              </a:spcAft>
              <a:buClrTx/>
              <a:buSzTx/>
              <a:buFontTx/>
              <a:buNone/>
              <a:tabLst>
                <a:tab pos="266700" algn="l"/>
                <a:tab pos="1466850" algn="l"/>
                <a:tab pos="2667000" algn="l"/>
                <a:tab pos="3867150" algn="l"/>
                <a:tab pos="266700" algn="l"/>
                <a:tab pos="1466850" algn="l"/>
                <a:tab pos="1600200" algn="l"/>
                <a:tab pos="2667000" algn="l"/>
                <a:tab pos="2933700" algn="l"/>
                <a:tab pos="3867150" algn="l"/>
                <a:tab pos="4267200" algn="l"/>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(3)</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得到实验结论后，利用图乙所示的装置，重物悬挂左侧</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C</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点，弹簧测力计悬挂左侧</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点，若弹簧测力计的量程是</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0</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en-US" altLang="zh-CN" sz="2400" b="0" i="0"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8N</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仍要使杠杆在水平位置平衡，通过计算可知，悬挂的重物最重可达</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_____N</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marL="0" marR="0" lvl="0" indent="0" algn="just" defTabSz="914400" eaLnBrk="1" fontAlgn="auto" latinLnBrk="0" hangingPunct="1">
              <a:lnSpc>
                <a:spcPct val="200000"/>
              </a:lnSpc>
              <a:spcBef>
                <a:spcPts val="0"/>
              </a:spcBef>
              <a:spcAft>
                <a:spcPts val="0"/>
              </a:spcAft>
              <a:buClrTx/>
              <a:buSzTx/>
              <a:buFontTx/>
              <a:buNone/>
              <a:tabLst>
                <a:tab pos="266700" algn="l"/>
                <a:tab pos="1466850" algn="l"/>
                <a:tab pos="2667000" algn="l"/>
                <a:tab pos="3867150" algn="l"/>
                <a:tab pos="266700" algn="l"/>
                <a:tab pos="1466850" algn="l"/>
                <a:tab pos="1600200" algn="l"/>
                <a:tab pos="2667000" algn="l"/>
                <a:tab pos="2933700" algn="l"/>
                <a:tab pos="3867150" algn="l"/>
                <a:tab pos="4267200" algn="l"/>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(4)</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保持</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B</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点钩码数量和力臂不变，杠杆在水平位置平衡时，测出多组动力臂</a:t>
            </a:r>
            <a:r>
              <a:rPr kumimoji="0" lang="en-US" altLang="zh-CN" sz="2400" b="0" i="1"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l</a:t>
            </a:r>
            <a:r>
              <a:rPr kumimoji="0" lang="en-US" altLang="zh-CN" sz="2400" b="0" i="0" u="none" strike="noStrike" kern="100" cap="none" spc="0" normalizeH="0" baseline="-2500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和动力</a:t>
            </a:r>
            <a:r>
              <a:rPr kumimoji="0" lang="en-US" altLang="zh-CN" sz="2400" b="0" i="1"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F</a:t>
            </a:r>
            <a:r>
              <a:rPr kumimoji="0" lang="en-US" altLang="zh-CN" sz="2400" b="0" i="0" u="none" strike="noStrike" kern="100" cap="none" spc="0" normalizeH="0" baseline="-2500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的数据，绘制了</a:t>
            </a:r>
            <a:r>
              <a:rPr kumimoji="0" lang="en-US" altLang="zh-CN" sz="2400" b="0" i="1"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l</a:t>
            </a:r>
            <a:r>
              <a:rPr kumimoji="0" lang="en-US" altLang="zh-CN" sz="2400" b="0" i="0" u="none" strike="noStrike" kern="100" cap="none" spc="0" normalizeH="0" baseline="-2500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kumimoji="0" lang="en-US" altLang="zh-CN" sz="2400" b="0" i="0"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en-US" altLang="zh-CN" sz="2400" b="0" i="1"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F</a:t>
            </a:r>
            <a:r>
              <a:rPr kumimoji="0" lang="en-US" altLang="zh-CN" sz="2400" b="0" i="0" u="none" strike="noStrike" kern="100" cap="none" spc="0" normalizeH="0" baseline="-2500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的关系图象，如图丙所示。请根据图象推算，当</a:t>
            </a:r>
            <a:r>
              <a:rPr kumimoji="0" lang="en-US" altLang="zh-CN" sz="2400" b="0" i="1"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l</a:t>
            </a:r>
            <a:r>
              <a:rPr kumimoji="0" lang="en-US" altLang="zh-CN" sz="2400" b="0" i="0" u="none" strike="noStrike" kern="100" cap="none" spc="0" normalizeH="0" baseline="-2500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为</a:t>
            </a:r>
            <a:r>
              <a:rPr kumimoji="0" lang="en-US" altLang="zh-CN" sz="2400" b="0" i="0"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0.6m</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时，</a:t>
            </a:r>
            <a:r>
              <a:rPr kumimoji="0" lang="en-US" altLang="zh-CN" sz="2400" b="0" i="1" u="none" strike="noStrike" kern="100" cap="none" spc="0" normalizeH="0" baseline="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F</a:t>
            </a:r>
            <a:r>
              <a:rPr kumimoji="0" lang="en-US" altLang="zh-CN" sz="2400" b="0" i="0" u="none" strike="noStrike" kern="100" cap="none" spc="0" normalizeH="0" baseline="-25000" noProof="0" dirty="0" err="1">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为</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_________N</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p:txBody>
      </p:sp>
      <p:sp>
        <p:nvSpPr>
          <p:cNvPr id="6" name="矩形 5"/>
          <p:cNvSpPr/>
          <p:nvPr/>
        </p:nvSpPr>
        <p:spPr>
          <a:xfrm>
            <a:off x="4486240" y="3090142"/>
            <a:ext cx="964826"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16 </a:t>
            </a: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矩形 6"/>
          <p:cNvSpPr/>
          <p:nvPr/>
        </p:nvSpPr>
        <p:spPr>
          <a:xfrm>
            <a:off x="2957696" y="5011360"/>
            <a:ext cx="748802" cy="661207"/>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tab pos="266700" algn="l"/>
                <a:tab pos="1466850" algn="l"/>
                <a:tab pos="2667000" algn="l"/>
                <a:tab pos="3867150" algn="l"/>
                <a:tab pos="266700" algn="l"/>
                <a:tab pos="1466850" algn="l"/>
                <a:tab pos="1600200" algn="l"/>
                <a:tab pos="2667000" algn="l"/>
                <a:tab pos="2933700" algn="l"/>
                <a:tab pos="3867150" algn="l"/>
                <a:tab pos="4267200" algn="l"/>
              </a:tabLst>
              <a:defRPr/>
            </a:pPr>
            <a:r>
              <a:rPr kumimoji="0" lang="en-US" altLang="zh-CN" sz="2800" b="0" i="0" u="none" strike="noStrike" kern="10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0.5</a:t>
            </a:r>
            <a:endParaRPr kumimoji="0" lang="zh-CN" altLang="zh-CN" sz="2800" b="0" i="0" u="none" strike="noStrike" kern="1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5" name="文本框 4">
            <a:extLst>
              <a:ext uri="{FF2B5EF4-FFF2-40B4-BE49-F238E27FC236}">
                <a16:creationId xmlns:a16="http://schemas.microsoft.com/office/drawing/2014/main" id="{C22029A0-B0A1-4C63-BAA2-EB3C4C8DAA96}"/>
              </a:ext>
            </a:extLst>
          </p:cNvPr>
          <p:cNvSpPr txBox="1"/>
          <p:nvPr/>
        </p:nvSpPr>
        <p:spPr>
          <a:xfrm>
            <a:off x="809171" y="381801"/>
            <a:ext cx="1261884"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练一练</a:t>
            </a:r>
          </a:p>
        </p:txBody>
      </p:sp>
    </p:spTree>
    <p:extLst>
      <p:ext uri="{BB962C8B-B14F-4D97-AF65-F5344CB8AC3E}">
        <p14:creationId xmlns:p14="http://schemas.microsoft.com/office/powerpoint/2010/main" val="1108509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txBox="1"/>
          <p:nvPr/>
        </p:nvSpPr>
        <p:spPr>
          <a:xfrm>
            <a:off x="660400" y="1520190"/>
            <a:ext cx="8229600" cy="2571750"/>
          </a:xfrm>
          <a:prstGeom prst="rect">
            <a:avLst/>
          </a:prstGeom>
          <a:noFill/>
          <a:ln w="9525">
            <a:noFill/>
          </a:ln>
        </p:spPr>
        <p:txBody>
          <a:bodyPr wrap="square" lIns="91440" tIns="45720" rIns="91440" bIns="45720" anchor="t"/>
          <a:lstStyle/>
          <a:p>
            <a:pPr marL="342900" marR="0" lvl="0" indent="-342900" defTabSz="914400" eaLnBrk="1" fontAlgn="auto" latinLnBrk="0" hangingPunct="1">
              <a:lnSpc>
                <a:spcPct val="200000"/>
              </a:lnSpc>
              <a:spcBef>
                <a:spcPts val="0"/>
              </a:spcBef>
              <a:spcAft>
                <a:spcPts val="0"/>
              </a:spcAft>
              <a:buClrTx/>
              <a:buSzTx/>
              <a:buFontTx/>
              <a:buNone/>
              <a:tabLst/>
              <a:defRPr/>
            </a:pPr>
            <a:r>
              <a:rPr kumimoji="0" lang="en-US" altLang="zh-CN"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．杠杆定义</a:t>
            </a:r>
          </a:p>
          <a:p>
            <a:pPr marL="342900" marR="0" lvl="0" indent="-342900" defTabSz="914400" eaLnBrk="1" fontAlgn="auto" latinLnBrk="0" hangingPunct="1">
              <a:lnSpc>
                <a:spcPct val="200000"/>
              </a:lnSpc>
              <a:spcBef>
                <a:spcPts val="765"/>
              </a:spcBef>
              <a:spcAft>
                <a:spcPts val="0"/>
              </a:spcAft>
              <a:buClrTx/>
              <a:buSzTx/>
              <a:buFontTx/>
              <a:buNone/>
              <a:tabLst/>
              <a:defRPr/>
            </a:pPr>
            <a:r>
              <a:rPr kumimoji="0" lang="en-US" altLang="zh-CN"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．杠杆的五要素、力臂的画法</a:t>
            </a:r>
          </a:p>
          <a:p>
            <a:pPr marL="342900" marR="0" lvl="0" indent="-342900" defTabSz="914400" eaLnBrk="1" fontAlgn="auto" latinLnBrk="0" hangingPunct="1">
              <a:lnSpc>
                <a:spcPct val="200000"/>
              </a:lnSpc>
              <a:spcBef>
                <a:spcPts val="765"/>
              </a:spcBef>
              <a:spcAft>
                <a:spcPts val="0"/>
              </a:spcAft>
              <a:buClrTx/>
              <a:buSzTx/>
              <a:buFontTx/>
              <a:buNone/>
              <a:tabLst/>
              <a:defRPr/>
            </a:pPr>
            <a:r>
              <a:rPr kumimoji="0" lang="en-US" altLang="zh-CN"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．杠杆的平衡及平衡条件</a:t>
            </a:r>
          </a:p>
          <a:p>
            <a:pPr marL="342900" marR="0" lvl="0" indent="-342900" defTabSz="914400" eaLnBrk="1" fontAlgn="auto" latinLnBrk="0" hangingPunct="1">
              <a:lnSpc>
                <a:spcPct val="200000"/>
              </a:lnSpc>
              <a:spcBef>
                <a:spcPts val="765"/>
              </a:spcBef>
              <a:spcAft>
                <a:spcPts val="0"/>
              </a:spcAft>
              <a:buClrTx/>
              <a:buSzTx/>
              <a:buFontTx/>
              <a:buNone/>
              <a:tabLst/>
              <a:defRPr/>
            </a:pPr>
            <a:r>
              <a:rPr kumimoji="0" lang="en-US" altLang="zh-CN"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4</a:t>
            </a: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、尝试对杠杆分类</a:t>
            </a:r>
          </a:p>
        </p:txBody>
      </p:sp>
      <p:sp>
        <p:nvSpPr>
          <p:cNvPr id="6" name="文本框 5">
            <a:extLst>
              <a:ext uri="{FF2B5EF4-FFF2-40B4-BE49-F238E27FC236}">
                <a16:creationId xmlns:a16="http://schemas.microsoft.com/office/drawing/2014/main" id="{C22029A0-B0A1-4C63-BAA2-EB3C4C8DAA96}"/>
              </a:ext>
            </a:extLst>
          </p:cNvPr>
          <p:cNvSpPr txBox="1"/>
          <p:nvPr/>
        </p:nvSpPr>
        <p:spPr>
          <a:xfrm>
            <a:off x="809171" y="381801"/>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课堂总结</a:t>
            </a:r>
          </a:p>
        </p:txBody>
      </p:sp>
    </p:spTree>
    <p:extLst>
      <p:ext uri="{BB962C8B-B14F-4D97-AF65-F5344CB8AC3E}">
        <p14:creationId xmlns:p14="http://schemas.microsoft.com/office/powerpoint/2010/main" val="14025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down)">
                                      <p:cBhvr>
                                        <p:cTn id="7"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60400" y="1544954"/>
            <a:ext cx="6178550" cy="396938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阿基米德（公元前</a:t>
            </a:r>
            <a:r>
              <a:rPr kumimoji="0" lang="en-US"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287</a:t>
            </a:r>
            <a:r>
              <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年</a:t>
            </a:r>
            <a:r>
              <a:rPr kumimoji="0" lang="en-US"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公元前</a:t>
            </a:r>
            <a:r>
              <a:rPr kumimoji="0" lang="en-US"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212</a:t>
            </a:r>
            <a:r>
              <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年），伟大的古希腊哲学家、百科式科学家、数学家、物理学家、力学家、军事武器制造家，静态力学和流体静力学的奠基人，并且享有“力学之父”的美称。</a:t>
            </a:r>
            <a:endParaRPr kumimoji="0" lang="en-US"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b="0" i="0" u="none" strike="noStrike" kern="0" cap="none" spc="0" normalizeH="0" baseline="30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阿基米德曾说过：“给我一个支点，我就能撬起整个地球。”</a:t>
            </a:r>
          </a:p>
        </p:txBody>
      </p:sp>
      <p:pic>
        <p:nvPicPr>
          <p:cNvPr id="2" name="Picture 4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33532" y="1311866"/>
            <a:ext cx="3965121" cy="4822234"/>
          </a:xfrm>
          <a:prstGeom prst="rect">
            <a:avLst/>
          </a:prstGeom>
          <a:noFill/>
          <a:ln>
            <a:miter lim="800000"/>
            <a:headEnd/>
            <a:tailEnd/>
          </a:ln>
        </p:spPr>
      </p:pic>
      <p:sp>
        <p:nvSpPr>
          <p:cNvPr id="7" name="文本框 6">
            <a:extLst>
              <a:ext uri="{FF2B5EF4-FFF2-40B4-BE49-F238E27FC236}">
                <a16:creationId xmlns:a16="http://schemas.microsoft.com/office/drawing/2014/main" id="{C22029A0-B0A1-4C63-BAA2-EB3C4C8DAA96}"/>
              </a:ext>
            </a:extLst>
          </p:cNvPr>
          <p:cNvSpPr txBox="1"/>
          <p:nvPr/>
        </p:nvSpPr>
        <p:spPr>
          <a:xfrm>
            <a:off x="809171" y="381801"/>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情景导入</a:t>
            </a:r>
          </a:p>
        </p:txBody>
      </p:sp>
    </p:spTree>
    <p:extLst>
      <p:ext uri="{BB962C8B-B14F-4D97-AF65-F5344CB8AC3E}">
        <p14:creationId xmlns:p14="http://schemas.microsoft.com/office/powerpoint/2010/main" val="28500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09171" y="1360805"/>
            <a:ext cx="7895590" cy="5016758"/>
          </a:xfrm>
          <a:prstGeom prst="rect">
            <a:avLst/>
          </a:prstGeom>
          <a:noFill/>
          <a:ln w="9525">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第一节、杠杆</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１、定义：</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一根硬的木棒能绕着固定点转动。</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２、杠杆的五要素</a:t>
            </a:r>
            <a:endParaRPr kumimoji="0" lang="zh-CN"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支点：杠杆绕着转动的</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点。（</a:t>
            </a:r>
            <a:r>
              <a:rPr kumimoji="0" lang="en-US" sz="20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O</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动力：使杠杆转动的力。（</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sz="20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阻力：阻碍杠杆转动的力。（</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sz="20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动力臂：从支点到动力作用线的距离。（</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L</a:t>
            </a:r>
            <a:r>
              <a:rPr kumimoji="0" lang="en-US" sz="20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阻力臂：从支点到阻力作用线的距离。（</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L</a:t>
            </a:r>
            <a:r>
              <a:rPr kumimoji="0" lang="en-US" sz="20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３、杠杆的平衡条件</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动力</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X</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动力臂</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阻力</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X</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阻力臂</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４、杠杆的分类</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1</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）当动力臂</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&gt;</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阻力臂</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为省力杠杆</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2</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）动力臂</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力臂</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为等臂杠杆</a:t>
            </a:r>
          </a:p>
          <a:p>
            <a:pPr marL="0" marR="0" lvl="0" indent="0" defTabSz="914400" eaLnBrk="1" fontAlgn="auto" latinLnBrk="0" hangingPunct="1">
              <a:lnSpc>
                <a:spcPct val="100000"/>
              </a:lnSpc>
              <a:spcBef>
                <a:spcPts val="0"/>
              </a:spcBef>
              <a:spcAft>
                <a:spcPts val="0"/>
              </a:spcAft>
              <a:buClrTx/>
              <a:buSzTx/>
              <a:buFontTx/>
              <a:buNone/>
              <a:tabLst/>
              <a:defRPr/>
            </a:pP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3</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）动力臂</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&lt;</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阻力臂</a:t>
            </a:r>
            <a:r>
              <a:rPr kumimoji="0" 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为费力杠杆</a:t>
            </a:r>
            <a:endParaRPr kumimoji="0" lang="en-US"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endParaRPr kumimoji="0" lang="en-US" altLang="en-US"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a:extLst>
              <a:ext uri="{FF2B5EF4-FFF2-40B4-BE49-F238E27FC236}">
                <a16:creationId xmlns:a16="http://schemas.microsoft.com/office/drawing/2014/main" id="{C22029A0-B0A1-4C63-BAA2-EB3C4C8DAA96}"/>
              </a:ext>
            </a:extLst>
          </p:cNvPr>
          <p:cNvSpPr txBox="1"/>
          <p:nvPr/>
        </p:nvSpPr>
        <p:spPr>
          <a:xfrm>
            <a:off x="809171" y="381801"/>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课堂总结</a:t>
            </a:r>
          </a:p>
        </p:txBody>
      </p:sp>
    </p:spTree>
    <p:extLst>
      <p:ext uri="{BB962C8B-B14F-4D97-AF65-F5344CB8AC3E}">
        <p14:creationId xmlns:p14="http://schemas.microsoft.com/office/powerpoint/2010/main" val="213791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a:extLst>
              <a:ext uri="{FF2B5EF4-FFF2-40B4-BE49-F238E27FC236}">
                <a16:creationId xmlns:a16="http://schemas.microsoft.com/office/drawing/2014/main" id="{43D8947B-FEEF-4F1A-A423-ED11BAB0F82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796" r="13796"/>
          <a:stretch>
            <a:fillRect/>
          </a:stretch>
        </p:blipFill>
        <p:spPr/>
      </p:pic>
      <p:sp>
        <p:nvSpPr>
          <p:cNvPr id="28" name="Полилиния 27"/>
          <p:cNvSpPr/>
          <p:nvPr/>
        </p:nvSpPr>
        <p:spPr>
          <a:xfrm>
            <a:off x="7861806" y="4420104"/>
            <a:ext cx="4329254" cy="2437896"/>
          </a:xfrm>
          <a:custGeom>
            <a:avLst/>
            <a:gdLst>
              <a:gd name="connsiteX0" fmla="*/ 3661165 w 6494883"/>
              <a:gd name="connsiteY0" fmla="*/ 0 h 3657409"/>
              <a:gd name="connsiteX1" fmla="*/ 6494883 w 6494883"/>
              <a:gd name="connsiteY1" fmla="*/ 2828984 h 3657409"/>
              <a:gd name="connsiteX2" fmla="*/ 6494883 w 6494883"/>
              <a:gd name="connsiteY2" fmla="*/ 3657409 h 3657409"/>
              <a:gd name="connsiteX3" fmla="*/ 0 w 6494883"/>
              <a:gd name="connsiteY3" fmla="*/ 3657409 h 3657409"/>
              <a:gd name="connsiteX4" fmla="*/ 3661165 w 6494883"/>
              <a:gd name="connsiteY4" fmla="*/ 0 h 365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4883" h="3657409">
                <a:moveTo>
                  <a:pt x="3661165" y="0"/>
                </a:moveTo>
                <a:lnTo>
                  <a:pt x="6494883" y="2828984"/>
                </a:lnTo>
                <a:lnTo>
                  <a:pt x="6494883" y="3657409"/>
                </a:lnTo>
                <a:lnTo>
                  <a:pt x="0" y="3657409"/>
                </a:lnTo>
                <a:lnTo>
                  <a:pt x="3661165" y="0"/>
                </a:lnTo>
                <a:close/>
              </a:path>
            </a:pathLst>
          </a:custGeom>
          <a:solidFill>
            <a:schemeClr val="accent4">
              <a:alpha val="8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eaLnBrk="0" fontAlgn="base" hangingPunct="0">
              <a:spcBef>
                <a:spcPct val="0"/>
              </a:spcBef>
              <a:spcAft>
                <a:spcPct val="0"/>
              </a:spcAft>
            </a:pPr>
            <a:endParaRPr lang="en-US" sz="1200">
              <a:solidFill>
                <a:srgbClr val="3F3F3F"/>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6" name="组合 25">
            <a:extLst>
              <a:ext uri="{FF2B5EF4-FFF2-40B4-BE49-F238E27FC236}">
                <a16:creationId xmlns:a16="http://schemas.microsoft.com/office/drawing/2014/main" id="{31B46781-26D1-42BD-B5C0-ED84311AC22E}"/>
              </a:ext>
            </a:extLst>
          </p:cNvPr>
          <p:cNvGrpSpPr/>
          <p:nvPr/>
        </p:nvGrpSpPr>
        <p:grpSpPr>
          <a:xfrm>
            <a:off x="548027" y="3443514"/>
            <a:ext cx="5169766" cy="1743365"/>
            <a:chOff x="-4766137" y="1956424"/>
            <a:chExt cx="5169766" cy="1743365"/>
          </a:xfrm>
        </p:grpSpPr>
        <p:sp>
          <p:nvSpPr>
            <p:cNvPr id="27" name="矩形: 圆角 26">
              <a:extLst>
                <a:ext uri="{FF2B5EF4-FFF2-40B4-BE49-F238E27FC236}">
                  <a16:creationId xmlns:a16="http://schemas.microsoft.com/office/drawing/2014/main" id="{C0AD42AF-6636-4F46-9BA6-BBE4B3BC3722}"/>
                </a:ext>
              </a:extLst>
            </p:cNvPr>
            <p:cNvSpPr/>
            <p:nvPr/>
          </p:nvSpPr>
          <p:spPr>
            <a:xfrm>
              <a:off x="-4766137" y="3345066"/>
              <a:ext cx="3562392" cy="354723"/>
            </a:xfrm>
            <a:prstGeom prst="roundRect">
              <a:avLst>
                <a:gd name="adj" fmla="val 50000"/>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讲解人：</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xippt  </a:t>
              </a: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时间：</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2020.5.20</a:t>
              </a:r>
              <a:endParaRPr lang="en-US" altLang="zh-CN" sz="16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9" name="组合 28">
              <a:extLst>
                <a:ext uri="{FF2B5EF4-FFF2-40B4-BE49-F238E27FC236}">
                  <a16:creationId xmlns:a16="http://schemas.microsoft.com/office/drawing/2014/main" id="{854E00BE-4400-4AA7-8019-49182916F623}"/>
                </a:ext>
              </a:extLst>
            </p:cNvPr>
            <p:cNvGrpSpPr/>
            <p:nvPr/>
          </p:nvGrpSpPr>
          <p:grpSpPr>
            <a:xfrm>
              <a:off x="-4714868" y="1956424"/>
              <a:ext cx="5118497" cy="1167085"/>
              <a:chOff x="-4714868" y="1956424"/>
              <a:chExt cx="5118497" cy="1167085"/>
            </a:xfrm>
          </p:grpSpPr>
          <p:sp>
            <p:nvSpPr>
              <p:cNvPr id="30" name="文本框 29">
                <a:extLst>
                  <a:ext uri="{FF2B5EF4-FFF2-40B4-BE49-F238E27FC236}">
                    <a16:creationId xmlns:a16="http://schemas.microsoft.com/office/drawing/2014/main" id="{13E1BB71-B64E-4733-8028-FFDC44C9A877}"/>
                  </a:ext>
                </a:extLst>
              </p:cNvPr>
              <p:cNvSpPr txBox="1"/>
              <p:nvPr/>
            </p:nvSpPr>
            <p:spPr>
              <a:xfrm>
                <a:off x="-4714868" y="2808615"/>
                <a:ext cx="4981567" cy="314894"/>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31" name="直接连接符 30">
                <a:extLst>
                  <a:ext uri="{FF2B5EF4-FFF2-40B4-BE49-F238E27FC236}">
                    <a16:creationId xmlns:a16="http://schemas.microsoft.com/office/drawing/2014/main" id="{3D974DE6-C0B0-49CE-B8F4-12E80575CBBC}"/>
                  </a:ext>
                </a:extLst>
              </p:cNvPr>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文本占位符 19">
                <a:extLst>
                  <a:ext uri="{FF2B5EF4-FFF2-40B4-BE49-F238E27FC236}">
                    <a16:creationId xmlns:a16="http://schemas.microsoft.com/office/drawing/2014/main" id="{80304662-3315-4CE0-AF4D-42EF85F0692B}"/>
                  </a:ext>
                </a:extLst>
              </p:cNvPr>
              <p:cNvSpPr txBox="1"/>
              <p:nvPr/>
            </p:nvSpPr>
            <p:spPr>
              <a:xfrm>
                <a:off x="-4708756" y="1956424"/>
                <a:ext cx="5112385"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chemeClr val="accent4">
                        <a:lumMod val="75000"/>
                      </a:schemeClr>
                    </a:solidFill>
                    <a:latin typeface="Arial" panose="020B0604020202020204" pitchFamily="34" charset="0"/>
                    <a:ea typeface="思源黑体 CN Medium" panose="020B0600000000000000" pitchFamily="34" charset="-122"/>
                    <a:cs typeface="+mn-ea"/>
                    <a:sym typeface="Arial" panose="020B0604020202020204" pitchFamily="34" charset="0"/>
                  </a:rPr>
                  <a:t>感谢各位的聆听</a:t>
                </a:r>
              </a:p>
            </p:txBody>
          </p:sp>
        </p:grpSp>
      </p:grpSp>
      <p:sp>
        <p:nvSpPr>
          <p:cNvPr id="33" name="文本占位符 20">
            <a:extLst>
              <a:ext uri="{FF2B5EF4-FFF2-40B4-BE49-F238E27FC236}">
                <a16:creationId xmlns:a16="http://schemas.microsoft.com/office/drawing/2014/main" id="{953A9252-738A-4B77-802A-839383BB07D2}"/>
              </a:ext>
            </a:extLst>
          </p:cNvPr>
          <p:cNvSpPr txBox="1"/>
          <p:nvPr/>
        </p:nvSpPr>
        <p:spPr>
          <a:xfrm>
            <a:off x="629776" y="2760406"/>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第十二章   简单机械</a:t>
            </a:r>
          </a:p>
        </p:txBody>
      </p:sp>
      <p:sp>
        <p:nvSpPr>
          <p:cNvPr id="34" name="矩形 33">
            <a:extLst>
              <a:ext uri="{FF2B5EF4-FFF2-40B4-BE49-F238E27FC236}">
                <a16:creationId xmlns:a16="http://schemas.microsoft.com/office/drawing/2014/main" id="{DB9ADAF6-ACA5-48E9-B3CD-5CBE2705387E}"/>
              </a:ext>
            </a:extLst>
          </p:cNvPr>
          <p:cNvSpPr/>
          <p:nvPr/>
        </p:nvSpPr>
        <p:spPr>
          <a:xfrm>
            <a:off x="-997896" y="324651"/>
            <a:ext cx="4062342" cy="300975"/>
          </a:xfrm>
          <a:prstGeom prst="rect">
            <a:avLst/>
          </a:prstGeom>
          <a:solidFill>
            <a:schemeClr val="accent4">
              <a:lumMod val="75000"/>
            </a:schemeClr>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eaLnBrk="1" fontAlgn="auto" latinLnBrk="1" hangingPunct="1">
              <a:lnSpc>
                <a:spcPct val="100000"/>
              </a:lnSpc>
              <a:spcBef>
                <a:spcPts val="0"/>
              </a:spcBef>
              <a:spcAft>
                <a:spcPts val="0"/>
              </a:spcAft>
              <a:buClrTx/>
              <a:buSzTx/>
              <a:buFontTx/>
              <a:buNone/>
              <a:tabLst/>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人教版物理八年级下册（初中）</a:t>
            </a:r>
          </a:p>
        </p:txBody>
      </p:sp>
    </p:spTree>
    <p:extLst>
      <p:ext uri="{BB962C8B-B14F-4D97-AF65-F5344CB8AC3E}">
        <p14:creationId xmlns:p14="http://schemas.microsoft.com/office/powerpoint/2010/main" val="373936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592603" y="1225218"/>
            <a:ext cx="2579688" cy="523220"/>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800" i="0" u="none" strike="noStrike" kern="0" cap="none" spc="0" normalizeH="0" baseline="0" noProof="0" dirty="0">
                <a:ln>
                  <a:noFill/>
                </a:ln>
                <a:solidFill>
                  <a:srgbClr val="990033"/>
                </a:solidFill>
                <a:effectLst/>
                <a:uLnTx/>
                <a:uFillTx/>
                <a:latin typeface="Arial" panose="020B0604020202020204" pitchFamily="34" charset="0"/>
                <a:ea typeface="思源黑体 CN Medium" panose="020B0600000000000000" pitchFamily="34" charset="-122"/>
                <a:sym typeface="Arial" panose="020B0604020202020204" pitchFamily="34" charset="0"/>
              </a:rPr>
              <a:t>拔图钉</a:t>
            </a:r>
          </a:p>
        </p:txBody>
      </p:sp>
      <p:sp>
        <p:nvSpPr>
          <p:cNvPr id="16388" name="Text Box 4"/>
          <p:cNvSpPr txBox="1">
            <a:spLocks noChangeArrowheads="1"/>
          </p:cNvSpPr>
          <p:nvPr/>
        </p:nvSpPr>
        <p:spPr bwMode="auto">
          <a:xfrm>
            <a:off x="848162" y="1748438"/>
            <a:ext cx="8648258" cy="1200329"/>
          </a:xfrm>
          <a:prstGeom prst="rect">
            <a:avLst/>
          </a:prstGeom>
          <a:noFill/>
          <a:ln w="9525">
            <a:noFill/>
            <a:miter lim="800000"/>
          </a:ln>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zh-CN" altLang="en-US" sz="2400" i="0" u="none" strike="noStrike" kern="0" cap="none" spc="0" normalizeH="0" baseline="0" noProof="0" dirty="0">
                <a:ln>
                  <a:noFill/>
                </a:ln>
                <a:solidFill>
                  <a:srgbClr val="990033"/>
                </a:solidFill>
                <a:effectLst/>
                <a:uLnTx/>
                <a:uFillTx/>
                <a:latin typeface="Arial" panose="020B0604020202020204" pitchFamily="34" charset="0"/>
                <a:ea typeface="思源黑体 CN Medium" panose="020B0600000000000000" pitchFamily="34" charset="-122"/>
                <a:sym typeface="Arial" panose="020B0604020202020204" pitchFamily="34" charset="0"/>
              </a:rPr>
              <a:t>木板上钉了一枚图钉，你能用手把它拔出来吗？</a:t>
            </a: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你能选用下图中的工具把图钉从木板中拔出来吗？试试看。</a:t>
            </a:r>
          </a:p>
        </p:txBody>
      </p:sp>
      <p:sp>
        <p:nvSpPr>
          <p:cNvPr id="16390" name="Rectangle 9"/>
          <p:cNvSpPr>
            <a:spLocks noChangeArrowheads="1"/>
          </p:cNvSpPr>
          <p:nvPr/>
        </p:nvSpPr>
        <p:spPr bwMode="auto">
          <a:xfrm>
            <a:off x="515881" y="1240324"/>
            <a:ext cx="3186113" cy="523220"/>
          </a:xfrm>
          <a:prstGeom prst="rect">
            <a:avLst/>
          </a:prstGeom>
          <a:noFill/>
          <a:ln w="9525" algn="ctr">
            <a:noFill/>
            <a:miter lim="800000"/>
          </a:ln>
        </p:spPr>
        <p:txBody>
          <a:bodyPr>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1" lang="en-US" altLang="zh-CN" sz="2800" i="0" u="none" strike="noStrike" kern="0" cap="none" spc="0" normalizeH="0" baseline="0" noProof="0" dirty="0">
                <a:ln>
                  <a:noFill/>
                </a:ln>
                <a:solidFill>
                  <a:srgbClr val="990033"/>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1" lang="zh-CN" altLang="en-US" sz="2800" i="0" u="none" strike="noStrike" kern="0" cap="none" spc="0" normalizeH="0" baseline="0" noProof="0" dirty="0">
                <a:ln>
                  <a:noFill/>
                </a:ln>
                <a:solidFill>
                  <a:srgbClr val="990033"/>
                </a:solidFill>
                <a:effectLst/>
                <a:uLnTx/>
                <a:uFillTx/>
                <a:latin typeface="Arial" panose="020B0604020202020204" pitchFamily="34" charset="0"/>
                <a:ea typeface="思源黑体 CN Medium" panose="020B0600000000000000" pitchFamily="34" charset="-122"/>
                <a:sym typeface="Arial" panose="020B0604020202020204" pitchFamily="34" charset="0"/>
              </a:rPr>
              <a:t>学生活动</a:t>
            </a:r>
            <a:r>
              <a:rPr kumimoji="1" lang="en-US" altLang="zh-CN" sz="2800" i="0" u="none" strike="noStrike" kern="0" cap="none" spc="0" normalizeH="0" baseline="0" noProof="0" dirty="0">
                <a:ln>
                  <a:noFill/>
                </a:ln>
                <a:solidFill>
                  <a:srgbClr val="990033"/>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p>
        </p:txBody>
      </p:sp>
      <p:pic>
        <p:nvPicPr>
          <p:cNvPr id="16391" name="Picture 7" descr="木板图钉"/>
          <p:cNvPicPr>
            <a:picLocks noChangeAspect="1" noChangeArrowheads="1"/>
          </p:cNvPicPr>
          <p:nvPr/>
        </p:nvPicPr>
        <p:blipFill>
          <a:blip r:embed="rId2" cstate="print"/>
          <a:srcRect/>
          <a:stretch>
            <a:fillRect/>
          </a:stretch>
        </p:blipFill>
        <p:spPr bwMode="auto">
          <a:xfrm>
            <a:off x="2370626" y="3460387"/>
            <a:ext cx="4038600" cy="1828800"/>
          </a:xfrm>
          <a:prstGeom prst="rect">
            <a:avLst/>
          </a:prstGeom>
          <a:noFill/>
        </p:spPr>
      </p:pic>
      <p:pic>
        <p:nvPicPr>
          <p:cNvPr id="16392" name="Picture 8" descr="工具"/>
          <p:cNvPicPr>
            <a:picLocks noChangeAspect="1" noChangeArrowheads="1"/>
          </p:cNvPicPr>
          <p:nvPr/>
        </p:nvPicPr>
        <p:blipFill>
          <a:blip r:embed="rId3" cstate="print">
            <a:lum bright="6000"/>
          </a:blip>
          <a:srcRect r="49010"/>
          <a:stretch>
            <a:fillRect/>
          </a:stretch>
        </p:blipFill>
        <p:spPr bwMode="auto">
          <a:xfrm>
            <a:off x="7454857" y="3207657"/>
            <a:ext cx="1508021" cy="2616251"/>
          </a:xfrm>
          <a:prstGeom prst="rect">
            <a:avLst/>
          </a:prstGeom>
          <a:noFill/>
        </p:spPr>
      </p:pic>
      <p:sp>
        <p:nvSpPr>
          <p:cNvPr id="10" name="文本框 9">
            <a:extLst>
              <a:ext uri="{FF2B5EF4-FFF2-40B4-BE49-F238E27FC236}">
                <a16:creationId xmlns:a16="http://schemas.microsoft.com/office/drawing/2014/main" id="{C22029A0-B0A1-4C63-BAA2-EB3C4C8DAA96}"/>
              </a:ext>
            </a:extLst>
          </p:cNvPr>
          <p:cNvSpPr txBox="1"/>
          <p:nvPr/>
        </p:nvSpPr>
        <p:spPr>
          <a:xfrm>
            <a:off x="809171" y="381801"/>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情景导入</a:t>
            </a:r>
          </a:p>
        </p:txBody>
      </p:sp>
    </p:spTree>
    <p:extLst>
      <p:ext uri="{BB962C8B-B14F-4D97-AF65-F5344CB8AC3E}">
        <p14:creationId xmlns:p14="http://schemas.microsoft.com/office/powerpoint/2010/main" val="4177603044"/>
      </p:ext>
    </p:extLst>
  </p:cSld>
  <p:clrMapOvr>
    <a:masterClrMapping/>
  </p:clrMapOvr>
  <p:transition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ipe(left)">
                                      <p:cBhvr>
                                        <p:cTn id="7" dur="2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6388">
                                            <p:txEl>
                                              <p:pRg st="0" end="0"/>
                                            </p:txEl>
                                          </p:spTgt>
                                        </p:tgtEl>
                                        <p:attrNameLst>
                                          <p:attrName>style.visibility</p:attrName>
                                        </p:attrNameLst>
                                      </p:cBhvr>
                                      <p:to>
                                        <p:strVal val="visible"/>
                                      </p:to>
                                    </p:set>
                                    <p:anim calcmode="lin" valueType="num">
                                      <p:cBhvr additive="base">
                                        <p:cTn id="12"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388">
                                            <p:txEl>
                                              <p:pRg st="0" end="0"/>
                                            </p:txEl>
                                          </p:spTgt>
                                        </p:tgtEl>
                                        <p:attrNameLst>
                                          <p:attrName>ppt_y</p:attrName>
                                        </p:attrNameLst>
                                      </p:cBhvr>
                                      <p:tavLst>
                                        <p:tav tm="0">
                                          <p:val>
                                            <p:strVal val="0-#ppt_h/2"/>
                                          </p:val>
                                        </p:tav>
                                        <p:tav tm="100000">
                                          <p:val>
                                            <p:strVal val="#ppt_y"/>
                                          </p:val>
                                        </p:tav>
                                      </p:tavLst>
                                    </p:anim>
                                  </p:childTnLst>
                                </p:cTn>
                              </p:par>
                              <p:par>
                                <p:cTn id="14" presetID="4" presetClass="entr" presetSubtype="16" fill="hold" nodeType="with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box(in)">
                                      <p:cBhvr>
                                        <p:cTn id="16" dur="500"/>
                                        <p:tgtEl>
                                          <p:spTgt spid="16391"/>
                                        </p:tgtEl>
                                      </p:cBhvr>
                                    </p:animEffect>
                                  </p:childTnLst>
                                </p:cTn>
                              </p:par>
                              <p:par>
                                <p:cTn id="17" presetID="2" presetClass="entr" presetSubtype="2" fill="hold" nodeType="withEffect">
                                  <p:stCondLst>
                                    <p:cond delay="0"/>
                                  </p:stCondLst>
                                  <p:childTnLst>
                                    <p:set>
                                      <p:cBhvr>
                                        <p:cTn id="18" dur="1" fill="hold">
                                          <p:stCondLst>
                                            <p:cond delay="0"/>
                                          </p:stCondLst>
                                        </p:cTn>
                                        <p:tgtEl>
                                          <p:spTgt spid="16388">
                                            <p:txEl>
                                              <p:pRg st="1" end="1"/>
                                            </p:txEl>
                                          </p:spTgt>
                                        </p:tgtEl>
                                        <p:attrNameLst>
                                          <p:attrName>style.visibility</p:attrName>
                                        </p:attrNameLst>
                                      </p:cBhvr>
                                      <p:to>
                                        <p:strVal val="visible"/>
                                      </p:to>
                                    </p:set>
                                    <p:anim calcmode="lin" valueType="num">
                                      <p:cBhvr additive="base">
                                        <p:cTn id="19" dur="500" fill="hold"/>
                                        <p:tgtEl>
                                          <p:spTgt spid="1638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388">
                                            <p:txEl>
                                              <p:pRg st="1" end="1"/>
                                            </p:txEl>
                                          </p:spTgt>
                                        </p:tgtEl>
                                        <p:attrNameLst>
                                          <p:attrName>ppt_y</p:attrName>
                                        </p:attrNameLst>
                                      </p:cBhvr>
                                      <p:tavLst>
                                        <p:tav tm="0">
                                          <p:val>
                                            <p:strVal val="#ppt_y"/>
                                          </p:val>
                                        </p:tav>
                                        <p:tav tm="100000">
                                          <p:val>
                                            <p:strVal val="#ppt_y"/>
                                          </p:val>
                                        </p:tav>
                                      </p:tavLst>
                                    </p:anim>
                                  </p:childTnLst>
                                </p:cTn>
                              </p:par>
                              <p:par>
                                <p:cTn id="21" presetID="8" presetClass="entr" presetSubtype="16" fill="hold" nodeType="withEffect">
                                  <p:stCondLst>
                                    <p:cond delay="0"/>
                                  </p:stCondLst>
                                  <p:childTnLst>
                                    <p:set>
                                      <p:cBhvr>
                                        <p:cTn id="22" dur="1" fill="hold">
                                          <p:stCondLst>
                                            <p:cond delay="0"/>
                                          </p:stCondLst>
                                        </p:cTn>
                                        <p:tgtEl>
                                          <p:spTgt spid="16392"/>
                                        </p:tgtEl>
                                        <p:attrNameLst>
                                          <p:attrName>style.visibility</p:attrName>
                                        </p:attrNameLst>
                                      </p:cBhvr>
                                      <p:to>
                                        <p:strVal val="visible"/>
                                      </p:to>
                                    </p:set>
                                    <p:animEffect transition="in" filter="diamond(in)">
                                      <p:cBhvr>
                                        <p:cTn id="23" dur="1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60400" y="1329962"/>
            <a:ext cx="11005185" cy="3970318"/>
          </a:xfrm>
          <a:prstGeom prst="rect">
            <a:avLst/>
          </a:prstGeom>
          <a:noFill/>
          <a:ln w="9525">
            <a:noFill/>
          </a:ln>
        </p:spPr>
        <p:txBody>
          <a:bodyPr wrap="square">
            <a:spAutoFit/>
          </a:bodyPr>
          <a:lstStyle/>
          <a:p>
            <a:pPr marL="0" marR="0" lvl="0" indent="0" defTabSz="914400" eaLnBrk="1" fontAlgn="auto" latinLnBrk="0" hangingPunct="1">
              <a:lnSpc>
                <a:spcPct val="300000"/>
              </a:lnSpc>
              <a:spcBef>
                <a:spcPts val="0"/>
              </a:spcBef>
              <a:spcAft>
                <a:spcPts val="0"/>
              </a:spcAft>
              <a:buClrTx/>
              <a:buSzTx/>
              <a:buFontTx/>
              <a:buNone/>
              <a:tabLst/>
              <a:defRPr/>
            </a:pPr>
            <a:r>
              <a:rPr kumimoji="0" 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1</a:t>
            </a:r>
            <a:r>
              <a:rPr kumimoji="0" lang="zh-CN"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．认识杠杆，知道杠杆五要素，会确认并画出力臂。</a:t>
            </a:r>
          </a:p>
          <a:p>
            <a:pPr marL="0" marR="0" lvl="0" indent="0" defTabSz="914400" eaLnBrk="1" fontAlgn="auto" latinLnBrk="0" hangingPunct="1">
              <a:lnSpc>
                <a:spcPct val="300000"/>
              </a:lnSpc>
              <a:spcBef>
                <a:spcPts val="0"/>
              </a:spcBef>
              <a:spcAft>
                <a:spcPts val="0"/>
              </a:spcAft>
              <a:buClrTx/>
              <a:buSzTx/>
              <a:buFontTx/>
              <a:buNone/>
              <a:tabLst/>
              <a:defRPr/>
            </a:pPr>
            <a:r>
              <a:rPr kumimoji="0" 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2</a:t>
            </a:r>
            <a:r>
              <a:rPr kumimoji="0" lang="zh-CN"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．知道杠杆平衡条件。</a:t>
            </a:r>
          </a:p>
          <a:p>
            <a:pPr marL="0" marR="0" lvl="0" indent="0" defTabSz="914400" eaLnBrk="1" fontAlgn="auto" latinLnBrk="0" hangingPunct="1">
              <a:lnSpc>
                <a:spcPct val="300000"/>
              </a:lnSpc>
              <a:spcBef>
                <a:spcPts val="0"/>
              </a:spcBef>
              <a:spcAft>
                <a:spcPts val="0"/>
              </a:spcAft>
              <a:buClrTx/>
              <a:buSzTx/>
              <a:buFontTx/>
              <a:buNone/>
              <a:tabLst/>
              <a:defRPr/>
            </a:pPr>
            <a:r>
              <a:rPr kumimoji="0" 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3</a:t>
            </a:r>
            <a:r>
              <a:rPr kumimoji="0" lang="zh-CN"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rPr>
              <a:t>．了解杠杆的一些应用。</a:t>
            </a:r>
            <a:endPar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宋体" panose="02010600030101010101" pitchFamily="2" charset="-122"/>
              <a:sym typeface="Arial" panose="020B0604020202020204" pitchFamily="34" charset="0"/>
            </a:endParaRPr>
          </a:p>
        </p:txBody>
      </p:sp>
      <p:sp>
        <p:nvSpPr>
          <p:cNvPr id="6" name="文本框 5">
            <a:extLst>
              <a:ext uri="{FF2B5EF4-FFF2-40B4-BE49-F238E27FC236}">
                <a16:creationId xmlns:a16="http://schemas.microsoft.com/office/drawing/2014/main" id="{C22029A0-B0A1-4C63-BAA2-EB3C4C8DAA96}"/>
              </a:ext>
            </a:extLst>
          </p:cNvPr>
          <p:cNvSpPr txBox="1"/>
          <p:nvPr/>
        </p:nvSpPr>
        <p:spPr>
          <a:xfrm>
            <a:off x="809171" y="381801"/>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学习目标</a:t>
            </a:r>
          </a:p>
        </p:txBody>
      </p:sp>
    </p:spTree>
    <p:extLst>
      <p:ext uri="{BB962C8B-B14F-4D97-AF65-F5344CB8AC3E}">
        <p14:creationId xmlns:p14="http://schemas.microsoft.com/office/powerpoint/2010/main" val="207625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404" y="4477329"/>
            <a:ext cx="1958938" cy="146989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240" y="4476996"/>
            <a:ext cx="1958938" cy="1470223"/>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5781" y="4476996"/>
            <a:ext cx="1958939" cy="1470223"/>
          </a:xfrm>
          <a:prstGeom prst="rect">
            <a:avLst/>
          </a:prstGeom>
        </p:spPr>
      </p:pic>
      <p:pic>
        <p:nvPicPr>
          <p:cNvPr id="9" name="图片 8" descr="11-图片-16 啤酒扳手">
            <a:hlinkClick r:id="rId5" action="ppaction://hlinkfile"/>
          </p:cNvPr>
          <p:cNvPicPr>
            <a:picLocks noChangeAspect="1"/>
          </p:cNvPicPr>
          <p:nvPr/>
        </p:nvPicPr>
        <p:blipFill>
          <a:blip r:embed="rId6"/>
          <a:stretch>
            <a:fillRect/>
          </a:stretch>
        </p:blipFill>
        <p:spPr>
          <a:xfrm>
            <a:off x="6455885" y="4458909"/>
            <a:ext cx="1958939" cy="1506396"/>
          </a:xfrm>
          <a:prstGeom prst="rect">
            <a:avLst/>
          </a:prstGeom>
          <a:noFill/>
          <a:ln w="9525">
            <a:noFill/>
          </a:ln>
        </p:spPr>
      </p:pic>
      <p:sp>
        <p:nvSpPr>
          <p:cNvPr id="119818" name="Text Box 10"/>
          <p:cNvSpPr txBox="1">
            <a:spLocks noChangeArrowheads="1"/>
          </p:cNvSpPr>
          <p:nvPr/>
        </p:nvSpPr>
        <p:spPr bwMode="auto">
          <a:xfrm>
            <a:off x="660400" y="1616182"/>
            <a:ext cx="2698080" cy="523220"/>
          </a:xfrm>
          <a:prstGeom prst="rect">
            <a:avLst/>
          </a:prstGeom>
          <a:noFill/>
          <a:ln w="9525">
            <a:noFill/>
            <a:miter lim="800000"/>
          </a:ln>
          <a:effectLst/>
        </p:spPr>
        <p:txBody>
          <a:bodyPr vert="horz"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8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共同特征</a:t>
            </a:r>
          </a:p>
        </p:txBody>
      </p:sp>
      <p:sp>
        <p:nvSpPr>
          <p:cNvPr id="119819" name="AutoShape 11"/>
          <p:cNvSpPr/>
          <p:nvPr/>
        </p:nvSpPr>
        <p:spPr bwMode="auto">
          <a:xfrm>
            <a:off x="2226625" y="1266217"/>
            <a:ext cx="285328" cy="1256018"/>
          </a:xfrm>
          <a:prstGeom prst="leftBrace">
            <a:avLst>
              <a:gd name="adj1" fmla="val 254710"/>
              <a:gd name="adj2" fmla="val 50000"/>
            </a:avLst>
          </a:prstGeom>
          <a:noFill/>
          <a:ln w="38100">
            <a:solidFill>
              <a:schemeClr val="tx1"/>
            </a:solid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9820" name="Text Box 12"/>
          <p:cNvSpPr txBox="1">
            <a:spLocks noChangeArrowheads="1"/>
          </p:cNvSpPr>
          <p:nvPr/>
        </p:nvSpPr>
        <p:spPr bwMode="auto">
          <a:xfrm>
            <a:off x="2468600" y="1127547"/>
            <a:ext cx="2667000" cy="519112"/>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有力的作用</a:t>
            </a:r>
          </a:p>
        </p:txBody>
      </p:sp>
      <p:sp>
        <p:nvSpPr>
          <p:cNvPr id="119821" name="Text Box 13"/>
          <p:cNvSpPr txBox="1">
            <a:spLocks noChangeArrowheads="1"/>
          </p:cNvSpPr>
          <p:nvPr/>
        </p:nvSpPr>
        <p:spPr bwMode="auto">
          <a:xfrm>
            <a:off x="2438625" y="1599719"/>
            <a:ext cx="3429000" cy="519113"/>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绕固定点转动</a:t>
            </a:r>
          </a:p>
        </p:txBody>
      </p:sp>
      <p:sp>
        <p:nvSpPr>
          <p:cNvPr id="119822" name="Text Box 14"/>
          <p:cNvSpPr txBox="1">
            <a:spLocks noChangeArrowheads="1"/>
          </p:cNvSpPr>
          <p:nvPr/>
        </p:nvSpPr>
        <p:spPr bwMode="auto">
          <a:xfrm>
            <a:off x="2481977" y="2118833"/>
            <a:ext cx="1447800" cy="519112"/>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硬棒</a:t>
            </a:r>
          </a:p>
        </p:txBody>
      </p:sp>
      <p:sp>
        <p:nvSpPr>
          <p:cNvPr id="119824" name="Rectangle 16"/>
          <p:cNvSpPr>
            <a:spLocks noChangeArrowheads="1"/>
          </p:cNvSpPr>
          <p:nvPr/>
        </p:nvSpPr>
        <p:spPr bwMode="auto">
          <a:xfrm>
            <a:off x="341167" y="2519909"/>
            <a:ext cx="11052915" cy="545727"/>
          </a:xfrm>
          <a:prstGeom prst="rect">
            <a:avLst/>
          </a:prstGeom>
          <a:noFill/>
          <a:ln w="9525">
            <a:noFill/>
            <a:miter lim="800000"/>
          </a:ln>
          <a:effectLst/>
        </p:spPr>
        <p:txBody>
          <a:bodyPr wrap="square">
            <a:sp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altLang="zh-CN" sz="2800" i="0" u="none" strike="noStrike" kern="0" cap="none" spc="0" normalizeH="0" baseline="0" noProof="0" dirty="0">
                <a:ln>
                  <a:noFill/>
                </a:ln>
                <a:solidFill>
                  <a:schemeClr val="accent2"/>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硬棒可以是直的</a:t>
            </a:r>
            <a:r>
              <a:rPr kumimoji="0" lang="en-US" altLang="zh-CN"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也可以是弯曲的</a:t>
            </a:r>
            <a:r>
              <a:rPr kumimoji="0" lang="en-US" altLang="zh-CN"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即硬棒可以是各种各样的形状。</a:t>
            </a:r>
          </a:p>
        </p:txBody>
      </p:sp>
      <p:sp>
        <p:nvSpPr>
          <p:cNvPr id="10" name="矩形 9"/>
          <p:cNvSpPr/>
          <p:nvPr/>
        </p:nvSpPr>
        <p:spPr>
          <a:xfrm>
            <a:off x="466670" y="3601610"/>
            <a:ext cx="10927412"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1.</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定义：一根硬棒，</a:t>
            </a:r>
            <a:r>
              <a:rPr kumimoji="0" lang="zh-CN" altLang="en-US" sz="2400" i="0" u="sng"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在力的作用下</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能绕着</a:t>
            </a:r>
            <a:r>
              <a:rPr kumimoji="0" lang="zh-CN" altLang="en-US" sz="2400" i="0" u="sng"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固定点</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转动，这根</a:t>
            </a:r>
            <a:r>
              <a:rPr kumimoji="0" lang="zh-CN" altLang="en-US" sz="2400" i="0" u="sng"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硬棒</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就是</a:t>
            </a:r>
            <a:r>
              <a:rPr kumimoji="0" lang="zh-CN" altLang="en-US"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杠（</a:t>
            </a:r>
            <a:r>
              <a:rPr kumimoji="0" lang="en-US" altLang="zh-CN"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lever</a:t>
            </a:r>
            <a:r>
              <a:rPr kumimoji="0" lang="zh-CN" altLang="en-US"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endPar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矩形 10"/>
          <p:cNvSpPr/>
          <p:nvPr/>
        </p:nvSpPr>
        <p:spPr>
          <a:xfrm>
            <a:off x="703372" y="3029154"/>
            <a:ext cx="1620957" cy="523220"/>
          </a:xfrm>
          <a:prstGeom prst="rect">
            <a:avLst/>
          </a:prstGeom>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zh-CN" altLang="en-US" sz="2800" i="0" u="none" strike="noStrike" kern="0" cap="none" spc="0" normalizeH="0" baseline="0" noProof="0" dirty="0">
                <a:ln>
                  <a:noFill/>
                </a:ln>
                <a:solidFill>
                  <a:sysClr val="windowText" lastClr="000000"/>
                </a:solidFill>
                <a:uLnTx/>
                <a:uFillTx/>
                <a:latin typeface="Arial" panose="020B0604020202020204" pitchFamily="34" charset="0"/>
                <a:ea typeface="思源黑体 CN Medium" panose="020B0600000000000000" pitchFamily="34" charset="-122"/>
                <a:sym typeface="Arial" panose="020B0604020202020204" pitchFamily="34" charset="0"/>
              </a:rPr>
              <a:t>一、杠杆</a:t>
            </a:r>
          </a:p>
        </p:txBody>
      </p:sp>
      <p:sp>
        <p:nvSpPr>
          <p:cNvPr id="18" name="文本框 17">
            <a:extLst>
              <a:ext uri="{FF2B5EF4-FFF2-40B4-BE49-F238E27FC236}">
                <a16:creationId xmlns:a16="http://schemas.microsoft.com/office/drawing/2014/main" id="{C22029A0-B0A1-4C63-BAA2-EB3C4C8DAA96}"/>
              </a:ext>
            </a:extLst>
          </p:cNvPr>
          <p:cNvSpPr txBox="1"/>
          <p:nvPr/>
        </p:nvSpPr>
        <p:spPr>
          <a:xfrm>
            <a:off x="809171" y="381801"/>
            <a:ext cx="1659429"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讲授新课</a:t>
            </a:r>
          </a:p>
        </p:txBody>
      </p:sp>
    </p:spTree>
    <p:extLst>
      <p:ext uri="{BB962C8B-B14F-4D97-AF65-F5344CB8AC3E}">
        <p14:creationId xmlns:p14="http://schemas.microsoft.com/office/powerpoint/2010/main" val="205824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9818"/>
                                        </p:tgtEl>
                                        <p:attrNameLst>
                                          <p:attrName>style.visibility</p:attrName>
                                        </p:attrNameLst>
                                      </p:cBhvr>
                                      <p:to>
                                        <p:strVal val="visible"/>
                                      </p:to>
                                    </p:set>
                                    <p:anim calcmode="lin" valueType="num">
                                      <p:cBhvr additive="base">
                                        <p:cTn id="27" dur="500" fill="hold"/>
                                        <p:tgtEl>
                                          <p:spTgt spid="119818"/>
                                        </p:tgtEl>
                                        <p:attrNameLst>
                                          <p:attrName>ppt_x</p:attrName>
                                        </p:attrNameLst>
                                      </p:cBhvr>
                                      <p:tavLst>
                                        <p:tav tm="0">
                                          <p:val>
                                            <p:strVal val="#ppt_x"/>
                                          </p:val>
                                        </p:tav>
                                        <p:tav tm="100000">
                                          <p:val>
                                            <p:strVal val="#ppt_x"/>
                                          </p:val>
                                        </p:tav>
                                      </p:tavLst>
                                    </p:anim>
                                    <p:anim calcmode="lin" valueType="num">
                                      <p:cBhvr additive="base">
                                        <p:cTn id="28" dur="500" fill="hold"/>
                                        <p:tgtEl>
                                          <p:spTgt spid="1198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9819"/>
                                        </p:tgtEl>
                                        <p:attrNameLst>
                                          <p:attrName>style.visibility</p:attrName>
                                        </p:attrNameLst>
                                      </p:cBhvr>
                                      <p:to>
                                        <p:strVal val="visible"/>
                                      </p:to>
                                    </p:set>
                                    <p:anim calcmode="lin" valueType="num">
                                      <p:cBhvr additive="base">
                                        <p:cTn id="33" dur="500" fill="hold"/>
                                        <p:tgtEl>
                                          <p:spTgt spid="119819"/>
                                        </p:tgtEl>
                                        <p:attrNameLst>
                                          <p:attrName>ppt_x</p:attrName>
                                        </p:attrNameLst>
                                      </p:cBhvr>
                                      <p:tavLst>
                                        <p:tav tm="0">
                                          <p:val>
                                            <p:strVal val="#ppt_x"/>
                                          </p:val>
                                        </p:tav>
                                        <p:tav tm="100000">
                                          <p:val>
                                            <p:strVal val="#ppt_x"/>
                                          </p:val>
                                        </p:tav>
                                      </p:tavLst>
                                    </p:anim>
                                    <p:anim calcmode="lin" valueType="num">
                                      <p:cBhvr additive="base">
                                        <p:cTn id="34" dur="500" fill="hold"/>
                                        <p:tgtEl>
                                          <p:spTgt spid="1198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9820"/>
                                        </p:tgtEl>
                                        <p:attrNameLst>
                                          <p:attrName>style.visibility</p:attrName>
                                        </p:attrNameLst>
                                      </p:cBhvr>
                                      <p:to>
                                        <p:strVal val="visible"/>
                                      </p:to>
                                    </p:set>
                                    <p:anim calcmode="lin" valueType="num">
                                      <p:cBhvr additive="base">
                                        <p:cTn id="39" dur="500" fill="hold"/>
                                        <p:tgtEl>
                                          <p:spTgt spid="119820"/>
                                        </p:tgtEl>
                                        <p:attrNameLst>
                                          <p:attrName>ppt_x</p:attrName>
                                        </p:attrNameLst>
                                      </p:cBhvr>
                                      <p:tavLst>
                                        <p:tav tm="0">
                                          <p:val>
                                            <p:strVal val="#ppt_x"/>
                                          </p:val>
                                        </p:tav>
                                        <p:tav tm="100000">
                                          <p:val>
                                            <p:strVal val="#ppt_x"/>
                                          </p:val>
                                        </p:tav>
                                      </p:tavLst>
                                    </p:anim>
                                    <p:anim calcmode="lin" valueType="num">
                                      <p:cBhvr additive="base">
                                        <p:cTn id="40" dur="500" fill="hold"/>
                                        <p:tgtEl>
                                          <p:spTgt spid="1198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9821"/>
                                        </p:tgtEl>
                                        <p:attrNameLst>
                                          <p:attrName>style.visibility</p:attrName>
                                        </p:attrNameLst>
                                      </p:cBhvr>
                                      <p:to>
                                        <p:strVal val="visible"/>
                                      </p:to>
                                    </p:set>
                                    <p:anim calcmode="lin" valueType="num">
                                      <p:cBhvr additive="base">
                                        <p:cTn id="45" dur="500" fill="hold"/>
                                        <p:tgtEl>
                                          <p:spTgt spid="119821"/>
                                        </p:tgtEl>
                                        <p:attrNameLst>
                                          <p:attrName>ppt_x</p:attrName>
                                        </p:attrNameLst>
                                      </p:cBhvr>
                                      <p:tavLst>
                                        <p:tav tm="0">
                                          <p:val>
                                            <p:strVal val="#ppt_x"/>
                                          </p:val>
                                        </p:tav>
                                        <p:tav tm="100000">
                                          <p:val>
                                            <p:strVal val="#ppt_x"/>
                                          </p:val>
                                        </p:tav>
                                      </p:tavLst>
                                    </p:anim>
                                    <p:anim calcmode="lin" valueType="num">
                                      <p:cBhvr additive="base">
                                        <p:cTn id="46" dur="500" fill="hold"/>
                                        <p:tgtEl>
                                          <p:spTgt spid="1198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9822"/>
                                        </p:tgtEl>
                                        <p:attrNameLst>
                                          <p:attrName>style.visibility</p:attrName>
                                        </p:attrNameLst>
                                      </p:cBhvr>
                                      <p:to>
                                        <p:strVal val="visible"/>
                                      </p:to>
                                    </p:set>
                                    <p:anim calcmode="lin" valueType="num">
                                      <p:cBhvr additive="base">
                                        <p:cTn id="51" dur="500" fill="hold"/>
                                        <p:tgtEl>
                                          <p:spTgt spid="119822"/>
                                        </p:tgtEl>
                                        <p:attrNameLst>
                                          <p:attrName>ppt_x</p:attrName>
                                        </p:attrNameLst>
                                      </p:cBhvr>
                                      <p:tavLst>
                                        <p:tav tm="0">
                                          <p:val>
                                            <p:strVal val="#ppt_x"/>
                                          </p:val>
                                        </p:tav>
                                        <p:tav tm="100000">
                                          <p:val>
                                            <p:strVal val="#ppt_x"/>
                                          </p:val>
                                        </p:tav>
                                      </p:tavLst>
                                    </p:anim>
                                    <p:anim calcmode="lin" valueType="num">
                                      <p:cBhvr additive="base">
                                        <p:cTn id="52" dur="500" fill="hold"/>
                                        <p:tgtEl>
                                          <p:spTgt spid="1198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9824"/>
                                        </p:tgtEl>
                                        <p:attrNameLst>
                                          <p:attrName>style.visibility</p:attrName>
                                        </p:attrNameLst>
                                      </p:cBhvr>
                                      <p:to>
                                        <p:strVal val="visible"/>
                                      </p:to>
                                    </p:set>
                                    <p:animEffect transition="in" filter="blinds(horizontal)">
                                      <p:cBhvr>
                                        <p:cTn id="57" dur="500"/>
                                        <p:tgtEl>
                                          <p:spTgt spid="1198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linds(horizontal)">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8" grpId="0" bldLvl="0"/>
      <p:bldP spid="119819" grpId="0" bldLvl="0" animBg="1"/>
      <p:bldP spid="119820" grpId="0" bldLvl="0" animBg="1" autoUpdateAnimBg="0"/>
      <p:bldP spid="119821" grpId="0" bldLvl="0" animBg="1"/>
      <p:bldP spid="119822" grpId="0" bldLvl="0" animBg="1"/>
      <p:bldP spid="119824" grpId="0" bldLvl="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38032" y="2575560"/>
            <a:ext cx="3510363" cy="2838663"/>
            <a:chOff x="695904" y="738082"/>
            <a:chExt cx="4997434" cy="4041186"/>
          </a:xfrm>
        </p:grpSpPr>
        <p:grpSp>
          <p:nvGrpSpPr>
            <p:cNvPr id="9" name="组合 8"/>
            <p:cNvGrpSpPr/>
            <p:nvPr/>
          </p:nvGrpSpPr>
          <p:grpSpPr>
            <a:xfrm>
              <a:off x="793790" y="2109093"/>
              <a:ext cx="4785002" cy="1097316"/>
              <a:chOff x="793790" y="2109093"/>
              <a:chExt cx="4785002" cy="1097316"/>
            </a:xfrm>
          </p:grpSpPr>
          <p:pic>
            <p:nvPicPr>
              <p:cNvPr id="28" name="图片 2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0222249">
                <a:off x="793790" y="2109093"/>
                <a:ext cx="757215" cy="1097316"/>
              </a:xfrm>
              <a:prstGeom prst="rect">
                <a:avLst/>
              </a:prstGeom>
            </p:spPr>
          </p:pic>
          <p:sp>
            <p:nvSpPr>
              <p:cNvPr id="29" name="等腰三角形 28"/>
              <p:cNvSpPr/>
              <p:nvPr/>
            </p:nvSpPr>
            <p:spPr>
              <a:xfrm>
                <a:off x="2393607" y="2723436"/>
                <a:ext cx="287991" cy="363376"/>
              </a:xfrm>
              <a:prstGeom prst="triangl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30" name="矩形 29"/>
              <p:cNvSpPr/>
              <p:nvPr/>
            </p:nvSpPr>
            <p:spPr>
              <a:xfrm rot="20184612">
                <a:off x="1057177" y="2247471"/>
                <a:ext cx="4521615" cy="84689"/>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schemeClr val="tx1"/>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grpSp>
        <p:cxnSp>
          <p:nvCxnSpPr>
            <p:cNvPr id="10" name="直接箭头连接符 9"/>
            <p:cNvCxnSpPr/>
            <p:nvPr/>
          </p:nvCxnSpPr>
          <p:spPr>
            <a:xfrm rot="21178791" flipH="1">
              <a:off x="5287829" y="1418787"/>
              <a:ext cx="64007" cy="632697"/>
            </a:xfrm>
            <a:prstGeom prst="straightConnector1">
              <a:avLst/>
            </a:prstGeom>
            <a:ln w="57150">
              <a:solidFill>
                <a:srgbClr val="F17901"/>
              </a:solidFill>
              <a:headEnd type="oval" w="sm" len="sm"/>
              <a:tailEnd type="stealt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496443" y="738082"/>
              <a:ext cx="1196895" cy="657237"/>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zh-CN" sz="16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动力</a:t>
              </a:r>
              <a:r>
                <a:rPr kumimoji="0" lang="en-US" altLang="zh-CN" sz="1600" b="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F</a:t>
              </a:r>
              <a:r>
                <a:rPr kumimoji="0" lang="en-US" altLang="zh-CN" sz="1600" b="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endParaRPr kumimoji="0" lang="zh-CN" altLang="en-US" sz="1600" b="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12" name="文本框 11"/>
            <p:cNvSpPr txBox="1"/>
            <p:nvPr/>
          </p:nvSpPr>
          <p:spPr>
            <a:xfrm>
              <a:off x="695904" y="4122031"/>
              <a:ext cx="1426063" cy="657237"/>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阻力</a:t>
              </a:r>
              <a:r>
                <a:rPr kumimoji="0" lang="en-US" altLang="zh-CN" sz="1600" b="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F</a:t>
              </a:r>
              <a:r>
                <a:rPr kumimoji="0" lang="en-US" altLang="zh-CN" sz="1600" b="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endParaRPr kumimoji="0" lang="zh-CN" altLang="en-US" sz="1600" b="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13" name="文本框 12"/>
            <p:cNvSpPr txBox="1"/>
            <p:nvPr/>
          </p:nvSpPr>
          <p:spPr>
            <a:xfrm rot="21178791">
              <a:off x="2401333" y="2092036"/>
              <a:ext cx="579910" cy="657237"/>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O</a:t>
              </a:r>
              <a:endParaRPr kumimoji="0" lang="zh-CN" altLang="en-US" sz="1600" b="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cxnSp>
          <p:nvCxnSpPr>
            <p:cNvPr id="14" name="直接箭头连接符 13"/>
            <p:cNvCxnSpPr>
              <a:stCxn id="30" idx="1"/>
            </p:cNvCxnSpPr>
            <p:nvPr/>
          </p:nvCxnSpPr>
          <p:spPr>
            <a:xfrm flipH="1">
              <a:off x="1229158" y="3194559"/>
              <a:ext cx="16946" cy="947146"/>
            </a:xfrm>
            <a:prstGeom prst="straightConnector1">
              <a:avLst/>
            </a:prstGeom>
            <a:ln w="57150">
              <a:solidFill>
                <a:schemeClr val="bg1"/>
              </a:solidFill>
              <a:headEnd type="oval" w="sm" len="sm"/>
              <a:tailEnd type="stealt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13222" y="1719538"/>
              <a:ext cx="22090" cy="154863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37015" y="1984523"/>
              <a:ext cx="1" cy="12749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21178791">
              <a:off x="2579564" y="2552264"/>
              <a:ext cx="2744682" cy="349442"/>
            </a:xfrm>
            <a:prstGeom prst="line">
              <a:avLst/>
            </a:prstGeom>
            <a:ln w="28575">
              <a:solidFill>
                <a:srgbClr val="F5877B"/>
              </a:solidFill>
              <a:prstDash val="dash"/>
            </a:ln>
          </p:spPr>
          <p:style>
            <a:lnRef idx="1">
              <a:schemeClr val="accent1"/>
            </a:lnRef>
            <a:fillRef idx="0">
              <a:schemeClr val="accent1"/>
            </a:fillRef>
            <a:effectRef idx="0">
              <a:schemeClr val="accent1"/>
            </a:effectRef>
            <a:fontRef idx="minor">
              <a:schemeClr val="tx1"/>
            </a:fontRef>
          </p:style>
        </p:cxnSp>
        <p:sp>
          <p:nvSpPr>
            <p:cNvPr id="18" name="右大括号 17"/>
            <p:cNvSpPr/>
            <p:nvPr/>
          </p:nvSpPr>
          <p:spPr>
            <a:xfrm rot="5382581">
              <a:off x="3792739" y="1560475"/>
              <a:ext cx="338985" cy="2744477"/>
            </a:xfrm>
            <a:prstGeom prst="rightBrace">
              <a:avLst>
                <a:gd name="adj1" fmla="val 45851"/>
                <a:gd name="adj2" fmla="val 51542"/>
              </a:avLst>
            </a:prstGeom>
            <a:ln>
              <a:solidFill>
                <a:srgbClr val="F5877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19" name="文本框 18"/>
            <p:cNvSpPr txBox="1"/>
            <p:nvPr/>
          </p:nvSpPr>
          <p:spPr>
            <a:xfrm>
              <a:off x="3227634" y="3139197"/>
              <a:ext cx="1504784" cy="657237"/>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6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kumimoji="0" lang="zh-CN" altLang="en-US" sz="16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动</a:t>
              </a:r>
              <a:r>
                <a:rPr kumimoji="0" lang="zh-CN" altLang="zh-CN" sz="16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力臂</a:t>
              </a:r>
              <a:r>
                <a:rPr kumimoji="0" lang="en-US" altLang="zh-CN" sz="1600" b="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L</a:t>
              </a:r>
              <a:r>
                <a:rPr kumimoji="0" lang="en-US" altLang="zh-CN" sz="1600" b="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endParaRPr kumimoji="0" lang="zh-CN" altLang="en-US" sz="1600" b="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grpSp>
          <p:nvGrpSpPr>
            <p:cNvPr id="20" name="组合 19"/>
            <p:cNvGrpSpPr/>
            <p:nvPr/>
          </p:nvGrpSpPr>
          <p:grpSpPr>
            <a:xfrm rot="5338791">
              <a:off x="5157859" y="2535549"/>
              <a:ext cx="180458" cy="160223"/>
              <a:chOff x="7918513" y="1175657"/>
              <a:chExt cx="180458" cy="183768"/>
            </a:xfrm>
          </p:grpSpPr>
          <p:cxnSp>
            <p:nvCxnSpPr>
              <p:cNvPr id="26" name="直接连接符 25"/>
              <p:cNvCxnSpPr/>
              <p:nvPr/>
            </p:nvCxnSpPr>
            <p:spPr>
              <a:xfrm>
                <a:off x="7929399" y="1175657"/>
                <a:ext cx="0" cy="180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918513" y="1359425"/>
                <a:ext cx="18045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1" name="直接连接符 20"/>
            <p:cNvCxnSpPr/>
            <p:nvPr/>
          </p:nvCxnSpPr>
          <p:spPr>
            <a:xfrm flipV="1">
              <a:off x="1300357" y="2704836"/>
              <a:ext cx="1183366" cy="29574"/>
            </a:xfrm>
            <a:prstGeom prst="line">
              <a:avLst/>
            </a:prstGeom>
            <a:ln w="28575">
              <a:solidFill>
                <a:srgbClr val="F5877B"/>
              </a:solidFill>
              <a:prstDash val="dash"/>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205487" y="1824192"/>
              <a:ext cx="1675565" cy="657237"/>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6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kumimoji="0" lang="zh-CN" altLang="en-US" sz="16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阻</a:t>
              </a:r>
              <a:r>
                <a:rPr kumimoji="0" lang="zh-CN" altLang="zh-CN" sz="16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力臂</a:t>
              </a:r>
              <a:r>
                <a:rPr kumimoji="0" lang="en-US" altLang="zh-CN" sz="1600" b="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L</a:t>
              </a:r>
              <a:r>
                <a:rPr kumimoji="0" lang="en-US" altLang="zh-CN" sz="1600" b="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endParaRPr kumimoji="0" lang="zh-CN" altLang="en-US" sz="1600" b="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23" name="右大括号 22"/>
            <p:cNvSpPr/>
            <p:nvPr/>
          </p:nvSpPr>
          <p:spPr>
            <a:xfrm rot="16200000">
              <a:off x="1761503" y="1943814"/>
              <a:ext cx="218208" cy="1251720"/>
            </a:xfrm>
            <a:prstGeom prst="rightBrace">
              <a:avLst>
                <a:gd name="adj1" fmla="val 44457"/>
                <a:gd name="adj2" fmla="val 50000"/>
              </a:avLst>
            </a:prstGeom>
            <a:ln w="12700">
              <a:solidFill>
                <a:srgbClr val="F5877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grpSp>
          <p:nvGrpSpPr>
            <p:cNvPr id="24" name="组合 23"/>
            <p:cNvGrpSpPr/>
            <p:nvPr/>
          </p:nvGrpSpPr>
          <p:grpSpPr>
            <a:xfrm rot="16381557">
              <a:off x="1238707" y="2763849"/>
              <a:ext cx="180458" cy="160223"/>
              <a:chOff x="7918513" y="1175657"/>
              <a:chExt cx="180458" cy="183768"/>
            </a:xfrm>
          </p:grpSpPr>
          <p:cxnSp>
            <p:nvCxnSpPr>
              <p:cNvPr id="25" name="直接连接符 24"/>
              <p:cNvCxnSpPr/>
              <p:nvPr/>
            </p:nvCxnSpPr>
            <p:spPr>
              <a:xfrm>
                <a:off x="7929399" y="1175657"/>
                <a:ext cx="0" cy="180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18513" y="1359425"/>
                <a:ext cx="18045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2" name="矩形 31"/>
          <p:cNvSpPr/>
          <p:nvPr/>
        </p:nvSpPr>
        <p:spPr>
          <a:xfrm>
            <a:off x="660400" y="1782227"/>
            <a:ext cx="6502400" cy="5078313"/>
          </a:xfrm>
          <a:prstGeom prst="rect">
            <a:avLst/>
          </a:prstGeom>
        </p:spPr>
        <p:txBody>
          <a:bodyPr wrap="square">
            <a:spAutoFit/>
          </a:bodyPr>
          <a:lstStyle/>
          <a:p>
            <a:pPr marL="0" marR="0" lvl="0" indent="0" algn="l" defTabSz="914400" eaLnBrk="1" fontAlgn="auto" latinLnBrk="0" hangingPunct="1">
              <a:lnSpc>
                <a:spcPct val="150000"/>
              </a:lnSpc>
              <a:spcBef>
                <a:spcPts val="0"/>
              </a:spcBef>
              <a:spcAft>
                <a:spcPts val="0"/>
              </a:spcAft>
              <a:buClrTx/>
              <a:buSzTx/>
              <a:buFontTx/>
              <a:buNone/>
              <a:tabLst>
                <a:tab pos="266700" algn="l"/>
                <a:tab pos="1733550" algn="l"/>
                <a:tab pos="3200400" algn="l"/>
                <a:tab pos="4667250" algn="l"/>
              </a:tabLst>
              <a:defRPr/>
            </a:pP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支点：杠杆绕着转动的固定点，用字母</a:t>
            </a:r>
            <a:r>
              <a:rPr kumimoji="0" lang="zh-CN" altLang="zh-CN" sz="2400" b="1"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kumimoji="0" lang="en-US" altLang="zh-CN" sz="2400" b="0" i="1"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O</a:t>
            </a:r>
            <a:r>
              <a:rPr kumimoji="0" lang="en-US" altLang="zh-CN" sz="2400" b="1" i="1"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表示。</a:t>
            </a:r>
          </a:p>
          <a:p>
            <a:pPr marL="0" marR="0" lvl="0" indent="0" algn="l" defTabSz="914400" eaLnBrk="1" fontAlgn="auto" latinLnBrk="0" hangingPunct="1">
              <a:lnSpc>
                <a:spcPct val="150000"/>
              </a:lnSpc>
              <a:spcBef>
                <a:spcPts val="0"/>
              </a:spcBef>
              <a:spcAft>
                <a:spcPts val="0"/>
              </a:spcAft>
              <a:buClrTx/>
              <a:buSzTx/>
              <a:buFontTx/>
              <a:buNone/>
              <a:tabLst>
                <a:tab pos="266700" algn="l"/>
                <a:tab pos="1733550" algn="l"/>
                <a:tab pos="3200400" algn="l"/>
                <a:tab pos="4667250" algn="l"/>
              </a:tabLst>
              <a:defRPr/>
            </a:pP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动力：使杠杆转动的力，用字母 </a:t>
            </a:r>
            <a:r>
              <a:rPr kumimoji="0" lang="en-US" altLang="zh-CN" sz="2400" b="0" i="1"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F</a:t>
            </a:r>
            <a:r>
              <a:rPr kumimoji="0" lang="en-US" altLang="zh-CN" sz="2400" b="0" i="0" u="none" strike="noStrike" kern="10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 </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表示。</a:t>
            </a:r>
          </a:p>
          <a:p>
            <a:pPr marL="0" marR="0" lvl="0" indent="0" algn="l" defTabSz="914400" eaLnBrk="1" fontAlgn="auto" latinLnBrk="0" hangingPunct="1">
              <a:lnSpc>
                <a:spcPct val="150000"/>
              </a:lnSpc>
              <a:spcBef>
                <a:spcPts val="0"/>
              </a:spcBef>
              <a:spcAft>
                <a:spcPts val="0"/>
              </a:spcAft>
              <a:buClrTx/>
              <a:buSzTx/>
              <a:buFontTx/>
              <a:buNone/>
              <a:tabLst>
                <a:tab pos="266700" algn="l"/>
                <a:tab pos="1733550" algn="l"/>
                <a:tab pos="3200400" algn="l"/>
                <a:tab pos="4667250" algn="l"/>
              </a:tabLst>
              <a:defRPr/>
            </a:pP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阻力</a:t>
            </a:r>
            <a:r>
              <a:rPr kumimoji="0" lang="zh-CN" altLang="en-US"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阻碍杠杆转动的力，用字母 </a:t>
            </a:r>
            <a:r>
              <a:rPr kumimoji="0" lang="en-US" altLang="zh-CN" sz="2400" b="0" i="1"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F</a:t>
            </a:r>
            <a:r>
              <a:rPr kumimoji="0" lang="en-US" altLang="zh-CN" sz="2400" b="0" i="0" u="none" strike="noStrike" kern="10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 </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表示。</a:t>
            </a:r>
          </a:p>
          <a:p>
            <a:pPr marL="0" marR="0" lvl="0" indent="0" algn="just" defTabSz="914400" eaLnBrk="1" fontAlgn="auto" latinLnBrk="0" hangingPunct="1">
              <a:lnSpc>
                <a:spcPct val="150000"/>
              </a:lnSpc>
              <a:spcBef>
                <a:spcPts val="0"/>
              </a:spcBef>
              <a:spcAft>
                <a:spcPts val="0"/>
              </a:spcAft>
              <a:buClrTx/>
              <a:buSzTx/>
              <a:buFontTx/>
              <a:buNone/>
              <a:tabLst>
                <a:tab pos="266700" algn="l"/>
                <a:tab pos="1733550" algn="l"/>
                <a:tab pos="3200400" algn="l"/>
                <a:tab pos="4667250" algn="l"/>
              </a:tabLst>
              <a:defRPr/>
            </a:pP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动力臂：从支点到动力作用线的距离，用字母</a:t>
            </a:r>
            <a:r>
              <a:rPr kumimoji="0" lang="en-US" altLang="zh-CN" sz="2400" b="1" i="1"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l</a:t>
            </a:r>
            <a:r>
              <a:rPr kumimoji="0" lang="en-US" altLang="zh-CN" sz="2400" b="1" i="0" u="none" strike="noStrike" kern="10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表示。</a:t>
            </a:r>
          </a:p>
          <a:p>
            <a:pPr marL="0" marR="0" lvl="0" indent="0" algn="just" defTabSz="914400" eaLnBrk="1" fontAlgn="auto" latinLnBrk="0" hangingPunct="1">
              <a:lnSpc>
                <a:spcPct val="150000"/>
              </a:lnSpc>
              <a:spcBef>
                <a:spcPts val="0"/>
              </a:spcBef>
              <a:spcAft>
                <a:spcPts val="0"/>
              </a:spcAft>
              <a:buClrTx/>
              <a:buSzTx/>
              <a:buFontTx/>
              <a:buNone/>
              <a:tabLst>
                <a:tab pos="266700" algn="l"/>
                <a:tab pos="1733550" algn="l"/>
                <a:tab pos="3200400" algn="l"/>
                <a:tab pos="4667250" algn="l"/>
              </a:tabLst>
              <a:defRPr/>
            </a:pP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阻力臂：从支点到阻力作用线的距离，用字母</a:t>
            </a:r>
            <a:r>
              <a:rPr kumimoji="0" lang="en-US" altLang="zh-CN" sz="2400" b="1" i="1"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l</a:t>
            </a:r>
            <a:r>
              <a:rPr kumimoji="0" lang="en-US" altLang="zh-CN" sz="2400" b="1" i="0" u="none" strike="noStrike" kern="10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表示。</a:t>
            </a:r>
          </a:p>
          <a:p>
            <a:pPr marL="0" marR="0" lvl="0" indent="0" algn="l" defTabSz="914400" eaLnBrk="1" fontAlgn="auto" latinLnBrk="0" hangingPunct="1">
              <a:lnSpc>
                <a:spcPct val="150000"/>
              </a:lnSpc>
              <a:spcBef>
                <a:spcPts val="0"/>
              </a:spcBef>
              <a:spcAft>
                <a:spcPts val="0"/>
              </a:spcAft>
              <a:buClrTx/>
              <a:buSzTx/>
              <a:buFontTx/>
              <a:buNone/>
              <a:tabLst>
                <a:tab pos="266700" algn="l"/>
                <a:tab pos="1733550" algn="l"/>
                <a:tab pos="3200400" algn="l"/>
                <a:tab pos="4667250" algn="l"/>
              </a:tabLst>
              <a:defRPr/>
            </a:pPr>
            <a:r>
              <a:rPr kumimoji="0" lang="en-US"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endParaRPr kumimoji="0" lang="zh-CN" altLang="zh-CN" sz="2400" b="0" i="0" u="none" strike="noStrike" kern="10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33" name="文本框 32">
            <a:extLst>
              <a:ext uri="{FF2B5EF4-FFF2-40B4-BE49-F238E27FC236}">
                <a16:creationId xmlns:a16="http://schemas.microsoft.com/office/drawing/2014/main" id="{C22029A0-B0A1-4C63-BAA2-EB3C4C8DAA96}"/>
              </a:ext>
            </a:extLst>
          </p:cNvPr>
          <p:cNvSpPr txBox="1"/>
          <p:nvPr/>
        </p:nvSpPr>
        <p:spPr>
          <a:xfrm>
            <a:off x="809171" y="381801"/>
            <a:ext cx="1659429"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自主学习</a:t>
            </a:r>
          </a:p>
        </p:txBody>
      </p:sp>
      <p:sp>
        <p:nvSpPr>
          <p:cNvPr id="3" name="矩形 2"/>
          <p:cNvSpPr/>
          <p:nvPr/>
        </p:nvSpPr>
        <p:spPr>
          <a:xfrm>
            <a:off x="623222" y="1259156"/>
            <a:ext cx="2031326" cy="646331"/>
          </a:xfrm>
          <a:prstGeom prst="rect">
            <a:avLst/>
          </a:prstGeom>
        </p:spPr>
        <p:txBody>
          <a:bodyPr wrap="none">
            <a:spAutoFit/>
          </a:bodyPr>
          <a:lstStyle/>
          <a:p>
            <a:pPr lvl="0" algn="ctr">
              <a:lnSpc>
                <a:spcPct val="150000"/>
              </a:lnSpc>
              <a:tabLst>
                <a:tab pos="266700" algn="l"/>
                <a:tab pos="1733550" algn="l"/>
                <a:tab pos="3200400" algn="l"/>
                <a:tab pos="4667250" algn="l"/>
              </a:tabLst>
              <a:defRPr/>
            </a:pPr>
            <a:r>
              <a:rPr lang="zh-CN" altLang="zh-CN" sz="2400" kern="100" dirty="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杠杆的</a:t>
            </a:r>
            <a:r>
              <a:rPr lang="zh-CN" altLang="en-US" sz="2400" kern="100" dirty="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五</a:t>
            </a:r>
            <a:r>
              <a:rPr lang="zh-CN" altLang="zh-CN" sz="2400" kern="100" dirty="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要素</a:t>
            </a:r>
          </a:p>
        </p:txBody>
      </p:sp>
    </p:spTree>
    <p:extLst>
      <p:ext uri="{BB962C8B-B14F-4D97-AF65-F5344CB8AC3E}">
        <p14:creationId xmlns:p14="http://schemas.microsoft.com/office/powerpoint/2010/main" val="95329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animEffect transition="in" filter="fade">
                                      <p:cBhvr>
                                        <p:cTn id="11" dur="500"/>
                                        <p:tgtEl>
                                          <p:spTgt spid="3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660400" y="1403491"/>
            <a:ext cx="5934075" cy="523220"/>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力臂的画法：</a:t>
            </a:r>
          </a:p>
        </p:txBody>
      </p:sp>
      <p:sp>
        <p:nvSpPr>
          <p:cNvPr id="26" name="Text Box 3"/>
          <p:cNvSpPr txBox="1">
            <a:spLocks noChangeArrowheads="1"/>
          </p:cNvSpPr>
          <p:nvPr/>
        </p:nvSpPr>
        <p:spPr bwMode="auto">
          <a:xfrm>
            <a:off x="699338" y="3213386"/>
            <a:ext cx="8239125" cy="461665"/>
          </a:xfrm>
          <a:prstGeom prst="rect">
            <a:avLst/>
          </a:prstGeom>
          <a:noFill/>
          <a:ln w="9525">
            <a:noFill/>
            <a:miter lim="800000"/>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一找（找</a:t>
            </a:r>
            <a:r>
              <a:rPr kumimoji="0" lang="zh-CN" altLang="en-US"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准支点、动力和阻力作用点</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7" name="Text Box 5"/>
          <p:cNvSpPr txBox="1">
            <a:spLocks noChangeArrowheads="1"/>
          </p:cNvSpPr>
          <p:nvPr/>
        </p:nvSpPr>
        <p:spPr bwMode="auto">
          <a:xfrm>
            <a:off x="698818" y="3827297"/>
            <a:ext cx="7129462" cy="461665"/>
          </a:xfrm>
          <a:prstGeom prst="rect">
            <a:avLst/>
          </a:prstGeom>
          <a:noFill/>
          <a:ln w="12700" cap="sq">
            <a:noFill/>
            <a:miter lim="800000"/>
            <a:headEnd type="none" w="sm" len="sm"/>
            <a:tailEnd type="none" w="sm" len="sm"/>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二画</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画</a:t>
            </a:r>
            <a:r>
              <a:rPr kumimoji="0" lang="zh-CN" altLang="en-US"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出力的作用线</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8" name="Text Box 6"/>
          <p:cNvSpPr txBox="1">
            <a:spLocks noChangeArrowheads="1"/>
          </p:cNvSpPr>
          <p:nvPr/>
        </p:nvSpPr>
        <p:spPr bwMode="auto">
          <a:xfrm>
            <a:off x="698818" y="4441208"/>
            <a:ext cx="5329238" cy="461665"/>
          </a:xfrm>
          <a:prstGeom prst="rect">
            <a:avLst/>
          </a:prstGeom>
          <a:noFill/>
          <a:ln w="12700" cap="sq">
            <a:noFill/>
            <a:miter lim="800000"/>
            <a:headEnd type="none" w="sm" len="sm"/>
            <a:tailEnd type="none" w="sm" len="sm"/>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三引</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引</a:t>
            </a:r>
            <a:r>
              <a:rPr kumimoji="0" lang="zh-CN" altLang="en-US"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垂线</a:t>
            </a:r>
            <a:r>
              <a:rPr kumimoji="0" lang="zh-CN" altLang="en-US" sz="20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9" name="Text Box 7"/>
          <p:cNvSpPr txBox="1">
            <a:spLocks noChangeArrowheads="1"/>
          </p:cNvSpPr>
          <p:nvPr/>
        </p:nvSpPr>
        <p:spPr bwMode="auto">
          <a:xfrm>
            <a:off x="660400" y="5053214"/>
            <a:ext cx="8316912" cy="461665"/>
          </a:xfrm>
          <a:prstGeom prst="rect">
            <a:avLst/>
          </a:prstGeom>
          <a:noFill/>
          <a:ln w="12700" cap="sq">
            <a:noFill/>
            <a:miter lim="800000"/>
            <a:headEnd type="none" w="sm" len="sm"/>
            <a:tailEnd type="none" w="sm" len="sm"/>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四标（标</a:t>
            </a:r>
            <a:r>
              <a:rPr kumimoji="0" lang="zh-CN" altLang="en-US"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力臂</a:t>
            </a:r>
            <a:r>
              <a:rPr kumimoji="0" lang="en-US" altLang="zh-CN"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400"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支点到垂足的距离 </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37" name="矩形 36"/>
          <p:cNvSpPr/>
          <p:nvPr/>
        </p:nvSpPr>
        <p:spPr>
          <a:xfrm>
            <a:off x="779008" y="1986611"/>
            <a:ext cx="4032448" cy="1200329"/>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zh-CN" sz="2400" b="1" i="0" u="none" strike="noStrike" kern="0" cap="none" spc="0" normalizeH="0" baseline="0" noProof="0" dirty="0">
                <a:ln>
                  <a:noFill/>
                </a:ln>
                <a:solidFill>
                  <a:srgbClr val="C00000"/>
                </a:solidFill>
                <a:effectLst/>
                <a:uLnTx/>
                <a:uFillTx/>
                <a:latin typeface="Arial" panose="020B0604020202020204" pitchFamily="34" charset="0"/>
                <a:ea typeface="思源黑体 CN Medium" panose="020B0600000000000000" pitchFamily="34" charset="-122"/>
                <a:sym typeface="Arial" panose="020B0604020202020204" pitchFamily="34" charset="0"/>
              </a:rPr>
              <a:t>说明：</a:t>
            </a:r>
            <a:r>
              <a:rPr kumimoji="0" lang="zh-CN"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力臂的画法</a:t>
            </a:r>
            <a:endParaRPr kumimoji="0" lang="en-US"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用带</a:t>
            </a:r>
            <a:r>
              <a:rPr kumimoji="0" lang="zh-CN" alt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双</a:t>
            </a:r>
            <a:r>
              <a:rPr kumimoji="0" lang="zh-CN"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箭头的细线表示</a:t>
            </a:r>
            <a:endParaRPr kumimoji="0" lang="en-US" altLang="zh-CN" sz="2400" b="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pic>
        <p:nvPicPr>
          <p:cNvPr id="2" name="图片 1"/>
          <p:cNvPicPr>
            <a:picLocks noChangeAspect="1"/>
          </p:cNvPicPr>
          <p:nvPr/>
        </p:nvPicPr>
        <p:blipFill>
          <a:blip r:embed="rId2">
            <a:clrChange>
              <a:clrFrom>
                <a:srgbClr val="FFFFFF"/>
              </a:clrFrom>
              <a:clrTo>
                <a:srgbClr val="FFFFFF">
                  <a:alpha val="0"/>
                </a:srgbClr>
              </a:clrTo>
            </a:clrChange>
          </a:blip>
          <a:stretch>
            <a:fillRect/>
          </a:stretch>
        </p:blipFill>
        <p:spPr>
          <a:xfrm>
            <a:off x="6706674" y="2336473"/>
            <a:ext cx="4087056" cy="2716741"/>
          </a:xfrm>
          <a:prstGeom prst="rect">
            <a:avLst/>
          </a:prstGeom>
        </p:spPr>
      </p:pic>
      <p:sp>
        <p:nvSpPr>
          <p:cNvPr id="12" name="文本框 11">
            <a:extLst>
              <a:ext uri="{FF2B5EF4-FFF2-40B4-BE49-F238E27FC236}">
                <a16:creationId xmlns:a16="http://schemas.microsoft.com/office/drawing/2014/main" id="{C22029A0-B0A1-4C63-BAA2-EB3C4C8DAA96}"/>
              </a:ext>
            </a:extLst>
          </p:cNvPr>
          <p:cNvSpPr txBox="1"/>
          <p:nvPr/>
        </p:nvSpPr>
        <p:spPr>
          <a:xfrm>
            <a:off x="809171" y="381801"/>
            <a:ext cx="1659429"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合作探究</a:t>
            </a:r>
          </a:p>
        </p:txBody>
      </p:sp>
    </p:spTree>
    <p:extLst>
      <p:ext uri="{BB962C8B-B14F-4D97-AF65-F5344CB8AC3E}">
        <p14:creationId xmlns:p14="http://schemas.microsoft.com/office/powerpoint/2010/main" val="29014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6" name="Rectangle 16"/>
          <p:cNvSpPr>
            <a:spLocks noChangeArrowheads="1"/>
          </p:cNvSpPr>
          <p:nvPr/>
        </p:nvSpPr>
        <p:spPr bwMode="auto">
          <a:xfrm>
            <a:off x="2174549" y="3406397"/>
            <a:ext cx="5948371" cy="461665"/>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杠杆、钩码、铁架台、弹簧测力计</a:t>
            </a:r>
          </a:p>
        </p:txBody>
      </p:sp>
      <p:sp>
        <p:nvSpPr>
          <p:cNvPr id="25618" name="Rectangle 18"/>
          <p:cNvSpPr>
            <a:spLocks noChangeArrowheads="1"/>
          </p:cNvSpPr>
          <p:nvPr/>
        </p:nvSpPr>
        <p:spPr bwMode="auto">
          <a:xfrm>
            <a:off x="610454" y="3406650"/>
            <a:ext cx="2637043" cy="461665"/>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4</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、器材</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5619" name="Rectangle 19"/>
          <p:cNvSpPr>
            <a:spLocks noChangeArrowheads="1"/>
          </p:cNvSpPr>
          <p:nvPr/>
        </p:nvSpPr>
        <p:spPr bwMode="auto">
          <a:xfrm>
            <a:off x="629902" y="2872824"/>
            <a:ext cx="3810000" cy="461665"/>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、测量的物理量</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p>
        </p:txBody>
      </p:sp>
      <p:sp>
        <p:nvSpPr>
          <p:cNvPr id="25620" name="Rectangle 20"/>
          <p:cNvSpPr>
            <a:spLocks noChangeArrowheads="1"/>
          </p:cNvSpPr>
          <p:nvPr/>
        </p:nvSpPr>
        <p:spPr bwMode="auto">
          <a:xfrm>
            <a:off x="3206011" y="2829625"/>
            <a:ext cx="2286000" cy="461665"/>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力、力臂</a:t>
            </a:r>
          </a:p>
        </p:txBody>
      </p:sp>
      <p:pic>
        <p:nvPicPr>
          <p:cNvPr id="25647" name="Picture 8"/>
          <p:cNvPicPr>
            <a:picLocks noChangeAspect="1" noChangeArrowheads="1"/>
          </p:cNvPicPr>
          <p:nvPr/>
        </p:nvPicPr>
        <p:blipFill>
          <a:blip r:embed="rId2" cstate="print"/>
          <a:srcRect/>
          <a:stretch>
            <a:fillRect/>
          </a:stretch>
        </p:blipFill>
        <p:spPr bwMode="auto">
          <a:xfrm>
            <a:off x="7208519" y="3300543"/>
            <a:ext cx="4293175" cy="2765096"/>
          </a:xfrm>
          <a:prstGeom prst="rect">
            <a:avLst/>
          </a:prstGeom>
          <a:noFill/>
          <a:ln w="9525">
            <a:noFill/>
            <a:miter lim="800000"/>
            <a:headEnd/>
            <a:tailEnd/>
          </a:ln>
        </p:spPr>
      </p:pic>
      <p:sp>
        <p:nvSpPr>
          <p:cNvPr id="3" name="TextBox 2"/>
          <p:cNvSpPr txBox="1">
            <a:spLocks noChangeArrowheads="1"/>
          </p:cNvSpPr>
          <p:nvPr/>
        </p:nvSpPr>
        <p:spPr bwMode="auto">
          <a:xfrm>
            <a:off x="201277" y="1211799"/>
            <a:ext cx="5581650" cy="630942"/>
          </a:xfrm>
          <a:prstGeom prst="rect">
            <a:avLst/>
          </a:prstGeom>
          <a:noFill/>
          <a:ln w="9525">
            <a:noFill/>
            <a:miter lim="800000"/>
          </a:ln>
        </p:spPr>
        <p:txBody>
          <a:bodyPr>
            <a:spAutoFit/>
          </a:bodyPr>
          <a:lstStyle/>
          <a:p>
            <a:pPr marL="0" marR="0" lvl="0" indent="0" defTabSz="914400" eaLnBrk="1" fontAlgn="auto" latinLnBrk="0" hangingPunct="1">
              <a:lnSpc>
                <a:spcPct val="125000"/>
              </a:lnSpc>
              <a:spcBef>
                <a:spcPts val="0"/>
              </a:spcBef>
              <a:spcAft>
                <a:spcPts val="0"/>
              </a:spcAft>
              <a:buClrTx/>
              <a:buSzTx/>
              <a:buFontTx/>
              <a:buNone/>
              <a:tabLst/>
              <a:defRPr/>
            </a:pPr>
            <a:r>
              <a:rPr kumimoji="0" lang="en-US" altLang="zh-CN"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探究杠杆的平衡条件：</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p>
        </p:txBody>
      </p:sp>
      <p:sp>
        <p:nvSpPr>
          <p:cNvPr id="25650" name="Rectangle 50"/>
          <p:cNvSpPr>
            <a:spLocks noChangeArrowheads="1"/>
          </p:cNvSpPr>
          <p:nvPr/>
        </p:nvSpPr>
        <p:spPr bwMode="auto">
          <a:xfrm>
            <a:off x="2632062" y="7990368"/>
            <a:ext cx="3505200" cy="519113"/>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5</a:t>
            </a:r>
            <a:r>
              <a:rPr kumimoji="0" lang="zh-CN" altLang="en-US" sz="2800" b="1"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、实验操作：</a:t>
            </a:r>
          </a:p>
        </p:txBody>
      </p:sp>
      <p:sp>
        <p:nvSpPr>
          <p:cNvPr id="25651" name="Rectangle 51"/>
          <p:cNvSpPr>
            <a:spLocks noChangeArrowheads="1"/>
          </p:cNvSpPr>
          <p:nvPr/>
        </p:nvSpPr>
        <p:spPr bwMode="auto">
          <a:xfrm>
            <a:off x="2814895" y="8493412"/>
            <a:ext cx="8382000" cy="519113"/>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8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）调节平衡螺母，使杠杆在水平位置平衡。</a:t>
            </a:r>
          </a:p>
        </p:txBody>
      </p:sp>
      <p:sp>
        <p:nvSpPr>
          <p:cNvPr id="25653" name="Rectangle 53"/>
          <p:cNvSpPr>
            <a:spLocks noChangeArrowheads="1"/>
          </p:cNvSpPr>
          <p:nvPr/>
        </p:nvSpPr>
        <p:spPr bwMode="auto">
          <a:xfrm>
            <a:off x="2992102" y="8978602"/>
            <a:ext cx="7920880" cy="1015663"/>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993366"/>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0" lang="zh-CN" altLang="en-US" sz="28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保证力臂沿杠杆，便于测量；消除杠杆自重对实验结果的影响。</a:t>
            </a:r>
            <a:r>
              <a:rPr kumimoji="0" lang="zh-CN" altLang="en-US" sz="2800" b="1"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p>
        </p:txBody>
      </p:sp>
      <p:sp>
        <p:nvSpPr>
          <p:cNvPr id="11" name="Text Box 3"/>
          <p:cNvSpPr txBox="1">
            <a:spLocks noChangeArrowheads="1"/>
          </p:cNvSpPr>
          <p:nvPr/>
        </p:nvSpPr>
        <p:spPr bwMode="auto">
          <a:xfrm>
            <a:off x="629902" y="1873537"/>
            <a:ext cx="2819400" cy="461665"/>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提出问题：</a:t>
            </a:r>
          </a:p>
        </p:txBody>
      </p:sp>
      <p:sp>
        <p:nvSpPr>
          <p:cNvPr id="12" name="Text Box 4"/>
          <p:cNvSpPr txBox="1">
            <a:spLocks noChangeArrowheads="1"/>
          </p:cNvSpPr>
          <p:nvPr/>
        </p:nvSpPr>
        <p:spPr bwMode="auto">
          <a:xfrm>
            <a:off x="2632062" y="1869385"/>
            <a:ext cx="9681858" cy="461665"/>
          </a:xfrm>
          <a:prstGeom prst="rect">
            <a:avLst/>
          </a:prstGeom>
          <a:noFill/>
          <a:ln w="9525">
            <a:noFill/>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杠杆平衡时，动力、动力臂、阻力、阻力臂之间存在着怎样的关系？</a:t>
            </a:r>
          </a:p>
        </p:txBody>
      </p:sp>
      <p:sp>
        <p:nvSpPr>
          <p:cNvPr id="13" name="Text Box 5"/>
          <p:cNvSpPr txBox="1">
            <a:spLocks noChangeArrowheads="1"/>
          </p:cNvSpPr>
          <p:nvPr/>
        </p:nvSpPr>
        <p:spPr bwMode="auto">
          <a:xfrm>
            <a:off x="650862" y="2401882"/>
            <a:ext cx="3733800" cy="461665"/>
          </a:xfrm>
          <a:prstGeom prst="rect">
            <a:avLst/>
          </a:prstGeom>
          <a:noFill/>
          <a:ln w="9525">
            <a:noFill/>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 </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、猜想与假设：</a:t>
            </a:r>
          </a:p>
        </p:txBody>
      </p:sp>
      <p:sp>
        <p:nvSpPr>
          <p:cNvPr id="14" name="Text Box 13"/>
          <p:cNvSpPr txBox="1">
            <a:spLocks noChangeArrowheads="1"/>
          </p:cNvSpPr>
          <p:nvPr/>
        </p:nvSpPr>
        <p:spPr bwMode="auto">
          <a:xfrm>
            <a:off x="3206011" y="2340327"/>
            <a:ext cx="5862502" cy="523220"/>
          </a:xfrm>
          <a:prstGeom prst="rect">
            <a:avLst/>
          </a:prstGeom>
          <a:noFill/>
          <a:ln w="9525">
            <a:noFill/>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0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1"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L</a:t>
            </a:r>
            <a:r>
              <a:rPr kumimoji="0" lang="en-US" altLang="zh-CN" sz="20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0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1"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L</a:t>
            </a:r>
            <a:r>
              <a:rPr kumimoji="0" lang="en-US" altLang="zh-CN" sz="20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F</a:t>
            </a:r>
            <a:r>
              <a:rPr kumimoji="0" lang="en-US" altLang="zh-CN" sz="20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1"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L</a:t>
            </a:r>
            <a:r>
              <a:rPr kumimoji="0" lang="en-US" altLang="zh-CN" sz="20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0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r>
              <a:rPr kumimoji="1"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8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L</a:t>
            </a:r>
            <a:r>
              <a:rPr kumimoji="0" lang="en-US" altLang="zh-CN" sz="20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2 </a:t>
            </a:r>
            <a:r>
              <a:rPr kumimoji="0" lang="zh-CN" altLang="en-US" sz="20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等等</a:t>
            </a:r>
            <a:endParaRPr kumimoji="0" lang="en-US" altLang="zh-CN" sz="2000" b="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9" name="文本框 18">
            <a:extLst>
              <a:ext uri="{FF2B5EF4-FFF2-40B4-BE49-F238E27FC236}">
                <a16:creationId xmlns:a16="http://schemas.microsoft.com/office/drawing/2014/main" id="{C22029A0-B0A1-4C63-BAA2-EB3C4C8DAA96}"/>
              </a:ext>
            </a:extLst>
          </p:cNvPr>
          <p:cNvSpPr txBox="1"/>
          <p:nvPr/>
        </p:nvSpPr>
        <p:spPr>
          <a:xfrm>
            <a:off x="809171" y="381801"/>
            <a:ext cx="1659429"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合作探究</a:t>
            </a:r>
          </a:p>
        </p:txBody>
      </p:sp>
    </p:spTree>
    <p:extLst>
      <p:ext uri="{BB962C8B-B14F-4D97-AF65-F5344CB8AC3E}">
        <p14:creationId xmlns:p14="http://schemas.microsoft.com/office/powerpoint/2010/main" val="305847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iterate type="lt">
                                    <p:tmPct val="0"/>
                                  </p:iterate>
                                  <p:childTnLst>
                                    <p:set>
                                      <p:cBhvr>
                                        <p:cTn id="12" dur="1" fill="hold">
                                          <p:stCondLst>
                                            <p:cond delay="0"/>
                                          </p:stCondLst>
                                        </p:cTn>
                                        <p:tgtEl>
                                          <p:spTgt spid="12"/>
                                        </p:tgtEl>
                                        <p:attrNameLst>
                                          <p:attrName>style.visibility</p:attrName>
                                        </p:attrNameLst>
                                      </p:cBhvr>
                                      <p:to>
                                        <p:strVal val="visible"/>
                                      </p:to>
                                    </p:set>
                                    <p:animEffect transition="in" filter="diamond(in)">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out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619"/>
                                        </p:tgtEl>
                                        <p:attrNameLst>
                                          <p:attrName>style.visibility</p:attrName>
                                        </p:attrNameLst>
                                      </p:cBhvr>
                                      <p:to>
                                        <p:strVal val="visible"/>
                                      </p:to>
                                    </p:set>
                                    <p:animEffect transition="in" filter="wipe(left)">
                                      <p:cBhvr>
                                        <p:cTn id="26" dur="500"/>
                                        <p:tgtEl>
                                          <p:spTgt spid="256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20"/>
                                        </p:tgtEl>
                                        <p:attrNameLst>
                                          <p:attrName>style.visibility</p:attrName>
                                        </p:attrNameLst>
                                      </p:cBhvr>
                                      <p:to>
                                        <p:strVal val="visible"/>
                                      </p:to>
                                    </p:set>
                                    <p:animEffect transition="in" filter="wipe(left)">
                                      <p:cBhvr>
                                        <p:cTn id="31" dur="500"/>
                                        <p:tgtEl>
                                          <p:spTgt spid="256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618"/>
                                        </p:tgtEl>
                                        <p:attrNameLst>
                                          <p:attrName>style.visibility</p:attrName>
                                        </p:attrNameLst>
                                      </p:cBhvr>
                                      <p:to>
                                        <p:strVal val="visible"/>
                                      </p:to>
                                    </p:set>
                                    <p:animEffect transition="in" filter="wipe(left)">
                                      <p:cBhvr>
                                        <p:cTn id="36" dur="500"/>
                                        <p:tgtEl>
                                          <p:spTgt spid="256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5616"/>
                                        </p:tgtEl>
                                        <p:attrNameLst>
                                          <p:attrName>style.visibility</p:attrName>
                                        </p:attrNameLst>
                                      </p:cBhvr>
                                      <p:to>
                                        <p:strVal val="visible"/>
                                      </p:to>
                                    </p:set>
                                    <p:animEffect transition="in" filter="wipe(left)">
                                      <p:cBhvr>
                                        <p:cTn id="41" dur="500"/>
                                        <p:tgtEl>
                                          <p:spTgt spid="256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564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65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65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6" grpId="0" bldLvl="0" animBg="1" autoUpdateAnimBg="0"/>
      <p:bldP spid="25618" grpId="0" bldLvl="0" animBg="1" autoUpdateAnimBg="0"/>
      <p:bldP spid="25619" grpId="0" bldLvl="0" animBg="1" autoUpdateAnimBg="0"/>
      <p:bldP spid="25620" grpId="0" bldLvl="0" animBg="1" autoUpdateAnimBg="0"/>
      <p:bldP spid="25650" grpId="0" bldLvl="0" animBg="1"/>
      <p:bldP spid="25651" grpId="0" bldLvl="0" animBg="1"/>
      <p:bldP spid="25653" grpId="0" bldLvl="0" animBg="1"/>
      <p:bldP spid="11" grpId="0" bldLvl="0" animBg="1" autoUpdateAnimBg="0"/>
      <p:bldP spid="12" grpId="0" bldLvl="0" animBg="1"/>
      <p:bldP spid="13" grpId="0" bldLvl="0" animBg="1" autoUpdateAnimBg="0"/>
      <p:bldP spid="14"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a:spLocks noChangeArrowheads="1"/>
          </p:cNvSpPr>
          <p:nvPr/>
        </p:nvSpPr>
        <p:spPr bwMode="auto">
          <a:xfrm>
            <a:off x="472624" y="1744280"/>
            <a:ext cx="8142168" cy="3250827"/>
          </a:xfrm>
          <a:prstGeom prst="roundRect">
            <a:avLst>
              <a:gd name="adj" fmla="val 11657"/>
            </a:avLst>
          </a:prstGeom>
          <a:noFill/>
          <a:ln>
            <a:noFill/>
          </a:ln>
        </p:spPr>
        <p:style>
          <a:lnRef idx="2">
            <a:schemeClr val="accent5"/>
          </a:lnRef>
          <a:fillRef idx="1">
            <a:schemeClr val="lt1"/>
          </a:fillRef>
          <a:effectRef idx="0">
            <a:schemeClr val="accent5"/>
          </a:effectRef>
          <a:fontRef idx="minor">
            <a:schemeClr val="dk1"/>
          </a:fontRef>
        </p:style>
        <p:txBody>
          <a:bodyPr tIns="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）杠杆两端挂上不同数量的钩码，移动钩码的位置，使杠杆水平平衡。将动力</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、阻力</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F</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、动力臂</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l</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1</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、阻力臂</a:t>
            </a:r>
            <a:r>
              <a:rPr kumimoji="0" lang="en-US" altLang="zh-CN" sz="2400" i="1"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l</a:t>
            </a:r>
            <a:r>
              <a:rPr kumimoji="0" lang="en-US" altLang="zh-CN" sz="2400" i="0" u="none" strike="noStrike" kern="0" cap="none" spc="0" normalizeH="0" baseline="-2500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2</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记录在表格中。</a:t>
            </a:r>
          </a:p>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3</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）改变阻力和阻力臂的大小，相应调节动力和动力臂的大小，再做几次实验。 </a:t>
            </a:r>
          </a:p>
        </p:txBody>
      </p:sp>
      <p:sp>
        <p:nvSpPr>
          <p:cNvPr id="3" name="TextBox 2"/>
          <p:cNvSpPr txBox="1">
            <a:spLocks noChangeArrowheads="1"/>
          </p:cNvSpPr>
          <p:nvPr/>
        </p:nvSpPr>
        <p:spPr bwMode="auto">
          <a:xfrm>
            <a:off x="660400" y="1409942"/>
            <a:ext cx="5581650" cy="590290"/>
          </a:xfrm>
          <a:prstGeom prst="rect">
            <a:avLst/>
          </a:prstGeom>
          <a:noFill/>
          <a:ln w="9525">
            <a:noFill/>
            <a:miter lim="800000"/>
          </a:ln>
        </p:spPr>
        <p:txBody>
          <a:bodyPr>
            <a:spAutoFit/>
          </a:bodyPr>
          <a:lstStyle/>
          <a:p>
            <a:pPr marL="0" marR="0" lvl="0" indent="0" defTabSz="914400" eaLnBrk="1" fontAlgn="auto" latinLnBrk="0" hangingPunct="1">
              <a:lnSpc>
                <a:spcPct val="125000"/>
              </a:lnSpc>
              <a:spcBef>
                <a:spcPts val="0"/>
              </a:spcBef>
              <a:spcAft>
                <a:spcPts val="0"/>
              </a:spcAft>
              <a:buClrTx/>
              <a:buSzTx/>
              <a:buFontTx/>
              <a:buNone/>
              <a:tabLst/>
              <a:defRPr/>
            </a:pPr>
            <a:r>
              <a:rPr kumimoji="0" lang="zh-CN" altLang="en-US" sz="28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探究杠杆的平衡条件：</a:t>
            </a:r>
            <a:r>
              <a:rPr kumimoji="0" lang="zh-CN" altLang="en-US" sz="2400" i="0" u="none" strike="noStrike" kern="0" cap="none" spc="0" normalizeH="0" baseline="0" noProof="0" dirty="0">
                <a:ln>
                  <a:noFill/>
                </a:ln>
                <a:solidFill>
                  <a:sysClr val="windowText" lastClr="00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p>
        </p:txBody>
      </p:sp>
      <p:sp>
        <p:nvSpPr>
          <p:cNvPr id="9" name="TextBox 8"/>
          <p:cNvSpPr txBox="1"/>
          <p:nvPr/>
        </p:nvSpPr>
        <p:spPr>
          <a:xfrm>
            <a:off x="660400" y="5040004"/>
            <a:ext cx="7920880" cy="57888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1071880" marR="0" lvl="0" indent="-1071880" defTabSz="914400" eaLnBrk="1" fontAlgn="auto" latinLnBrk="0" hangingPunct="1">
              <a:lnSpc>
                <a:spcPct val="100000"/>
              </a:lnSpc>
              <a:spcBef>
                <a:spcPts val="0"/>
              </a:spcBef>
              <a:spcAft>
                <a:spcPts val="0"/>
              </a:spcAft>
              <a:buClrTx/>
              <a:buSzTx/>
              <a:buFontTx/>
              <a:buNone/>
              <a:tabLst/>
              <a:defRPr/>
            </a:pPr>
            <a:r>
              <a:rPr kumimoji="0" lang="zh-CN" altLang="en-US" sz="28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寻找杠杆平衡的普遍性规律</a:t>
            </a:r>
            <a:r>
              <a:rPr kumimoji="0" lang="en-US" altLang="zh-CN" sz="28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a:t>
            </a:r>
            <a:r>
              <a:rPr kumimoji="0" lang="zh-CN" altLang="en-US" sz="28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避免结论的偶然性。</a:t>
            </a:r>
            <a:r>
              <a:rPr kumimoji="0" lang="zh-CN" altLang="en-US" sz="18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rPr>
              <a:t> </a:t>
            </a:r>
            <a:endParaRPr kumimoji="0" lang="zh-CN" altLang="en-US" sz="2800" i="0" u="none" strike="noStrike" kern="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pic>
        <p:nvPicPr>
          <p:cNvPr id="10" name="Picture 10" descr="杠杆平衡"/>
          <p:cNvPicPr>
            <a:picLocks noChangeAspect="1" noChangeArrowheads="1"/>
          </p:cNvPicPr>
          <p:nvPr/>
        </p:nvPicPr>
        <p:blipFill>
          <a:blip r:embed="rId2" cstate="print"/>
          <a:srcRect/>
          <a:stretch>
            <a:fillRect/>
          </a:stretch>
        </p:blipFill>
        <p:spPr bwMode="auto">
          <a:xfrm>
            <a:off x="8802568" y="1596455"/>
            <a:ext cx="2339975" cy="1849438"/>
          </a:xfrm>
          <a:prstGeom prst="rect">
            <a:avLst/>
          </a:prstGeom>
          <a:noFill/>
        </p:spPr>
      </p:pic>
      <p:pic>
        <p:nvPicPr>
          <p:cNvPr id="125954"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32179" y="4101908"/>
            <a:ext cx="3286721" cy="2032192"/>
          </a:xfrm>
          <a:prstGeom prst="rect">
            <a:avLst/>
          </a:prstGeom>
          <a:noFill/>
          <a:ln w="9525">
            <a:noFill/>
            <a:miter lim="800000"/>
            <a:headEnd/>
            <a:tailEnd/>
          </a:ln>
        </p:spPr>
      </p:pic>
      <p:sp>
        <p:nvSpPr>
          <p:cNvPr id="11" name="文本框 10">
            <a:extLst>
              <a:ext uri="{FF2B5EF4-FFF2-40B4-BE49-F238E27FC236}">
                <a16:creationId xmlns:a16="http://schemas.microsoft.com/office/drawing/2014/main" id="{C22029A0-B0A1-4C63-BAA2-EB3C4C8DAA96}"/>
              </a:ext>
            </a:extLst>
          </p:cNvPr>
          <p:cNvSpPr txBox="1"/>
          <p:nvPr/>
        </p:nvSpPr>
        <p:spPr>
          <a:xfrm>
            <a:off x="809171" y="381801"/>
            <a:ext cx="1659429"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合作探究</a:t>
            </a:r>
          </a:p>
        </p:txBody>
      </p:sp>
    </p:spTree>
    <p:extLst>
      <p:ext uri="{BB962C8B-B14F-4D97-AF65-F5344CB8AC3E}">
        <p14:creationId xmlns:p14="http://schemas.microsoft.com/office/powerpoint/2010/main" val="428696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9"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be8bbec1-c9a9-475a-8f29-6ab3e0071fb8}"/>
</p:tagLst>
</file>

<file path=ppt/theme/theme1.xml><?xml version="1.0" encoding="utf-8"?>
<a:theme xmlns:a="http://schemas.openxmlformats.org/drawingml/2006/main" name="办公资源网：www.bangongziyuan.com">
  <a:themeElements>
    <a:clrScheme name="Pitch Deck Concept">
      <a:dk1>
        <a:sysClr val="windowText" lastClr="000000"/>
      </a:dk1>
      <a:lt1>
        <a:srgbClr val="3F3F3F"/>
      </a:lt1>
      <a:dk2>
        <a:srgbClr val="08090A"/>
      </a:dk2>
      <a:lt2>
        <a:srgbClr val="FFFFFF"/>
      </a:lt2>
      <a:accent1>
        <a:srgbClr val="1C2024"/>
      </a:accent1>
      <a:accent2>
        <a:srgbClr val="E8E8E8"/>
      </a:accent2>
      <a:accent3>
        <a:srgbClr val="BBC0C3"/>
      </a:accent3>
      <a:accent4>
        <a:srgbClr val="FD6041"/>
      </a:accent4>
      <a:accent5>
        <a:srgbClr val="6B7278"/>
      </a:accent5>
      <a:accent6>
        <a:srgbClr val="333A42"/>
      </a:accent6>
      <a:hlink>
        <a:srgbClr val="FFFFFF"/>
      </a:hlink>
      <a:folHlink>
        <a:srgbClr val="FFFFFF"/>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TotalTime>
  <Words>1680</Words>
  <Application>Microsoft Office PowerPoint</Application>
  <PresentationFormat>宽屏</PresentationFormat>
  <Paragraphs>181</Paragraphs>
  <Slides>22</Slides>
  <Notes>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22</vt:i4>
      </vt:variant>
    </vt:vector>
  </HeadingPairs>
  <TitlesOfParts>
    <vt:vector size="31" baseType="lpstr">
      <vt:lpstr>FandolFang R</vt:lpstr>
      <vt:lpstr>思源黑体 CN Light</vt:lpstr>
      <vt:lpstr>Arial</vt:lpstr>
      <vt:lpstr>Calibri</vt:lpstr>
      <vt:lpstr>Calibri Light</vt:lpstr>
      <vt:lpstr>Wingdings</vt:lpstr>
      <vt:lpstr>办公资源网：www.bangongziyuan.com</vt:lpstr>
      <vt:lpstr>Equation</vt:lpstr>
      <vt:lpstr>CorelDRAW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天 下</cp:lastModifiedBy>
  <cp:revision>1</cp:revision>
  <dcterms:created xsi:type="dcterms:W3CDTF">2020-05-18T07:04:22Z</dcterms:created>
  <dcterms:modified xsi:type="dcterms:W3CDTF">2021-01-09T11:51:49Z</dcterms:modified>
</cp:coreProperties>
</file>