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3054" r:id="rId2"/>
    <p:sldId id="3057" r:id="rId3"/>
    <p:sldId id="3058" r:id="rId4"/>
    <p:sldId id="3059" r:id="rId5"/>
    <p:sldId id="3060" r:id="rId6"/>
    <p:sldId id="3061" r:id="rId7"/>
    <p:sldId id="3062" r:id="rId8"/>
    <p:sldId id="3063" r:id="rId9"/>
    <p:sldId id="3064" r:id="rId10"/>
    <p:sldId id="3065" r:id="rId11"/>
    <p:sldId id="3066" r:id="rId12"/>
    <p:sldId id="3067" r:id="rId13"/>
    <p:sldId id="3068" r:id="rId14"/>
    <p:sldId id="3069" r:id="rId15"/>
    <p:sldId id="3071" r:id="rId16"/>
    <p:sldId id="3072" r:id="rId17"/>
    <p:sldId id="3073" r:id="rId18"/>
    <p:sldId id="3074" r:id="rId19"/>
    <p:sldId id="3076" r:id="rId20"/>
    <p:sldId id="3077" r:id="rId21"/>
    <p:sldId id="3078" r:id="rId22"/>
    <p:sldId id="3079" r:id="rId23"/>
    <p:sldId id="3080" r:id="rId24"/>
    <p:sldId id="3081" r:id="rId25"/>
    <p:sldId id="287" r:id="rId26"/>
    <p:sldId id="3082" r:id="rId27"/>
    <p:sldId id="3055" r:id="rId28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 userDrawn="1">
          <p15:clr>
            <a:srgbClr val="A4A3A4"/>
          </p15:clr>
        </p15:guide>
        <p15:guide id="2" pos="7256" userDrawn="1">
          <p15:clr>
            <a:srgbClr val="A4A3A4"/>
          </p15:clr>
        </p15:guide>
        <p15:guide id="3" orient="horz" pos="640" userDrawn="1">
          <p15:clr>
            <a:srgbClr val="A4A3A4"/>
          </p15:clr>
        </p15:guide>
        <p15:guide id="4" orient="horz" pos="709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orient="horz" pos="3906" userDrawn="1">
          <p15:clr>
            <a:srgbClr val="A4A3A4"/>
          </p15:clr>
        </p15:guide>
        <p15:guide id="7" orient="horz" pos="61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5A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86" y="324"/>
      </p:cViewPr>
      <p:guideLst>
        <p:guide pos="416"/>
        <p:guide pos="7256"/>
        <p:guide orient="horz" pos="640"/>
        <p:guide orient="horz" pos="709"/>
        <p:guide orient="horz" pos="3974"/>
        <p:guide orient="horz" pos="3906"/>
        <p:guide orient="horz" pos="61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503DC59A-A0EE-404D-84AC-364457EF80B9}" type="datetimeFigureOut">
              <a:rPr lang="zh-CN" altLang="en-US" smtClean="0"/>
              <a:pPr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D3287106-35F4-47A5-8458-3EBB0955446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14386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87106-35F4-47A5-8458-3EBB0955446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1086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6723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87106-35F4-47A5-8458-3EBB09554466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2615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4743728" y="0"/>
            <a:ext cx="7448272" cy="6858000"/>
          </a:xfrm>
          <a:custGeom>
            <a:avLst/>
            <a:gdLst>
              <a:gd name="T0" fmla="*/ 8871 w 8871"/>
              <a:gd name="T1" fmla="*/ 0 h 8172"/>
              <a:gd name="T2" fmla="*/ 2967 w 8871"/>
              <a:gd name="T3" fmla="*/ 0 h 8172"/>
              <a:gd name="T4" fmla="*/ 2231 w 8871"/>
              <a:gd name="T5" fmla="*/ 735 h 8172"/>
              <a:gd name="T6" fmla="*/ 8871 w 8871"/>
              <a:gd name="T7" fmla="*/ 7371 h 8172"/>
              <a:gd name="T8" fmla="*/ 8871 w 8871"/>
              <a:gd name="T9" fmla="*/ 0 h 8172"/>
              <a:gd name="T10" fmla="*/ 3714 w 8871"/>
              <a:gd name="T11" fmla="*/ 8172 h 8172"/>
              <a:gd name="T12" fmla="*/ 8871 w 8871"/>
              <a:gd name="T13" fmla="*/ 8172 h 8172"/>
              <a:gd name="T14" fmla="*/ 8871 w 8871"/>
              <a:gd name="T15" fmla="*/ 7514 h 8172"/>
              <a:gd name="T16" fmla="*/ 6621 w 8871"/>
              <a:gd name="T17" fmla="*/ 5267 h 8172"/>
              <a:gd name="T18" fmla="*/ 3714 w 8871"/>
              <a:gd name="T19" fmla="*/ 8172 h 8172"/>
              <a:gd name="T20" fmla="*/ 0 w 8871"/>
              <a:gd name="T21" fmla="*/ 2965 h 8172"/>
              <a:gd name="T22" fmla="*/ 2159 w 8871"/>
              <a:gd name="T23" fmla="*/ 807 h 8172"/>
              <a:gd name="T24" fmla="*/ 4318 w 8871"/>
              <a:gd name="T25" fmla="*/ 2965 h 8172"/>
              <a:gd name="T26" fmla="*/ 2159 w 8871"/>
              <a:gd name="T27" fmla="*/ 5122 h 8172"/>
              <a:gd name="T28" fmla="*/ 0 w 8871"/>
              <a:gd name="T29" fmla="*/ 2965 h 8172"/>
              <a:gd name="T30" fmla="*/ 2231 w 8871"/>
              <a:gd name="T31" fmla="*/ 5194 h 8172"/>
              <a:gd name="T32" fmla="*/ 4390 w 8871"/>
              <a:gd name="T33" fmla="*/ 3037 h 8172"/>
              <a:gd name="T34" fmla="*/ 6549 w 8871"/>
              <a:gd name="T35" fmla="*/ 5194 h 8172"/>
              <a:gd name="T36" fmla="*/ 4390 w 8871"/>
              <a:gd name="T37" fmla="*/ 7352 h 8172"/>
              <a:gd name="T38" fmla="*/ 2231 w 8871"/>
              <a:gd name="T39" fmla="*/ 5194 h 8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8871" h="8172">
                <a:moveTo>
                  <a:pt x="8871" y="0"/>
                </a:moveTo>
                <a:lnTo>
                  <a:pt x="2967" y="0"/>
                </a:lnTo>
                <a:lnTo>
                  <a:pt x="2231" y="735"/>
                </a:lnTo>
                <a:lnTo>
                  <a:pt x="8871" y="7371"/>
                </a:lnTo>
                <a:lnTo>
                  <a:pt x="8871" y="0"/>
                </a:lnTo>
                <a:close/>
                <a:moveTo>
                  <a:pt x="3714" y="8172"/>
                </a:moveTo>
                <a:lnTo>
                  <a:pt x="8871" y="8172"/>
                </a:lnTo>
                <a:lnTo>
                  <a:pt x="8871" y="7514"/>
                </a:lnTo>
                <a:lnTo>
                  <a:pt x="6621" y="5267"/>
                </a:lnTo>
                <a:lnTo>
                  <a:pt x="3714" y="8172"/>
                </a:lnTo>
                <a:close/>
                <a:moveTo>
                  <a:pt x="0" y="2965"/>
                </a:moveTo>
                <a:lnTo>
                  <a:pt x="2159" y="807"/>
                </a:lnTo>
                <a:lnTo>
                  <a:pt x="4318" y="2965"/>
                </a:lnTo>
                <a:lnTo>
                  <a:pt x="2159" y="5122"/>
                </a:lnTo>
                <a:lnTo>
                  <a:pt x="0" y="2965"/>
                </a:lnTo>
                <a:close/>
                <a:moveTo>
                  <a:pt x="2231" y="5194"/>
                </a:moveTo>
                <a:lnTo>
                  <a:pt x="4390" y="3037"/>
                </a:lnTo>
                <a:lnTo>
                  <a:pt x="6549" y="5194"/>
                </a:lnTo>
                <a:lnTo>
                  <a:pt x="4390" y="7352"/>
                </a:lnTo>
                <a:lnTo>
                  <a:pt x="2231" y="5194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497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C0E31243-880F-41F9-ABEC-987B31A0CA01}"/>
              </a:ext>
            </a:extLst>
          </p:cNvPr>
          <p:cNvSpPr/>
          <p:nvPr userDrawn="1"/>
        </p:nvSpPr>
        <p:spPr>
          <a:xfrm rot="20700000">
            <a:off x="-3543300" y="-2438400"/>
            <a:ext cx="3810000" cy="3810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FandolFang R" panose="00000500000000000000" pitchFamily="5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04294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2F153D-2634-4A61-86A1-BC20FEA3F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17F7F9A-A884-481E-94FE-076C15926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ea typeface="FandolFang R" panose="00000500000000000000" pitchFamily="50" charset="-122"/>
              </a:defRPr>
            </a:lvl1pPr>
            <a:lvl2pPr>
              <a:defRPr>
                <a:ea typeface="FandolFang R" panose="00000500000000000000" pitchFamily="50" charset="-122"/>
              </a:defRPr>
            </a:lvl2pPr>
            <a:lvl3pPr>
              <a:defRPr>
                <a:ea typeface="FandolFang R" panose="00000500000000000000" pitchFamily="50" charset="-122"/>
              </a:defRPr>
            </a:lvl3pPr>
            <a:lvl4pPr>
              <a:defRPr>
                <a:ea typeface="FandolFang R" panose="00000500000000000000" pitchFamily="50" charset="-122"/>
              </a:defRPr>
            </a:lvl4pPr>
            <a:lvl5pPr>
              <a:defRPr>
                <a:ea typeface="FandolFang R" panose="00000500000000000000" pitchFamily="50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BC00A4-AC4B-428D-91CB-B3D28DBEA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FandolFang R" panose="00000500000000000000" pitchFamily="50" charset="-122"/>
              </a:defRPr>
            </a:lvl1pPr>
          </a:lstStyle>
          <a:p>
            <a:fld id="{2E05D328-291A-47AC-BDFD-986BBBD9F7A5}" type="datetimeFigureOut">
              <a:rPr lang="zh-CN" altLang="en-US" smtClean="0"/>
              <a:pPr/>
              <a:t>2021/1/9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8006B1-F14B-4844-9FBA-D5F2D8F4A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6CF8928-CF5D-4210-A8FC-3389789EF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FandolFang R" panose="00000500000000000000" pitchFamily="50" charset="-122"/>
              </a:defRPr>
            </a:lvl1pPr>
          </a:lstStyle>
          <a:p>
            <a:fld id="{643A03F8-67D8-4B14-B435-8036BD8CFE8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25981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0920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0" r:id="rId3"/>
  </p:sldLayoutIdLst>
  <p:hf hdr="0" dt="0"/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audio" Target="../media/audio3.wav"/><Relationship Id="rId7" Type="http://schemas.openxmlformats.org/officeDocument/2006/relationships/image" Target="../media/image6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.bin"/><Relationship Id="rId5" Type="http://schemas.openxmlformats.org/officeDocument/2006/relationships/audio" Target="../media/audio5.wav"/><Relationship Id="rId4" Type="http://schemas.openxmlformats.org/officeDocument/2006/relationships/audio" Target="../media/audio4.wav"/><Relationship Id="rId9" Type="http://schemas.openxmlformats.org/officeDocument/2006/relationships/image" Target="../media/image7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1.wm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7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12.wmf"/><Relationship Id="rId7" Type="http://schemas.openxmlformats.org/officeDocument/2006/relationships/image" Target="../media/image14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1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8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>
            <a:extLst>
              <a:ext uri="{FF2B5EF4-FFF2-40B4-BE49-F238E27FC236}">
                <a16:creationId xmlns:a16="http://schemas.microsoft.com/office/drawing/2014/main" id="{43D8947B-FEEF-4F1A-A423-ED11BAB0F82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6" r="13796"/>
          <a:stretch>
            <a:fillRect/>
          </a:stretch>
        </p:blipFill>
        <p:spPr/>
      </p:pic>
      <p:sp>
        <p:nvSpPr>
          <p:cNvPr id="28" name="Полилиния 27"/>
          <p:cNvSpPr/>
          <p:nvPr/>
        </p:nvSpPr>
        <p:spPr>
          <a:xfrm>
            <a:off x="7861806" y="4420104"/>
            <a:ext cx="4329254" cy="2437896"/>
          </a:xfrm>
          <a:custGeom>
            <a:avLst/>
            <a:gdLst>
              <a:gd name="connsiteX0" fmla="*/ 3661165 w 6494883"/>
              <a:gd name="connsiteY0" fmla="*/ 0 h 3657409"/>
              <a:gd name="connsiteX1" fmla="*/ 6494883 w 6494883"/>
              <a:gd name="connsiteY1" fmla="*/ 2828984 h 3657409"/>
              <a:gd name="connsiteX2" fmla="*/ 6494883 w 6494883"/>
              <a:gd name="connsiteY2" fmla="*/ 3657409 h 3657409"/>
              <a:gd name="connsiteX3" fmla="*/ 0 w 6494883"/>
              <a:gd name="connsiteY3" fmla="*/ 3657409 h 3657409"/>
              <a:gd name="connsiteX4" fmla="*/ 3661165 w 6494883"/>
              <a:gd name="connsiteY4" fmla="*/ 0 h 3657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4883" h="3657409">
                <a:moveTo>
                  <a:pt x="3661165" y="0"/>
                </a:moveTo>
                <a:lnTo>
                  <a:pt x="6494883" y="2828984"/>
                </a:lnTo>
                <a:lnTo>
                  <a:pt x="6494883" y="3657409"/>
                </a:lnTo>
                <a:lnTo>
                  <a:pt x="0" y="3657409"/>
                </a:lnTo>
                <a:lnTo>
                  <a:pt x="3661165" y="0"/>
                </a:lnTo>
                <a:close/>
              </a:path>
            </a:pathLst>
          </a:custGeom>
          <a:solidFill>
            <a:schemeClr val="accent4">
              <a:alpha val="8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3F3F3F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31B46781-26D1-42BD-B5C0-ED84311AC22E}"/>
              </a:ext>
            </a:extLst>
          </p:cNvPr>
          <p:cNvGrpSpPr/>
          <p:nvPr/>
        </p:nvGrpSpPr>
        <p:grpSpPr>
          <a:xfrm>
            <a:off x="548027" y="3443514"/>
            <a:ext cx="5032837" cy="1743365"/>
            <a:chOff x="-4766137" y="1956424"/>
            <a:chExt cx="5032837" cy="1743365"/>
          </a:xfrm>
        </p:grpSpPr>
        <p:sp>
          <p:nvSpPr>
            <p:cNvPr id="27" name="矩形: 圆角 26">
              <a:extLst>
                <a:ext uri="{FF2B5EF4-FFF2-40B4-BE49-F238E27FC236}">
                  <a16:creationId xmlns:a16="http://schemas.microsoft.com/office/drawing/2014/main" id="{C0AD42AF-6636-4F46-9BA6-BBE4B3BC3722}"/>
                </a:ext>
              </a:extLst>
            </p:cNvPr>
            <p:cNvSpPr/>
            <p:nvPr/>
          </p:nvSpPr>
          <p:spPr>
            <a:xfrm>
              <a:off x="-4766137" y="3345066"/>
              <a:ext cx="3562392" cy="354723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914400">
                <a:defRPr/>
              </a:pPr>
              <a:r>
                <a:rPr lang="zh-CN" altLang="en-US" sz="160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讲解人：</a:t>
              </a:r>
              <a:r>
                <a:rPr lang="en-US" altLang="zh-CN" sz="160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xippt  </a:t>
              </a:r>
              <a:r>
                <a:rPr lang="zh-CN" altLang="en-US" sz="160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时间：</a:t>
              </a:r>
              <a:r>
                <a:rPr lang="en-US" altLang="zh-CN" sz="160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2020.5.20</a:t>
              </a:r>
              <a:endParaRPr lang="en-US" altLang="zh-CN" sz="16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854E00BE-4400-4AA7-8019-49182916F623}"/>
                </a:ext>
              </a:extLst>
            </p:cNvPr>
            <p:cNvGrpSpPr/>
            <p:nvPr/>
          </p:nvGrpSpPr>
          <p:grpSpPr>
            <a:xfrm>
              <a:off x="-4714868" y="1956424"/>
              <a:ext cx="4981568" cy="1167085"/>
              <a:chOff x="-4714868" y="1956424"/>
              <a:chExt cx="4981568" cy="1167085"/>
            </a:xfrm>
          </p:grpSpPr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13E1BB71-B64E-4733-8028-FFDC44C9A877}"/>
                  </a:ext>
                </a:extLst>
              </p:cNvPr>
              <p:cNvSpPr txBox="1"/>
              <p:nvPr/>
            </p:nvSpPr>
            <p:spPr>
              <a:xfrm>
                <a:off x="-4714868" y="2808615"/>
                <a:ext cx="4981567" cy="3148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>
                  <a:lnSpc>
                    <a:spcPct val="150000"/>
                  </a:lnSpc>
                </a:pPr>
                <a:r>
                  <a:rPr lang="en-US" altLang="zh-CN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MENTAL HEALTH COUNSELING PPT</a:t>
                </a:r>
              </a:p>
            </p:txBody>
          </p:sp>
          <p:cxnSp>
            <p:nvCxnSpPr>
              <p:cNvPr id="31" name="直接连接符 30">
                <a:extLst>
                  <a:ext uri="{FF2B5EF4-FFF2-40B4-BE49-F238E27FC236}">
                    <a16:creationId xmlns:a16="http://schemas.microsoft.com/office/drawing/2014/main" id="{3D974DE6-C0B0-49CE-B8F4-12E80575CBBC}"/>
                  </a:ext>
                </a:extLst>
              </p:cNvPr>
              <p:cNvCxnSpPr/>
              <p:nvPr/>
            </p:nvCxnSpPr>
            <p:spPr>
              <a:xfrm>
                <a:off x="-4634728" y="2827846"/>
                <a:ext cx="4901428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文本占位符 19">
                <a:extLst>
                  <a:ext uri="{FF2B5EF4-FFF2-40B4-BE49-F238E27FC236}">
                    <a16:creationId xmlns:a16="http://schemas.microsoft.com/office/drawing/2014/main" id="{80304662-3315-4CE0-AF4D-42EF85F0692B}"/>
                  </a:ext>
                </a:extLst>
              </p:cNvPr>
              <p:cNvSpPr txBox="1"/>
              <p:nvPr/>
            </p:nvSpPr>
            <p:spPr>
              <a:xfrm>
                <a:off x="-4708756" y="1956424"/>
                <a:ext cx="4814735" cy="756609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dist">
                  <a:buNone/>
                  <a:defRPr/>
                </a:pPr>
                <a:r>
                  <a:rPr lang="zh-CN" altLang="en-US" sz="4800" b="1" dirty="0">
                    <a:solidFill>
                      <a:schemeClr val="accent4">
                        <a:lumMod val="75000"/>
                      </a:schemeClr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第三节 机械效率 </a:t>
                </a:r>
              </a:p>
            </p:txBody>
          </p:sp>
        </p:grpSp>
      </p:grpSp>
      <p:sp>
        <p:nvSpPr>
          <p:cNvPr id="33" name="文本占位符 20">
            <a:extLst>
              <a:ext uri="{FF2B5EF4-FFF2-40B4-BE49-F238E27FC236}">
                <a16:creationId xmlns:a16="http://schemas.microsoft.com/office/drawing/2014/main" id="{953A9252-738A-4B77-802A-839383BB07D2}"/>
              </a:ext>
            </a:extLst>
          </p:cNvPr>
          <p:cNvSpPr txBox="1"/>
          <p:nvPr/>
        </p:nvSpPr>
        <p:spPr>
          <a:xfrm>
            <a:off x="629776" y="2760406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第十一章   简单机械 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DB9ADAF6-ACA5-48E9-B3CD-5CBE2705387E}"/>
              </a:ext>
            </a:extLst>
          </p:cNvPr>
          <p:cNvSpPr/>
          <p:nvPr/>
        </p:nvSpPr>
        <p:spPr>
          <a:xfrm>
            <a:off x="-997896" y="324651"/>
            <a:ext cx="4062342" cy="300975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人教版物理八年级下册（初中）</a:t>
            </a:r>
          </a:p>
        </p:txBody>
      </p:sp>
    </p:spTree>
    <p:extLst>
      <p:ext uri="{BB962C8B-B14F-4D97-AF65-F5344CB8AC3E}">
        <p14:creationId xmlns:p14="http://schemas.microsoft.com/office/powerpoint/2010/main" val="16015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Rot="1"/>
          </p:cNvSpPr>
          <p:nvPr/>
        </p:nvSpPr>
        <p:spPr>
          <a:xfrm>
            <a:off x="660400" y="1118319"/>
            <a:ext cx="1720774" cy="778116"/>
          </a:xfrm>
          <a:prstGeom prst="rect">
            <a:avLst/>
          </a:prstGeom>
          <a:noFill/>
          <a:ln w="381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机械效率</a:t>
            </a:r>
          </a:p>
        </p:txBody>
      </p:sp>
      <p:sp>
        <p:nvSpPr>
          <p:cNvPr id="15363" name="Rectangle 3"/>
          <p:cNvSpPr/>
          <p:nvPr/>
        </p:nvSpPr>
        <p:spPr>
          <a:xfrm>
            <a:off x="660400" y="3907637"/>
            <a:ext cx="6697662" cy="4603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）机械效率通常用百分数表示，没有单位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15364" name="Rectangle 4"/>
          <p:cNvSpPr>
            <a:spLocks noRot="1"/>
          </p:cNvSpPr>
          <p:nvPr/>
        </p:nvSpPr>
        <p:spPr>
          <a:xfrm>
            <a:off x="660400" y="1706127"/>
            <a:ext cx="7777162" cy="64928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 </a:t>
            </a: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定义：有用功跟总功的比值叫</a:t>
            </a:r>
            <a:r>
              <a:rPr kumimoji="0" lang="zh-CN" altLang="en-US" sz="1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机械效率（</a:t>
            </a:r>
            <a:r>
              <a:rPr kumimoji="0" lang="en-US" altLang="zh-CN" sz="400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η</a:t>
            </a:r>
            <a:r>
              <a:rPr kumimoji="0" lang="zh-CN" altLang="en-US" sz="1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15365" name="Rectangle 5"/>
          <p:cNvSpPr/>
          <p:nvPr/>
        </p:nvSpPr>
        <p:spPr>
          <a:xfrm>
            <a:off x="660400" y="4555337"/>
            <a:ext cx="3673475" cy="4603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）机械效率总小于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1 .</a:t>
            </a:r>
          </a:p>
        </p:txBody>
      </p:sp>
      <p:sp>
        <p:nvSpPr>
          <p:cNvPr id="15366" name="Rectangle 6"/>
          <p:cNvSpPr/>
          <p:nvPr/>
        </p:nvSpPr>
        <p:spPr>
          <a:xfrm>
            <a:off x="3771968" y="4582217"/>
            <a:ext cx="3673475" cy="4603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（因为有用功总小于总功）</a:t>
            </a:r>
          </a:p>
        </p:txBody>
      </p:sp>
      <p:sp>
        <p:nvSpPr>
          <p:cNvPr id="15367" name="Rectangle 7"/>
          <p:cNvSpPr>
            <a:spLocks noRot="1"/>
          </p:cNvSpPr>
          <p:nvPr/>
        </p:nvSpPr>
        <p:spPr>
          <a:xfrm>
            <a:off x="660400" y="2578186"/>
            <a:ext cx="2520950" cy="64928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 </a:t>
            </a: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公式：</a:t>
            </a:r>
            <a:endParaRPr kumimoji="0" lang="zh-CN" altLang="en-US" sz="18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2367265" y="2274699"/>
            <a:ext cx="5804883" cy="1256262"/>
            <a:chOff x="889" y="344"/>
            <a:chExt cx="663" cy="289"/>
          </a:xfrm>
          <a:noFill/>
        </p:grpSpPr>
        <p:graphicFrame>
          <p:nvGraphicFramePr>
            <p:cNvPr id="1027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56817175"/>
                </p:ext>
              </p:extLst>
            </p:nvPr>
          </p:nvGraphicFramePr>
          <p:xfrm>
            <a:off x="889" y="344"/>
            <a:ext cx="663" cy="2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公式" r:id="rId6" imgW="1054080" imgH="457200" progId="Equation.3">
                    <p:embed/>
                  </p:oleObj>
                </mc:Choice>
                <mc:Fallback>
                  <p:oleObj name="公式" r:id="rId6" imgW="1054080" imgH="457200" progId="Equation.3">
                    <p:embed/>
                    <p:pic>
                      <p:nvPicPr>
                        <p:cNvPr id="1027" name="Object 9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889" y="344"/>
                          <a:ext cx="663" cy="28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6" name="Rectangle 10"/>
            <p:cNvSpPr/>
            <p:nvPr/>
          </p:nvSpPr>
          <p:spPr>
            <a:xfrm>
              <a:off x="1469" y="404"/>
              <a:ext cx="59" cy="154"/>
            </a:xfrm>
            <a:prstGeom prst="rect">
              <a:avLst/>
            </a:prstGeom>
            <a:grpFill/>
            <a:ln w="9525">
              <a:noFill/>
            </a:ln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%</a:t>
              </a:r>
            </a:p>
          </p:txBody>
        </p:sp>
      </p:grpSp>
      <p:sp>
        <p:nvSpPr>
          <p:cNvPr id="15371" name="Rectangle 11"/>
          <p:cNvSpPr>
            <a:spLocks noRot="1"/>
          </p:cNvSpPr>
          <p:nvPr/>
        </p:nvSpPr>
        <p:spPr>
          <a:xfrm>
            <a:off x="660400" y="3259937"/>
            <a:ext cx="2520950" cy="64928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3. </a:t>
            </a: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特点：</a:t>
            </a:r>
            <a:endParaRPr kumimoji="0" lang="zh-CN" altLang="en-US" sz="18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1537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3062625"/>
              </p:ext>
            </p:extLst>
          </p:nvPr>
        </p:nvGraphicFramePr>
        <p:xfrm>
          <a:off x="2798219" y="4960481"/>
          <a:ext cx="2673667" cy="1283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952500" imgH="457200" progId="Equation.3">
                  <p:embed/>
                </p:oleObj>
              </mc:Choice>
              <mc:Fallback>
                <p:oleObj r:id="rId8" imgW="952500" imgH="457200" progId="Equation.3">
                  <p:embed/>
                  <p:pic>
                    <p:nvPicPr>
                      <p:cNvPr id="15372" name="Object 1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798219" y="4960481"/>
                        <a:ext cx="2673667" cy="1283659"/>
                      </a:xfrm>
                      <a:prstGeom prst="rect">
                        <a:avLst/>
                      </a:prstGeom>
                      <a:noFill/>
                      <a:ln w="38100" cap="flat" cmpd="sng">
                        <a:noFill/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文本框 15">
            <a:extLst>
              <a:ext uri="{FF2B5EF4-FFF2-40B4-BE49-F238E27FC236}">
                <a16:creationId xmlns:a16="http://schemas.microsoft.com/office/drawing/2014/main" id="{C22029A0-B0A1-4C63-BAA2-EB3C4C8DAA96}"/>
              </a:ext>
            </a:extLst>
          </p:cNvPr>
          <p:cNvSpPr txBox="1"/>
          <p:nvPr/>
        </p:nvSpPr>
        <p:spPr>
          <a:xfrm>
            <a:off x="765628" y="390161"/>
            <a:ext cx="18806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自主学习</a:t>
            </a:r>
          </a:p>
        </p:txBody>
      </p:sp>
    </p:spTree>
    <p:extLst>
      <p:ext uri="{BB962C8B-B14F-4D97-AF65-F5344CB8AC3E}">
        <p14:creationId xmlns:p14="http://schemas.microsoft.com/office/powerpoint/2010/main" val="3429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536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03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03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15364" grpId="0"/>
      <p:bldP spid="15365" grpId="0"/>
      <p:bldP spid="15366" grpId="0"/>
      <p:bldP spid="15367" grpId="0"/>
      <p:bldP spid="1537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1059873" y="1180038"/>
            <a:ext cx="4669105" cy="0"/>
          </a:xfrm>
          <a:prstGeom prst="line">
            <a:avLst/>
          </a:prstGeom>
          <a:noFill/>
          <a:ln w="28575" cap="flat">
            <a:noFill/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434" name="标题 18433"/>
          <p:cNvSpPr>
            <a:spLocks noGrp="1"/>
          </p:cNvSpPr>
          <p:nvPr/>
        </p:nvSpPr>
        <p:spPr>
          <a:xfrm>
            <a:off x="660400" y="1579847"/>
            <a:ext cx="6172200" cy="857250"/>
          </a:xfrm>
          <a:noFill/>
          <a:ln>
            <a:noFill/>
          </a:ln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机械效率公式：</a:t>
            </a:r>
          </a:p>
        </p:txBody>
      </p:sp>
      <p:graphicFrame>
        <p:nvGraphicFramePr>
          <p:cNvPr id="18435" name="对象 184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6738887"/>
              </p:ext>
            </p:extLst>
          </p:nvPr>
        </p:nvGraphicFramePr>
        <p:xfrm>
          <a:off x="3395120" y="2744331"/>
          <a:ext cx="2110679" cy="1583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609600" imgH="457200" progId="Equation.3">
                  <p:embed/>
                </p:oleObj>
              </mc:Choice>
              <mc:Fallback>
                <p:oleObj r:id="rId3" imgW="609600" imgH="457200" progId="Equation.3">
                  <p:embed/>
                  <p:pic>
                    <p:nvPicPr>
                      <p:cNvPr id="18435" name="对象 1843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95120" y="2744331"/>
                        <a:ext cx="2110679" cy="1583010"/>
                      </a:xfrm>
                      <a:prstGeom prst="rect">
                        <a:avLst/>
                      </a:prstGeom>
                      <a:noFill/>
                      <a:ln w="38100" cap="flat" cmpd="sng">
                        <a:noFill/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对象 184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9097938"/>
              </p:ext>
            </p:extLst>
          </p:nvPr>
        </p:nvGraphicFramePr>
        <p:xfrm>
          <a:off x="3394425" y="1518213"/>
          <a:ext cx="2282980" cy="1081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965835" imgH="457200" progId="Equation.3">
                  <p:embed/>
                </p:oleObj>
              </mc:Choice>
              <mc:Fallback>
                <p:oleObj r:id="rId5" imgW="965835" imgH="457200" progId="Equation.3">
                  <p:embed/>
                  <p:pic>
                    <p:nvPicPr>
                      <p:cNvPr id="18436" name="对象 1843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94425" y="1518213"/>
                        <a:ext cx="2282980" cy="1081365"/>
                      </a:xfrm>
                      <a:prstGeom prst="rect">
                        <a:avLst/>
                      </a:prstGeom>
                      <a:noFill/>
                      <a:ln w="38100" cap="flat" cmpd="sng">
                        <a:noFill/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对象 184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4820348"/>
              </p:ext>
            </p:extLst>
          </p:nvPr>
        </p:nvGraphicFramePr>
        <p:xfrm>
          <a:off x="6117194" y="4680659"/>
          <a:ext cx="2380796" cy="1045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1041400" imgH="457200" progId="Equation.3">
                  <p:embed/>
                </p:oleObj>
              </mc:Choice>
              <mc:Fallback>
                <p:oleObj r:id="rId7" imgW="1041400" imgH="457200" progId="Equation.3">
                  <p:embed/>
                  <p:pic>
                    <p:nvPicPr>
                      <p:cNvPr id="18437" name="对象 1843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117194" y="4680659"/>
                        <a:ext cx="2380796" cy="1045469"/>
                      </a:xfrm>
                      <a:prstGeom prst="rect">
                        <a:avLst/>
                      </a:prstGeom>
                      <a:noFill/>
                      <a:ln w="38100" cap="flat" cmpd="sng">
                        <a:noFill/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8" name="对象 184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4089448"/>
              </p:ext>
            </p:extLst>
          </p:nvPr>
        </p:nvGraphicFramePr>
        <p:xfrm>
          <a:off x="3394425" y="4750307"/>
          <a:ext cx="2282980" cy="1095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952500" imgH="457200" progId="Equation.3">
                  <p:embed/>
                </p:oleObj>
              </mc:Choice>
              <mc:Fallback>
                <p:oleObj r:id="rId9" imgW="952500" imgH="457200" progId="Equation.3">
                  <p:embed/>
                  <p:pic>
                    <p:nvPicPr>
                      <p:cNvPr id="18438" name="对象 18437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394425" y="4750307"/>
                        <a:ext cx="2282980" cy="1095723"/>
                      </a:xfrm>
                      <a:prstGeom prst="rect">
                        <a:avLst/>
                      </a:prstGeom>
                      <a:noFill/>
                      <a:ln w="38100" cap="flat" cmpd="sng">
                        <a:noFill/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9" name="直接连接符 18438"/>
          <p:cNvSpPr/>
          <p:nvPr/>
        </p:nvSpPr>
        <p:spPr>
          <a:xfrm flipV="1">
            <a:off x="5295504" y="2393043"/>
            <a:ext cx="994172" cy="586979"/>
          </a:xfrm>
          <a:prstGeom prst="line">
            <a:avLst/>
          </a:prstGeom>
          <a:ln w="57150" cap="flat" cmpd="sng">
            <a:noFill/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440" name="直接连接符 18439"/>
          <p:cNvSpPr/>
          <p:nvPr/>
        </p:nvSpPr>
        <p:spPr>
          <a:xfrm>
            <a:off x="5295504" y="4113497"/>
            <a:ext cx="937022" cy="51197"/>
          </a:xfrm>
          <a:prstGeom prst="line">
            <a:avLst/>
          </a:prstGeom>
          <a:ln w="57150" cap="flat" cmpd="sng">
            <a:noFill/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441" name="直接连接符 18440"/>
          <p:cNvSpPr/>
          <p:nvPr/>
        </p:nvSpPr>
        <p:spPr>
          <a:xfrm>
            <a:off x="5253990" y="5014085"/>
            <a:ext cx="863204" cy="378619"/>
          </a:xfrm>
          <a:prstGeom prst="line">
            <a:avLst/>
          </a:prstGeom>
          <a:ln w="57150" cap="flat" cmpd="sng">
            <a:noFill/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18442" name="对象 184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7479141"/>
              </p:ext>
            </p:extLst>
          </p:nvPr>
        </p:nvGraphicFramePr>
        <p:xfrm>
          <a:off x="6032716" y="2904634"/>
          <a:ext cx="2157344" cy="11773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1" imgW="838835" imgH="457200" progId="Equation.3">
                  <p:embed/>
                </p:oleObj>
              </mc:Choice>
              <mc:Fallback>
                <p:oleObj r:id="rId11" imgW="838835" imgH="457200" progId="Equation.3">
                  <p:embed/>
                  <p:pic>
                    <p:nvPicPr>
                      <p:cNvPr id="18442" name="对象 1844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032716" y="2904634"/>
                        <a:ext cx="2157344" cy="1177386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3" name="直接连接符 18442"/>
          <p:cNvSpPr/>
          <p:nvPr/>
        </p:nvSpPr>
        <p:spPr>
          <a:xfrm>
            <a:off x="3835400" y="5025753"/>
            <a:ext cx="326390" cy="311785"/>
          </a:xfrm>
          <a:prstGeom prst="line">
            <a:avLst/>
          </a:prstGeom>
          <a:ln w="57150" cap="flat" cmpd="sng">
            <a:noFill/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C22029A0-B0A1-4C63-BAA2-EB3C4C8DAA96}"/>
              </a:ext>
            </a:extLst>
          </p:cNvPr>
          <p:cNvSpPr txBox="1"/>
          <p:nvPr/>
        </p:nvSpPr>
        <p:spPr>
          <a:xfrm>
            <a:off x="765628" y="390161"/>
            <a:ext cx="18806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自主学习</a:t>
            </a:r>
          </a:p>
        </p:txBody>
      </p:sp>
    </p:spTree>
    <p:extLst>
      <p:ext uri="{BB962C8B-B14F-4D97-AF65-F5344CB8AC3E}">
        <p14:creationId xmlns:p14="http://schemas.microsoft.com/office/powerpoint/2010/main" val="2222956163"/>
      </p:ext>
    </p:extLst>
  </p:cSld>
  <p:clrMapOvr>
    <a:masterClrMapping/>
  </p:clrMapOvr>
  <p:transition>
    <p:cover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7197" y="1376770"/>
            <a:ext cx="10623550" cy="4380865"/>
            <a:chOff x="-2533" y="627"/>
            <a:chExt cx="16730" cy="6899"/>
          </a:xfrm>
        </p:grpSpPr>
        <p:grpSp>
          <p:nvGrpSpPr>
            <p:cNvPr id="2113" name="组合 2112"/>
            <p:cNvGrpSpPr/>
            <p:nvPr/>
          </p:nvGrpSpPr>
          <p:grpSpPr>
            <a:xfrm flipH="1">
              <a:off x="1608" y="2340"/>
              <a:ext cx="1215" cy="4356"/>
              <a:chOff x="1406" y="1735"/>
              <a:chExt cx="709" cy="2381"/>
            </a:xfrm>
          </p:grpSpPr>
          <p:grpSp>
            <p:nvGrpSpPr>
              <p:cNvPr id="2114" name="xjhlx8"/>
              <p:cNvGrpSpPr>
                <a:grpSpLocks noChangeAspect="1"/>
              </p:cNvGrpSpPr>
              <p:nvPr/>
            </p:nvGrpSpPr>
            <p:grpSpPr>
              <a:xfrm rot="-5400000" flipH="1" flipV="1">
                <a:off x="1488" y="1810"/>
                <a:ext cx="494" cy="365"/>
                <a:chOff x="6892" y="783"/>
                <a:chExt cx="813" cy="579"/>
              </a:xfrm>
            </p:grpSpPr>
            <p:grpSp>
              <p:nvGrpSpPr>
                <p:cNvPr id="2115" name="Group 146"/>
                <p:cNvGrpSpPr>
                  <a:grpSpLocks noChangeAspect="1"/>
                </p:cNvGrpSpPr>
                <p:nvPr/>
              </p:nvGrpSpPr>
              <p:grpSpPr>
                <a:xfrm>
                  <a:off x="7125" y="783"/>
                  <a:ext cx="580" cy="579"/>
                  <a:chOff x="2400" y="2400"/>
                  <a:chExt cx="1440" cy="1440"/>
                </a:xfrm>
              </p:grpSpPr>
              <p:sp>
                <p:nvSpPr>
                  <p:cNvPr id="2116" name="Oval 147"/>
                  <p:cNvSpPr>
                    <a:spLocks noChangeAspect="1"/>
                  </p:cNvSpPr>
                  <p:nvPr/>
                </p:nvSpPr>
                <p:spPr>
                  <a:xfrm>
                    <a:off x="2400" y="2400"/>
                    <a:ext cx="1440" cy="144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8F8F8F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 rot="10800000" vert="eaVert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117" name="Oval 148"/>
                  <p:cNvSpPr>
                    <a:spLocks noChangeAspect="1"/>
                  </p:cNvSpPr>
                  <p:nvPr/>
                </p:nvSpPr>
                <p:spPr>
                  <a:xfrm>
                    <a:off x="2600" y="2600"/>
                    <a:ext cx="1040" cy="104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000000"/>
                      </a:gs>
                    </a:gsLst>
                    <a:lin ang="2700000" scaled="1"/>
                    <a:tileRect/>
                  </a:gradFill>
                  <a:ln w="9525">
                    <a:noFill/>
                  </a:ln>
                </p:spPr>
                <p:txBody>
                  <a:bodyPr rot="10800000" vert="eaVert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118" name="Oval 149"/>
                  <p:cNvSpPr>
                    <a:spLocks noChangeAspect="1"/>
                  </p:cNvSpPr>
                  <p:nvPr/>
                </p:nvSpPr>
                <p:spPr>
                  <a:xfrm>
                    <a:off x="2800" y="2800"/>
                    <a:ext cx="640" cy="64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808080"/>
                      </a:gs>
                      <a:gs pos="100000">
                        <a:srgbClr val="969696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>
                    <a:noFill/>
                  </a:ln>
                </p:spPr>
                <p:txBody>
                  <a:bodyPr rot="10800000" vert="eaVert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119" name="Oval 150"/>
                  <p:cNvSpPr>
                    <a:spLocks noChangeAspect="1"/>
                  </p:cNvSpPr>
                  <p:nvPr/>
                </p:nvSpPr>
                <p:spPr>
                  <a:xfrm>
                    <a:off x="3000" y="3000"/>
                    <a:ext cx="240" cy="240"/>
                  </a:xfrm>
                  <a:prstGeom prst="ellipse">
                    <a:avLst/>
                  </a:prstGeom>
                  <a:solidFill>
                    <a:srgbClr val="333333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 rot="10800000" vert="eaVert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120" name="Rectangle 151"/>
                <p:cNvSpPr>
                  <a:spLocks noChangeAspect="1"/>
                </p:cNvSpPr>
                <p:nvPr/>
              </p:nvSpPr>
              <p:spPr>
                <a:xfrm>
                  <a:off x="6892" y="1024"/>
                  <a:ext cx="555" cy="97"/>
                </a:xfrm>
                <a:prstGeom prst="rect">
                  <a:avLst/>
                </a:prstGeom>
                <a:gradFill rotWithShape="0">
                  <a:gsLst>
                    <a:gs pos="0">
                      <a:srgbClr val="000000"/>
                    </a:gs>
                    <a:gs pos="50000">
                      <a:srgbClr val="FFFFFF"/>
                    </a:gs>
                    <a:gs pos="100000">
                      <a:srgbClr val="000000"/>
                    </a:gs>
                  </a:gsLst>
                  <a:lin ang="5400000" scaled="1"/>
                  <a:tileRect/>
                </a:gra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rot="10800000" vert="eaVert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122" name="Line 165"/>
              <p:cNvSpPr/>
              <p:nvPr/>
            </p:nvSpPr>
            <p:spPr>
              <a:xfrm flipH="1">
                <a:off x="1904" y="2077"/>
                <a:ext cx="8" cy="1141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23" name="Line 166"/>
              <p:cNvSpPr/>
              <p:nvPr/>
            </p:nvSpPr>
            <p:spPr>
              <a:xfrm>
                <a:off x="1559" y="2112"/>
                <a:ext cx="187" cy="84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2124" name="组合 2123"/>
              <p:cNvGrpSpPr/>
              <p:nvPr/>
            </p:nvGrpSpPr>
            <p:grpSpPr>
              <a:xfrm>
                <a:off x="1542" y="3569"/>
                <a:ext cx="427" cy="547"/>
                <a:chOff x="527" y="3436"/>
                <a:chExt cx="301" cy="397"/>
              </a:xfrm>
            </p:grpSpPr>
            <p:sp>
              <p:nvSpPr>
                <p:cNvPr id="2125" name="Freeform 169"/>
                <p:cNvSpPr/>
                <p:nvPr/>
              </p:nvSpPr>
              <p:spPr>
                <a:xfrm flipH="1" flipV="1">
                  <a:off x="626" y="3436"/>
                  <a:ext cx="71" cy="85"/>
                </a:xfrm>
                <a:custGeom>
                  <a:avLst/>
                  <a:gdLst>
                    <a:gd name="txL" fmla="*/ 0 w 2020"/>
                    <a:gd name="txT" fmla="*/ 0 h 2594"/>
                    <a:gd name="txR" fmla="*/ 2020 w 2020"/>
                    <a:gd name="txB" fmla="*/ 2594 h 2594"/>
                  </a:gdLst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2020" h="2594">
                      <a:moveTo>
                        <a:pt x="472" y="15"/>
                      </a:moveTo>
                      <a:cubicBezTo>
                        <a:pt x="472" y="107"/>
                        <a:pt x="477" y="387"/>
                        <a:pt x="472" y="552"/>
                      </a:cubicBezTo>
                      <a:cubicBezTo>
                        <a:pt x="467" y="717"/>
                        <a:pt x="480" y="887"/>
                        <a:pt x="442" y="1005"/>
                      </a:cubicBezTo>
                      <a:cubicBezTo>
                        <a:pt x="404" y="1123"/>
                        <a:pt x="302" y="1180"/>
                        <a:pt x="247" y="1260"/>
                      </a:cubicBezTo>
                      <a:cubicBezTo>
                        <a:pt x="192" y="1340"/>
                        <a:pt x="152" y="1398"/>
                        <a:pt x="112" y="1488"/>
                      </a:cubicBezTo>
                      <a:cubicBezTo>
                        <a:pt x="72" y="1578"/>
                        <a:pt x="14" y="1706"/>
                        <a:pt x="7" y="1800"/>
                      </a:cubicBezTo>
                      <a:cubicBezTo>
                        <a:pt x="0" y="1894"/>
                        <a:pt x="25" y="1968"/>
                        <a:pt x="67" y="2055"/>
                      </a:cubicBezTo>
                      <a:cubicBezTo>
                        <a:pt x="109" y="2142"/>
                        <a:pt x="165" y="2245"/>
                        <a:pt x="262" y="2325"/>
                      </a:cubicBezTo>
                      <a:cubicBezTo>
                        <a:pt x="359" y="2405"/>
                        <a:pt x="515" y="2498"/>
                        <a:pt x="652" y="2535"/>
                      </a:cubicBezTo>
                      <a:cubicBezTo>
                        <a:pt x="789" y="2572"/>
                        <a:pt x="937" y="2594"/>
                        <a:pt x="1087" y="2550"/>
                      </a:cubicBezTo>
                      <a:cubicBezTo>
                        <a:pt x="1237" y="2506"/>
                        <a:pt x="1440" y="2366"/>
                        <a:pt x="1552" y="2268"/>
                      </a:cubicBezTo>
                      <a:cubicBezTo>
                        <a:pt x="1664" y="2170"/>
                        <a:pt x="1702" y="2069"/>
                        <a:pt x="1762" y="1965"/>
                      </a:cubicBezTo>
                      <a:cubicBezTo>
                        <a:pt x="1822" y="1861"/>
                        <a:pt x="1872" y="1759"/>
                        <a:pt x="1912" y="1644"/>
                      </a:cubicBezTo>
                      <a:cubicBezTo>
                        <a:pt x="1952" y="1529"/>
                        <a:pt x="2020" y="1309"/>
                        <a:pt x="2002" y="1275"/>
                      </a:cubicBezTo>
                      <a:cubicBezTo>
                        <a:pt x="1984" y="1241"/>
                        <a:pt x="1874" y="1355"/>
                        <a:pt x="1807" y="1440"/>
                      </a:cubicBezTo>
                      <a:cubicBezTo>
                        <a:pt x="1740" y="1525"/>
                        <a:pt x="1669" y="1690"/>
                        <a:pt x="1597" y="1785"/>
                      </a:cubicBezTo>
                      <a:cubicBezTo>
                        <a:pt x="1525" y="1880"/>
                        <a:pt x="1442" y="1953"/>
                        <a:pt x="1372" y="2010"/>
                      </a:cubicBezTo>
                      <a:cubicBezTo>
                        <a:pt x="1302" y="2067"/>
                        <a:pt x="1257" y="2113"/>
                        <a:pt x="1177" y="2130"/>
                      </a:cubicBezTo>
                      <a:cubicBezTo>
                        <a:pt x="1097" y="2147"/>
                        <a:pt x="982" y="2147"/>
                        <a:pt x="892" y="2115"/>
                      </a:cubicBezTo>
                      <a:cubicBezTo>
                        <a:pt x="802" y="2083"/>
                        <a:pt x="677" y="2022"/>
                        <a:pt x="637" y="1935"/>
                      </a:cubicBezTo>
                      <a:cubicBezTo>
                        <a:pt x="597" y="1848"/>
                        <a:pt x="612" y="1702"/>
                        <a:pt x="652" y="1590"/>
                      </a:cubicBezTo>
                      <a:cubicBezTo>
                        <a:pt x="692" y="1478"/>
                        <a:pt x="817" y="1355"/>
                        <a:pt x="877" y="1260"/>
                      </a:cubicBezTo>
                      <a:cubicBezTo>
                        <a:pt x="937" y="1165"/>
                        <a:pt x="990" y="1112"/>
                        <a:pt x="1012" y="1020"/>
                      </a:cubicBezTo>
                      <a:cubicBezTo>
                        <a:pt x="1034" y="928"/>
                        <a:pt x="1012" y="786"/>
                        <a:pt x="1012" y="708"/>
                      </a:cubicBezTo>
                      <a:cubicBezTo>
                        <a:pt x="1012" y="630"/>
                        <a:pt x="1012" y="670"/>
                        <a:pt x="1012" y="552"/>
                      </a:cubicBezTo>
                      <a:cubicBezTo>
                        <a:pt x="1012" y="434"/>
                        <a:pt x="1012" y="115"/>
                        <a:pt x="1012" y="0"/>
                      </a:cubicBezTo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rot="1080000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26" name="Rectangle 170"/>
                <p:cNvSpPr/>
                <p:nvPr/>
              </p:nvSpPr>
              <p:spPr>
                <a:xfrm>
                  <a:off x="527" y="3527"/>
                  <a:ext cx="301" cy="306"/>
                </a:xfrm>
                <a:prstGeom prst="rect">
                  <a:avLst/>
                </a:prstGeom>
                <a:gradFill rotWithShape="0">
                  <a:gsLst>
                    <a:gs pos="0">
                      <a:srgbClr val="333333"/>
                    </a:gs>
                    <a:gs pos="50000">
                      <a:srgbClr val="C0C0C0"/>
                    </a:gs>
                    <a:gs pos="100000">
                      <a:srgbClr val="333333"/>
                    </a:gs>
                  </a:gsLst>
                  <a:lin ang="0" scaled="1"/>
                  <a:tileRect/>
                </a:gra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127" name="Group 175"/>
              <p:cNvGrpSpPr/>
              <p:nvPr/>
            </p:nvGrpSpPr>
            <p:grpSpPr>
              <a:xfrm flipV="1">
                <a:off x="1406" y="1735"/>
                <a:ext cx="709" cy="39"/>
                <a:chOff x="3121" y="1752"/>
                <a:chExt cx="722" cy="130"/>
              </a:xfrm>
            </p:grpSpPr>
            <p:sp>
              <p:nvSpPr>
                <p:cNvPr id="2128" name="Line 176"/>
                <p:cNvSpPr/>
                <p:nvPr/>
              </p:nvSpPr>
              <p:spPr>
                <a:xfrm flipH="1">
                  <a:off x="3121" y="1760"/>
                  <a:ext cx="120" cy="122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29" name="Line 177"/>
                <p:cNvSpPr/>
                <p:nvPr/>
              </p:nvSpPr>
              <p:spPr>
                <a:xfrm flipH="1">
                  <a:off x="3241" y="1760"/>
                  <a:ext cx="121" cy="122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30" name="Line 178"/>
                <p:cNvSpPr/>
                <p:nvPr/>
              </p:nvSpPr>
              <p:spPr>
                <a:xfrm flipH="1">
                  <a:off x="3362" y="1760"/>
                  <a:ext cx="120" cy="122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31" name="Line 179"/>
                <p:cNvSpPr/>
                <p:nvPr/>
              </p:nvSpPr>
              <p:spPr>
                <a:xfrm flipH="1">
                  <a:off x="3482" y="1760"/>
                  <a:ext cx="120" cy="122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32" name="Line 180"/>
                <p:cNvSpPr/>
                <p:nvPr/>
              </p:nvSpPr>
              <p:spPr>
                <a:xfrm flipH="1">
                  <a:off x="3602" y="1760"/>
                  <a:ext cx="120" cy="122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33" name="Line 181"/>
                <p:cNvSpPr/>
                <p:nvPr/>
              </p:nvSpPr>
              <p:spPr>
                <a:xfrm flipH="1">
                  <a:off x="3722" y="1760"/>
                  <a:ext cx="121" cy="122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34" name="Line 182"/>
                <p:cNvSpPr/>
                <p:nvPr/>
              </p:nvSpPr>
              <p:spPr>
                <a:xfrm>
                  <a:off x="3144" y="1752"/>
                  <a:ext cx="698" cy="0"/>
                </a:xfrm>
                <a:prstGeom prst="line">
                  <a:avLst/>
                </a:prstGeom>
                <a:ln w="190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135" name="组合 2134"/>
              <p:cNvGrpSpPr/>
              <p:nvPr/>
            </p:nvGrpSpPr>
            <p:grpSpPr>
              <a:xfrm>
                <a:off x="1548" y="2925"/>
                <a:ext cx="362" cy="666"/>
                <a:chOff x="1548" y="2925"/>
                <a:chExt cx="362" cy="666"/>
              </a:xfrm>
            </p:grpSpPr>
            <p:grpSp>
              <p:nvGrpSpPr>
                <p:cNvPr id="2136" name="Group 153"/>
                <p:cNvGrpSpPr/>
                <p:nvPr/>
              </p:nvGrpSpPr>
              <p:grpSpPr>
                <a:xfrm>
                  <a:off x="1548" y="3069"/>
                  <a:ext cx="347" cy="334"/>
                  <a:chOff x="2400" y="2400"/>
                  <a:chExt cx="1440" cy="1440"/>
                </a:xfrm>
              </p:grpSpPr>
              <p:sp>
                <p:nvSpPr>
                  <p:cNvPr id="2137" name="Oval 154"/>
                  <p:cNvSpPr/>
                  <p:nvPr/>
                </p:nvSpPr>
                <p:spPr>
                  <a:xfrm>
                    <a:off x="2400" y="2400"/>
                    <a:ext cx="1440" cy="144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8F8F8F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138" name="Oval 155"/>
                  <p:cNvSpPr/>
                  <p:nvPr/>
                </p:nvSpPr>
                <p:spPr>
                  <a:xfrm>
                    <a:off x="2600" y="2600"/>
                    <a:ext cx="1040" cy="104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000000"/>
                      </a:gs>
                    </a:gsLst>
                    <a:lin ang="27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139" name="Oval 156"/>
                  <p:cNvSpPr/>
                  <p:nvPr/>
                </p:nvSpPr>
                <p:spPr>
                  <a:xfrm>
                    <a:off x="2800" y="2800"/>
                    <a:ext cx="640" cy="64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808080"/>
                      </a:gs>
                      <a:gs pos="100000">
                        <a:srgbClr val="969696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140" name="Oval 157"/>
                  <p:cNvSpPr/>
                  <p:nvPr/>
                </p:nvSpPr>
                <p:spPr>
                  <a:xfrm>
                    <a:off x="3000" y="3000"/>
                    <a:ext cx="240" cy="240"/>
                  </a:xfrm>
                  <a:prstGeom prst="ellipse">
                    <a:avLst/>
                  </a:prstGeom>
                  <a:solidFill>
                    <a:srgbClr val="333333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141" name="Group 184"/>
                <p:cNvGrpSpPr/>
                <p:nvPr/>
              </p:nvGrpSpPr>
              <p:grpSpPr>
                <a:xfrm flipV="1">
                  <a:off x="1563" y="3075"/>
                  <a:ext cx="347" cy="334"/>
                  <a:chOff x="2400" y="2400"/>
                  <a:chExt cx="1440" cy="1440"/>
                </a:xfrm>
              </p:grpSpPr>
              <p:sp>
                <p:nvSpPr>
                  <p:cNvPr id="2142" name="Oval 185"/>
                  <p:cNvSpPr/>
                  <p:nvPr/>
                </p:nvSpPr>
                <p:spPr>
                  <a:xfrm>
                    <a:off x="2400" y="2400"/>
                    <a:ext cx="1440" cy="144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8F8F8F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 rot="10800000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143" name="Oval 186"/>
                  <p:cNvSpPr/>
                  <p:nvPr/>
                </p:nvSpPr>
                <p:spPr>
                  <a:xfrm>
                    <a:off x="2600" y="2600"/>
                    <a:ext cx="1040" cy="104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000000"/>
                      </a:gs>
                    </a:gsLst>
                    <a:lin ang="2700000" scaled="1"/>
                    <a:tileRect/>
                  </a:gradFill>
                  <a:ln w="9525">
                    <a:noFill/>
                  </a:ln>
                </p:spPr>
                <p:txBody>
                  <a:bodyPr rot="10800000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144" name="Oval 187"/>
                  <p:cNvSpPr/>
                  <p:nvPr/>
                </p:nvSpPr>
                <p:spPr>
                  <a:xfrm>
                    <a:off x="2800" y="2800"/>
                    <a:ext cx="640" cy="64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808080"/>
                      </a:gs>
                      <a:gs pos="100000">
                        <a:srgbClr val="969696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>
                    <a:noFill/>
                  </a:ln>
                </p:spPr>
                <p:txBody>
                  <a:bodyPr rot="10800000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145" name="Oval 188"/>
                  <p:cNvSpPr/>
                  <p:nvPr/>
                </p:nvSpPr>
                <p:spPr>
                  <a:xfrm>
                    <a:off x="3000" y="3000"/>
                    <a:ext cx="240" cy="240"/>
                  </a:xfrm>
                  <a:prstGeom prst="ellipse">
                    <a:avLst/>
                  </a:prstGeom>
                  <a:solidFill>
                    <a:srgbClr val="333333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 rot="10800000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146" name="组合 2145"/>
                <p:cNvGrpSpPr/>
                <p:nvPr/>
              </p:nvGrpSpPr>
              <p:grpSpPr>
                <a:xfrm>
                  <a:off x="1689" y="2925"/>
                  <a:ext cx="114" cy="666"/>
                  <a:chOff x="243" y="2621"/>
                  <a:chExt cx="114" cy="666"/>
                </a:xfrm>
              </p:grpSpPr>
              <p:sp>
                <p:nvSpPr>
                  <p:cNvPr id="2147" name="Freeform 210"/>
                  <p:cNvSpPr/>
                  <p:nvPr/>
                </p:nvSpPr>
                <p:spPr>
                  <a:xfrm flipV="1">
                    <a:off x="272" y="2621"/>
                    <a:ext cx="77" cy="106"/>
                  </a:xfrm>
                  <a:custGeom>
                    <a:avLst/>
                    <a:gdLst>
                      <a:gd name="txL" fmla="*/ 0 w 2020"/>
                      <a:gd name="txT" fmla="*/ 0 h 2594"/>
                      <a:gd name="txR" fmla="*/ 2020 w 2020"/>
                      <a:gd name="txB" fmla="*/ 2594 h 2594"/>
                    </a:gdLst>
                    <a:ahLst/>
                    <a:cxnLst>
                      <a:cxn ang="0">
                        <a:pos x="1" y="0"/>
                      </a:cxn>
                      <a:cxn ang="0">
                        <a:pos x="1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1" y="3"/>
                      </a:cxn>
                      <a:cxn ang="0">
                        <a:pos x="1" y="3"/>
                      </a:cxn>
                      <a:cxn ang="0">
                        <a:pos x="2" y="2"/>
                      </a:cxn>
                      <a:cxn ang="0">
                        <a:pos x="2" y="2"/>
                      </a:cxn>
                      <a:cxn ang="0">
                        <a:pos x="2" y="2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2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0"/>
                      </a:cxn>
                    </a:cxnLst>
                    <a:rect l="txL" t="txT" r="txR" b="txB"/>
                    <a:pathLst>
                      <a:path w="2020" h="2594">
                        <a:moveTo>
                          <a:pt x="472" y="15"/>
                        </a:moveTo>
                        <a:cubicBezTo>
                          <a:pt x="472" y="107"/>
                          <a:pt x="477" y="387"/>
                          <a:pt x="472" y="552"/>
                        </a:cubicBezTo>
                        <a:cubicBezTo>
                          <a:pt x="467" y="717"/>
                          <a:pt x="480" y="887"/>
                          <a:pt x="442" y="1005"/>
                        </a:cubicBezTo>
                        <a:cubicBezTo>
                          <a:pt x="404" y="1123"/>
                          <a:pt x="302" y="1180"/>
                          <a:pt x="247" y="1260"/>
                        </a:cubicBezTo>
                        <a:cubicBezTo>
                          <a:pt x="192" y="1340"/>
                          <a:pt x="152" y="1398"/>
                          <a:pt x="112" y="1488"/>
                        </a:cubicBezTo>
                        <a:cubicBezTo>
                          <a:pt x="72" y="1578"/>
                          <a:pt x="14" y="1706"/>
                          <a:pt x="7" y="1800"/>
                        </a:cubicBezTo>
                        <a:cubicBezTo>
                          <a:pt x="0" y="1894"/>
                          <a:pt x="25" y="1968"/>
                          <a:pt x="67" y="2055"/>
                        </a:cubicBezTo>
                        <a:cubicBezTo>
                          <a:pt x="109" y="2142"/>
                          <a:pt x="165" y="2245"/>
                          <a:pt x="262" y="2325"/>
                        </a:cubicBezTo>
                        <a:cubicBezTo>
                          <a:pt x="359" y="2405"/>
                          <a:pt x="515" y="2498"/>
                          <a:pt x="652" y="2535"/>
                        </a:cubicBezTo>
                        <a:cubicBezTo>
                          <a:pt x="789" y="2572"/>
                          <a:pt x="937" y="2594"/>
                          <a:pt x="1087" y="2550"/>
                        </a:cubicBezTo>
                        <a:cubicBezTo>
                          <a:pt x="1237" y="2506"/>
                          <a:pt x="1440" y="2366"/>
                          <a:pt x="1552" y="2268"/>
                        </a:cubicBezTo>
                        <a:cubicBezTo>
                          <a:pt x="1664" y="2170"/>
                          <a:pt x="1702" y="2069"/>
                          <a:pt x="1762" y="1965"/>
                        </a:cubicBezTo>
                        <a:cubicBezTo>
                          <a:pt x="1822" y="1861"/>
                          <a:pt x="1872" y="1759"/>
                          <a:pt x="1912" y="1644"/>
                        </a:cubicBezTo>
                        <a:cubicBezTo>
                          <a:pt x="1952" y="1529"/>
                          <a:pt x="2020" y="1309"/>
                          <a:pt x="2002" y="1275"/>
                        </a:cubicBezTo>
                        <a:cubicBezTo>
                          <a:pt x="1984" y="1241"/>
                          <a:pt x="1874" y="1355"/>
                          <a:pt x="1807" y="1440"/>
                        </a:cubicBezTo>
                        <a:cubicBezTo>
                          <a:pt x="1740" y="1525"/>
                          <a:pt x="1669" y="1690"/>
                          <a:pt x="1597" y="1785"/>
                        </a:cubicBezTo>
                        <a:cubicBezTo>
                          <a:pt x="1525" y="1880"/>
                          <a:pt x="1442" y="1953"/>
                          <a:pt x="1372" y="2010"/>
                        </a:cubicBezTo>
                        <a:cubicBezTo>
                          <a:pt x="1302" y="2067"/>
                          <a:pt x="1257" y="2113"/>
                          <a:pt x="1177" y="2130"/>
                        </a:cubicBezTo>
                        <a:cubicBezTo>
                          <a:pt x="1097" y="2147"/>
                          <a:pt x="982" y="2147"/>
                          <a:pt x="892" y="2115"/>
                        </a:cubicBezTo>
                        <a:cubicBezTo>
                          <a:pt x="802" y="2083"/>
                          <a:pt x="677" y="2022"/>
                          <a:pt x="637" y="1935"/>
                        </a:cubicBezTo>
                        <a:cubicBezTo>
                          <a:pt x="597" y="1848"/>
                          <a:pt x="612" y="1702"/>
                          <a:pt x="652" y="1590"/>
                        </a:cubicBezTo>
                        <a:cubicBezTo>
                          <a:pt x="692" y="1478"/>
                          <a:pt x="817" y="1355"/>
                          <a:pt x="877" y="1260"/>
                        </a:cubicBezTo>
                        <a:cubicBezTo>
                          <a:pt x="937" y="1165"/>
                          <a:pt x="990" y="1112"/>
                          <a:pt x="1012" y="1020"/>
                        </a:cubicBezTo>
                        <a:cubicBezTo>
                          <a:pt x="1034" y="928"/>
                          <a:pt x="1012" y="786"/>
                          <a:pt x="1012" y="708"/>
                        </a:cubicBezTo>
                        <a:cubicBezTo>
                          <a:pt x="1012" y="630"/>
                          <a:pt x="1012" y="670"/>
                          <a:pt x="1012" y="552"/>
                        </a:cubicBezTo>
                        <a:cubicBezTo>
                          <a:pt x="1012" y="434"/>
                          <a:pt x="1012" y="115"/>
                          <a:pt x="1012" y="0"/>
                        </a:cubicBezTo>
                      </a:path>
                    </a:pathLst>
                  </a:custGeom>
                  <a:solidFill>
                    <a:srgbClr val="000000"/>
                  </a:soli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rot="10800000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148" name="Freeform 210"/>
                  <p:cNvSpPr/>
                  <p:nvPr/>
                </p:nvSpPr>
                <p:spPr>
                  <a:xfrm>
                    <a:off x="271" y="3181"/>
                    <a:ext cx="77" cy="106"/>
                  </a:xfrm>
                  <a:custGeom>
                    <a:avLst/>
                    <a:gdLst>
                      <a:gd name="txL" fmla="*/ 0 w 2020"/>
                      <a:gd name="txT" fmla="*/ 0 h 2594"/>
                      <a:gd name="txR" fmla="*/ 2020 w 2020"/>
                      <a:gd name="txB" fmla="*/ 2594 h 2594"/>
                    </a:gdLst>
                    <a:ahLst/>
                    <a:cxnLst>
                      <a:cxn ang="0">
                        <a:pos x="1" y="0"/>
                      </a:cxn>
                      <a:cxn ang="0">
                        <a:pos x="1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1" y="3"/>
                      </a:cxn>
                      <a:cxn ang="0">
                        <a:pos x="1" y="3"/>
                      </a:cxn>
                      <a:cxn ang="0">
                        <a:pos x="2" y="2"/>
                      </a:cxn>
                      <a:cxn ang="0">
                        <a:pos x="2" y="2"/>
                      </a:cxn>
                      <a:cxn ang="0">
                        <a:pos x="2" y="2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2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0"/>
                      </a:cxn>
                    </a:cxnLst>
                    <a:rect l="txL" t="txT" r="txR" b="txB"/>
                    <a:pathLst>
                      <a:path w="2020" h="2594">
                        <a:moveTo>
                          <a:pt x="472" y="15"/>
                        </a:moveTo>
                        <a:cubicBezTo>
                          <a:pt x="472" y="107"/>
                          <a:pt x="477" y="387"/>
                          <a:pt x="472" y="552"/>
                        </a:cubicBezTo>
                        <a:cubicBezTo>
                          <a:pt x="467" y="717"/>
                          <a:pt x="480" y="887"/>
                          <a:pt x="442" y="1005"/>
                        </a:cubicBezTo>
                        <a:cubicBezTo>
                          <a:pt x="404" y="1123"/>
                          <a:pt x="302" y="1180"/>
                          <a:pt x="247" y="1260"/>
                        </a:cubicBezTo>
                        <a:cubicBezTo>
                          <a:pt x="192" y="1340"/>
                          <a:pt x="152" y="1398"/>
                          <a:pt x="112" y="1488"/>
                        </a:cubicBezTo>
                        <a:cubicBezTo>
                          <a:pt x="72" y="1578"/>
                          <a:pt x="14" y="1706"/>
                          <a:pt x="7" y="1800"/>
                        </a:cubicBezTo>
                        <a:cubicBezTo>
                          <a:pt x="0" y="1894"/>
                          <a:pt x="25" y="1968"/>
                          <a:pt x="67" y="2055"/>
                        </a:cubicBezTo>
                        <a:cubicBezTo>
                          <a:pt x="109" y="2142"/>
                          <a:pt x="165" y="2245"/>
                          <a:pt x="262" y="2325"/>
                        </a:cubicBezTo>
                        <a:cubicBezTo>
                          <a:pt x="359" y="2405"/>
                          <a:pt x="515" y="2498"/>
                          <a:pt x="652" y="2535"/>
                        </a:cubicBezTo>
                        <a:cubicBezTo>
                          <a:pt x="789" y="2572"/>
                          <a:pt x="937" y="2594"/>
                          <a:pt x="1087" y="2550"/>
                        </a:cubicBezTo>
                        <a:cubicBezTo>
                          <a:pt x="1237" y="2506"/>
                          <a:pt x="1440" y="2366"/>
                          <a:pt x="1552" y="2268"/>
                        </a:cubicBezTo>
                        <a:cubicBezTo>
                          <a:pt x="1664" y="2170"/>
                          <a:pt x="1702" y="2069"/>
                          <a:pt x="1762" y="1965"/>
                        </a:cubicBezTo>
                        <a:cubicBezTo>
                          <a:pt x="1822" y="1861"/>
                          <a:pt x="1872" y="1759"/>
                          <a:pt x="1912" y="1644"/>
                        </a:cubicBezTo>
                        <a:cubicBezTo>
                          <a:pt x="1952" y="1529"/>
                          <a:pt x="2020" y="1309"/>
                          <a:pt x="2002" y="1275"/>
                        </a:cubicBezTo>
                        <a:cubicBezTo>
                          <a:pt x="1984" y="1241"/>
                          <a:pt x="1874" y="1355"/>
                          <a:pt x="1807" y="1440"/>
                        </a:cubicBezTo>
                        <a:cubicBezTo>
                          <a:pt x="1740" y="1525"/>
                          <a:pt x="1669" y="1690"/>
                          <a:pt x="1597" y="1785"/>
                        </a:cubicBezTo>
                        <a:cubicBezTo>
                          <a:pt x="1525" y="1880"/>
                          <a:pt x="1442" y="1953"/>
                          <a:pt x="1372" y="2010"/>
                        </a:cubicBezTo>
                        <a:cubicBezTo>
                          <a:pt x="1302" y="2067"/>
                          <a:pt x="1257" y="2113"/>
                          <a:pt x="1177" y="2130"/>
                        </a:cubicBezTo>
                        <a:cubicBezTo>
                          <a:pt x="1097" y="2147"/>
                          <a:pt x="982" y="2147"/>
                          <a:pt x="892" y="2115"/>
                        </a:cubicBezTo>
                        <a:cubicBezTo>
                          <a:pt x="802" y="2083"/>
                          <a:pt x="677" y="2022"/>
                          <a:pt x="637" y="1935"/>
                        </a:cubicBezTo>
                        <a:cubicBezTo>
                          <a:pt x="597" y="1848"/>
                          <a:pt x="612" y="1702"/>
                          <a:pt x="652" y="1590"/>
                        </a:cubicBezTo>
                        <a:cubicBezTo>
                          <a:pt x="692" y="1478"/>
                          <a:pt x="817" y="1355"/>
                          <a:pt x="877" y="1260"/>
                        </a:cubicBezTo>
                        <a:cubicBezTo>
                          <a:pt x="937" y="1165"/>
                          <a:pt x="990" y="1112"/>
                          <a:pt x="1012" y="1020"/>
                        </a:cubicBezTo>
                        <a:cubicBezTo>
                          <a:pt x="1034" y="928"/>
                          <a:pt x="1012" y="786"/>
                          <a:pt x="1012" y="708"/>
                        </a:cubicBezTo>
                        <a:cubicBezTo>
                          <a:pt x="1012" y="630"/>
                          <a:pt x="1012" y="670"/>
                          <a:pt x="1012" y="552"/>
                        </a:cubicBezTo>
                        <a:cubicBezTo>
                          <a:pt x="1012" y="434"/>
                          <a:pt x="1012" y="115"/>
                          <a:pt x="1012" y="0"/>
                        </a:cubicBezTo>
                      </a:path>
                    </a:pathLst>
                  </a:custGeom>
                  <a:solidFill>
                    <a:srgbClr val="000000"/>
                  </a:soli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149" name="Freeform 212"/>
                  <p:cNvSpPr/>
                  <p:nvPr/>
                </p:nvSpPr>
                <p:spPr>
                  <a:xfrm>
                    <a:off x="243" y="2910"/>
                    <a:ext cx="114" cy="271"/>
                  </a:xfrm>
                  <a:custGeom>
                    <a:avLst/>
                    <a:gdLst>
                      <a:gd name="txL" fmla="*/ 0 w 915"/>
                      <a:gd name="txT" fmla="*/ 0 h 1180"/>
                      <a:gd name="txR" fmla="*/ 915 w 915"/>
                      <a:gd name="txB" fmla="*/ 1180 h 1180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915" y="15"/>
                      </a:cxn>
                      <a:cxn ang="0">
                        <a:pos x="630" y="1180"/>
                      </a:cxn>
                      <a:cxn ang="0">
                        <a:pos x="270" y="1155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915" h="1180">
                        <a:moveTo>
                          <a:pt x="0" y="0"/>
                        </a:moveTo>
                        <a:lnTo>
                          <a:pt x="915" y="15"/>
                        </a:lnTo>
                        <a:lnTo>
                          <a:pt x="630" y="1180"/>
                        </a:lnTo>
                        <a:lnTo>
                          <a:pt x="270" y="115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50000">
                        <a:srgbClr val="969696"/>
                      </a:gs>
                      <a:gs pos="100000">
                        <a:srgbClr val="000000"/>
                      </a:gs>
                    </a:gsLst>
                    <a:lin ang="0" scaled="1"/>
                    <a:tileRect/>
                  </a:gra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150" name="Oval 214"/>
                  <p:cNvSpPr/>
                  <p:nvPr/>
                </p:nvSpPr>
                <p:spPr>
                  <a:xfrm>
                    <a:off x="268" y="3152"/>
                    <a:ext cx="54" cy="47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C0C0C0"/>
                      </a:gs>
                      <a:gs pos="100000">
                        <a:srgbClr val="000000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151" name="Freeform 212"/>
                  <p:cNvSpPr/>
                  <p:nvPr/>
                </p:nvSpPr>
                <p:spPr>
                  <a:xfrm flipV="1">
                    <a:off x="243" y="2699"/>
                    <a:ext cx="114" cy="242"/>
                  </a:xfrm>
                  <a:custGeom>
                    <a:avLst/>
                    <a:gdLst>
                      <a:gd name="txL" fmla="*/ 0 w 915"/>
                      <a:gd name="txT" fmla="*/ 0 h 1180"/>
                      <a:gd name="txR" fmla="*/ 915 w 915"/>
                      <a:gd name="txB" fmla="*/ 1180 h 1180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915" y="15"/>
                      </a:cxn>
                      <a:cxn ang="0">
                        <a:pos x="630" y="1180"/>
                      </a:cxn>
                      <a:cxn ang="0">
                        <a:pos x="270" y="1155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915" h="1180">
                        <a:moveTo>
                          <a:pt x="0" y="0"/>
                        </a:moveTo>
                        <a:lnTo>
                          <a:pt x="915" y="15"/>
                        </a:lnTo>
                        <a:lnTo>
                          <a:pt x="630" y="1180"/>
                        </a:lnTo>
                        <a:lnTo>
                          <a:pt x="270" y="115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50000">
                        <a:srgbClr val="969696"/>
                      </a:gs>
                      <a:gs pos="100000">
                        <a:srgbClr val="000000"/>
                      </a:gs>
                    </a:gsLst>
                    <a:lin ang="0" scaled="1"/>
                    <a:tileRect/>
                  </a:gra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rot="10800000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152" name="Oval 213"/>
                  <p:cNvSpPr/>
                  <p:nvPr/>
                </p:nvSpPr>
                <p:spPr>
                  <a:xfrm>
                    <a:off x="271" y="2699"/>
                    <a:ext cx="54" cy="47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C0C0C0"/>
                      </a:gs>
                      <a:gs pos="100000">
                        <a:srgbClr val="000000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153" name="椭圆 2152"/>
                  <p:cNvSpPr/>
                  <p:nvPr/>
                </p:nvSpPr>
                <p:spPr>
                  <a:xfrm>
                    <a:off x="262" y="2911"/>
                    <a:ext cx="81" cy="5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969696">
                          <a:gamma/>
                          <a:shade val="60392"/>
                          <a:invGamma/>
                        </a:srgbClr>
                      </a:gs>
                      <a:gs pos="50000">
                        <a:srgbClr val="969696"/>
                      </a:gs>
                      <a:gs pos="100000">
                        <a:srgbClr val="969696">
                          <a:gamma/>
                          <a:shade val="60392"/>
                          <a:invGamma/>
                        </a:srgb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154" name="Oval 213"/>
                  <p:cNvSpPr/>
                  <p:nvPr/>
                </p:nvSpPr>
                <p:spPr>
                  <a:xfrm>
                    <a:off x="274" y="2925"/>
                    <a:ext cx="54" cy="47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C0C0C0"/>
                      </a:gs>
                      <a:gs pos="100000">
                        <a:srgbClr val="000000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2121" name="Line 164"/>
              <p:cNvSpPr/>
              <p:nvPr/>
            </p:nvSpPr>
            <p:spPr>
              <a:xfrm>
                <a:off x="1490" y="2681"/>
                <a:ext cx="74" cy="527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triangle" w="sm" len="lg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" name="文本框 2"/>
            <p:cNvSpPr txBox="1"/>
            <p:nvPr/>
          </p:nvSpPr>
          <p:spPr>
            <a:xfrm>
              <a:off x="2350" y="3361"/>
              <a:ext cx="608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1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charset="0"/>
                  <a:sym typeface="Arial" panose="020B0604020202020204" pitchFamily="34" charset="0"/>
                </a:rPr>
                <a:t>F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844" y="6011"/>
              <a:ext cx="667" cy="7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1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charset="0"/>
                  <a:sym typeface="Arial" panose="020B0604020202020204" pitchFamily="34" charset="0"/>
                </a:rPr>
                <a:t>G</a:t>
              </a:r>
            </a:p>
          </p:txBody>
        </p:sp>
        <p:sp>
          <p:nvSpPr>
            <p:cNvPr id="25644" name="直接连接符 25643"/>
            <p:cNvSpPr/>
            <p:nvPr/>
          </p:nvSpPr>
          <p:spPr>
            <a:xfrm>
              <a:off x="2534" y="7520"/>
              <a:ext cx="294" cy="6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645" name="直接连接符 25644"/>
            <p:cNvSpPr/>
            <p:nvPr/>
          </p:nvSpPr>
          <p:spPr>
            <a:xfrm>
              <a:off x="2766" y="4086"/>
              <a:ext cx="294" cy="6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646" name="直接连接符 25645"/>
            <p:cNvSpPr/>
            <p:nvPr/>
          </p:nvSpPr>
          <p:spPr>
            <a:xfrm>
              <a:off x="2556" y="6677"/>
              <a:ext cx="294" cy="6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647" name="直接连接符 25646"/>
            <p:cNvSpPr/>
            <p:nvPr/>
          </p:nvSpPr>
          <p:spPr>
            <a:xfrm flipV="1">
              <a:off x="3044" y="1767"/>
              <a:ext cx="294" cy="1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648" name="直接连接符 25647"/>
            <p:cNvSpPr/>
            <p:nvPr/>
          </p:nvSpPr>
          <p:spPr>
            <a:xfrm>
              <a:off x="2722" y="6677"/>
              <a:ext cx="1" cy="843"/>
            </a:xfrm>
            <a:prstGeom prst="line">
              <a:avLst/>
            </a:prstGeom>
            <a:ln w="19050" cap="flat" cmpd="sng">
              <a:solidFill>
                <a:srgbClr val="FF0000"/>
              </a:solidFill>
              <a:prstDash val="solid"/>
              <a:headEnd type="stealth" w="lg" len="lg"/>
              <a:tailEnd type="stealth" w="lg" len="lg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649" name="直接连接符 25648"/>
            <p:cNvSpPr/>
            <p:nvPr/>
          </p:nvSpPr>
          <p:spPr>
            <a:xfrm flipH="1">
              <a:off x="2850" y="1767"/>
              <a:ext cx="351" cy="2325"/>
            </a:xfrm>
            <a:prstGeom prst="line">
              <a:avLst/>
            </a:prstGeom>
            <a:ln w="19050" cap="flat" cmpd="sng">
              <a:solidFill>
                <a:srgbClr val="FF0000"/>
              </a:solidFill>
              <a:prstDash val="solid"/>
              <a:headEnd type="stealth" w="lg" len="lg"/>
              <a:tailEnd type="stealth" w="lg" len="lg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650" name="文本框 25649"/>
            <p:cNvSpPr txBox="1"/>
            <p:nvPr/>
          </p:nvSpPr>
          <p:spPr>
            <a:xfrm>
              <a:off x="2951" y="2449"/>
              <a:ext cx="531" cy="725"/>
            </a:xfrm>
            <a:prstGeom prst="rect">
              <a:avLst/>
            </a:prstGeom>
            <a:noFill/>
            <a:ln w="9525">
              <a:noFill/>
            </a:ln>
            <a:effectLst>
              <a:outerShdw dist="35921" dir="2699999" algn="ctr" rotWithShape="0">
                <a:schemeClr val="bg2"/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1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charset="0"/>
                  <a:sym typeface="Arial" panose="020B0604020202020204" pitchFamily="34" charset="0"/>
                </a:rPr>
                <a:t>s</a:t>
              </a:r>
            </a:p>
          </p:txBody>
        </p:sp>
        <p:sp>
          <p:nvSpPr>
            <p:cNvPr id="25651" name="文本框 25650"/>
            <p:cNvSpPr txBox="1"/>
            <p:nvPr/>
          </p:nvSpPr>
          <p:spPr>
            <a:xfrm>
              <a:off x="2232" y="6705"/>
              <a:ext cx="1106" cy="725"/>
            </a:xfrm>
            <a:prstGeom prst="rect">
              <a:avLst/>
            </a:prstGeom>
            <a:noFill/>
            <a:ln w="9525">
              <a:noFill/>
            </a:ln>
            <a:effectLst>
              <a:outerShdw dist="35921" dir="2699999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1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charset="0"/>
                  <a:sym typeface="Arial" panose="020B0604020202020204" pitchFamily="34" charset="0"/>
                </a:rPr>
                <a:t>h</a:t>
              </a:r>
            </a:p>
          </p:txBody>
        </p:sp>
        <p:sp>
          <p:nvSpPr>
            <p:cNvPr id="11268" name="文本框 11267"/>
            <p:cNvSpPr txBox="1"/>
            <p:nvPr/>
          </p:nvSpPr>
          <p:spPr>
            <a:xfrm>
              <a:off x="3968" y="3845"/>
              <a:ext cx="2862" cy="725"/>
            </a:xfrm>
            <a:prstGeom prst="rect">
              <a:avLst/>
            </a:prstGeom>
            <a:noFill/>
            <a:ln w="9525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1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W</a:t>
              </a:r>
              <a:r>
                <a:rPr kumimoji="0" lang="zh-CN" altLang="en-US" sz="2400" b="1" i="0" u="none" strike="noStrike" kern="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有用</a:t>
              </a: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=</a:t>
              </a:r>
              <a:r>
                <a:rPr kumimoji="0" lang="en-US" altLang="zh-CN" sz="2400" b="1" i="1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G</a:t>
              </a:r>
              <a:r>
                <a:rPr kumimoji="0" lang="zh-CN" altLang="en-US" sz="2400" b="1" i="0" u="none" strike="noStrike" kern="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物</a:t>
              </a: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·</a:t>
              </a:r>
              <a:r>
                <a:rPr kumimoji="0" lang="en-US" altLang="zh-CN" sz="2400" b="1" i="1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h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3968" y="2359"/>
              <a:ext cx="2862" cy="725"/>
            </a:xfrm>
            <a:prstGeom prst="rect">
              <a:avLst/>
            </a:prstGeom>
            <a:noFill/>
            <a:ln w="9525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1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W</a:t>
              </a:r>
              <a:r>
                <a:rPr kumimoji="0" lang="zh-CN" altLang="en-US" sz="2400" b="1" i="0" u="none" strike="noStrike" kern="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总</a:t>
              </a: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=</a:t>
              </a:r>
              <a:r>
                <a:rPr kumimoji="0" lang="en-US" altLang="zh-CN" sz="2400" b="1" i="1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F</a:t>
              </a: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·</a:t>
              </a:r>
              <a:r>
                <a:rPr kumimoji="0" lang="en-US" altLang="zh-CN" sz="2400" b="1" i="1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s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68" y="5542"/>
              <a:ext cx="4648" cy="1309"/>
            </a:xfrm>
            <a:prstGeom prst="rect">
              <a:avLst/>
            </a:prstGeom>
            <a:noFill/>
            <a:ln w="9525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1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W</a:t>
              </a:r>
              <a:r>
                <a:rPr kumimoji="0" lang="zh-CN" altLang="en-US" sz="2400" b="1" i="0" u="none" strike="noStrike" kern="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额外</a:t>
              </a: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=</a:t>
              </a:r>
              <a:r>
                <a:rPr kumimoji="0" lang="en-US" altLang="zh-CN" sz="2400" b="1" i="1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G</a:t>
              </a:r>
              <a:r>
                <a:rPr kumimoji="0" lang="zh-CN" altLang="en-US" sz="2400" b="1" i="0" u="none" strike="noStrike" kern="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动</a:t>
              </a: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·</a:t>
              </a:r>
              <a:r>
                <a:rPr kumimoji="0" lang="en-US" altLang="zh-CN" sz="2400" b="1" i="1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h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（不计绳重和摩擦）</a:t>
              </a:r>
            </a:p>
          </p:txBody>
        </p:sp>
        <p:grpSp>
          <p:nvGrpSpPr>
            <p:cNvPr id="13" name="组合 12"/>
            <p:cNvGrpSpPr/>
            <p:nvPr/>
          </p:nvGrpSpPr>
          <p:grpSpPr>
            <a:xfrm rot="16200000" flipH="1">
              <a:off x="9689" y="828"/>
              <a:ext cx="1295" cy="4356"/>
              <a:chOff x="1406" y="1735"/>
              <a:chExt cx="709" cy="2381"/>
            </a:xfrm>
          </p:grpSpPr>
          <p:grpSp>
            <p:nvGrpSpPr>
              <p:cNvPr id="14" name="xjhlx8"/>
              <p:cNvGrpSpPr>
                <a:grpSpLocks noChangeAspect="1"/>
              </p:cNvGrpSpPr>
              <p:nvPr/>
            </p:nvGrpSpPr>
            <p:grpSpPr>
              <a:xfrm rot="-5400000" flipH="1" flipV="1">
                <a:off x="1488" y="1810"/>
                <a:ext cx="494" cy="365"/>
                <a:chOff x="6892" y="783"/>
                <a:chExt cx="813" cy="579"/>
              </a:xfrm>
            </p:grpSpPr>
            <p:grpSp>
              <p:nvGrpSpPr>
                <p:cNvPr id="15" name="Group 146"/>
                <p:cNvGrpSpPr>
                  <a:grpSpLocks noChangeAspect="1"/>
                </p:cNvGrpSpPr>
                <p:nvPr/>
              </p:nvGrpSpPr>
              <p:grpSpPr>
                <a:xfrm>
                  <a:off x="7125" y="783"/>
                  <a:ext cx="580" cy="579"/>
                  <a:chOff x="2400" y="2400"/>
                  <a:chExt cx="1440" cy="1440"/>
                </a:xfrm>
              </p:grpSpPr>
              <p:sp>
                <p:nvSpPr>
                  <p:cNvPr id="16" name="Oval 147"/>
                  <p:cNvSpPr>
                    <a:spLocks noChangeAspect="1"/>
                  </p:cNvSpPr>
                  <p:nvPr/>
                </p:nvSpPr>
                <p:spPr>
                  <a:xfrm>
                    <a:off x="2400" y="2400"/>
                    <a:ext cx="1440" cy="144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8F8F8F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 rot="10800000" vert="eaVert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7" name="Oval 148"/>
                  <p:cNvSpPr>
                    <a:spLocks noChangeAspect="1"/>
                  </p:cNvSpPr>
                  <p:nvPr/>
                </p:nvSpPr>
                <p:spPr>
                  <a:xfrm>
                    <a:off x="2600" y="2600"/>
                    <a:ext cx="1040" cy="104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000000"/>
                      </a:gs>
                    </a:gsLst>
                    <a:lin ang="2700000" scaled="1"/>
                    <a:tileRect/>
                  </a:gradFill>
                  <a:ln w="9525">
                    <a:noFill/>
                  </a:ln>
                </p:spPr>
                <p:txBody>
                  <a:bodyPr rot="10800000" vert="eaVert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8" name="Oval 149"/>
                  <p:cNvSpPr>
                    <a:spLocks noChangeAspect="1"/>
                  </p:cNvSpPr>
                  <p:nvPr/>
                </p:nvSpPr>
                <p:spPr>
                  <a:xfrm>
                    <a:off x="2800" y="2800"/>
                    <a:ext cx="640" cy="64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808080"/>
                      </a:gs>
                      <a:gs pos="100000">
                        <a:srgbClr val="969696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>
                    <a:noFill/>
                  </a:ln>
                </p:spPr>
                <p:txBody>
                  <a:bodyPr rot="10800000" vert="eaVert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9" name="Oval 150"/>
                  <p:cNvSpPr>
                    <a:spLocks noChangeAspect="1"/>
                  </p:cNvSpPr>
                  <p:nvPr/>
                </p:nvSpPr>
                <p:spPr>
                  <a:xfrm>
                    <a:off x="3000" y="3000"/>
                    <a:ext cx="240" cy="240"/>
                  </a:xfrm>
                  <a:prstGeom prst="ellipse">
                    <a:avLst/>
                  </a:prstGeom>
                  <a:solidFill>
                    <a:srgbClr val="333333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 rot="10800000" vert="eaVert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1" name="Rectangle 151"/>
                <p:cNvSpPr>
                  <a:spLocks noChangeAspect="1"/>
                </p:cNvSpPr>
                <p:nvPr/>
              </p:nvSpPr>
              <p:spPr>
                <a:xfrm>
                  <a:off x="6892" y="1024"/>
                  <a:ext cx="555" cy="97"/>
                </a:xfrm>
                <a:prstGeom prst="rect">
                  <a:avLst/>
                </a:prstGeom>
                <a:gradFill rotWithShape="0">
                  <a:gsLst>
                    <a:gs pos="0">
                      <a:srgbClr val="000000"/>
                    </a:gs>
                    <a:gs pos="50000">
                      <a:srgbClr val="FFFFFF"/>
                    </a:gs>
                    <a:gs pos="100000">
                      <a:srgbClr val="000000"/>
                    </a:gs>
                  </a:gsLst>
                  <a:lin ang="5400000" scaled="1"/>
                  <a:tileRect/>
                </a:gra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rot="10800000" vert="eaVert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2" name="Line 165"/>
              <p:cNvSpPr/>
              <p:nvPr/>
            </p:nvSpPr>
            <p:spPr>
              <a:xfrm flipH="1">
                <a:off x="1904" y="2077"/>
                <a:ext cx="8" cy="1141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" name="Line 166"/>
              <p:cNvSpPr/>
              <p:nvPr/>
            </p:nvSpPr>
            <p:spPr>
              <a:xfrm>
                <a:off x="1559" y="2112"/>
                <a:ext cx="187" cy="84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24" name="组合 23"/>
              <p:cNvGrpSpPr/>
              <p:nvPr/>
            </p:nvGrpSpPr>
            <p:grpSpPr>
              <a:xfrm>
                <a:off x="1542" y="3569"/>
                <a:ext cx="427" cy="547"/>
                <a:chOff x="527" y="3436"/>
                <a:chExt cx="301" cy="397"/>
              </a:xfrm>
            </p:grpSpPr>
            <p:sp>
              <p:nvSpPr>
                <p:cNvPr id="25" name="Freeform 169"/>
                <p:cNvSpPr/>
                <p:nvPr/>
              </p:nvSpPr>
              <p:spPr>
                <a:xfrm flipH="1" flipV="1">
                  <a:off x="626" y="3436"/>
                  <a:ext cx="71" cy="85"/>
                </a:xfrm>
                <a:custGeom>
                  <a:avLst/>
                  <a:gdLst>
                    <a:gd name="txL" fmla="*/ 0 w 2020"/>
                    <a:gd name="txT" fmla="*/ 0 h 2594"/>
                    <a:gd name="txR" fmla="*/ 2020 w 2020"/>
                    <a:gd name="txB" fmla="*/ 2594 h 2594"/>
                  </a:gdLst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2020" h="2594">
                      <a:moveTo>
                        <a:pt x="472" y="15"/>
                      </a:moveTo>
                      <a:cubicBezTo>
                        <a:pt x="472" y="107"/>
                        <a:pt x="477" y="387"/>
                        <a:pt x="472" y="552"/>
                      </a:cubicBezTo>
                      <a:cubicBezTo>
                        <a:pt x="467" y="717"/>
                        <a:pt x="480" y="887"/>
                        <a:pt x="442" y="1005"/>
                      </a:cubicBezTo>
                      <a:cubicBezTo>
                        <a:pt x="404" y="1123"/>
                        <a:pt x="302" y="1180"/>
                        <a:pt x="247" y="1260"/>
                      </a:cubicBezTo>
                      <a:cubicBezTo>
                        <a:pt x="192" y="1340"/>
                        <a:pt x="152" y="1398"/>
                        <a:pt x="112" y="1488"/>
                      </a:cubicBezTo>
                      <a:cubicBezTo>
                        <a:pt x="72" y="1578"/>
                        <a:pt x="14" y="1706"/>
                        <a:pt x="7" y="1800"/>
                      </a:cubicBezTo>
                      <a:cubicBezTo>
                        <a:pt x="0" y="1894"/>
                        <a:pt x="25" y="1968"/>
                        <a:pt x="67" y="2055"/>
                      </a:cubicBezTo>
                      <a:cubicBezTo>
                        <a:pt x="109" y="2142"/>
                        <a:pt x="165" y="2245"/>
                        <a:pt x="262" y="2325"/>
                      </a:cubicBezTo>
                      <a:cubicBezTo>
                        <a:pt x="359" y="2405"/>
                        <a:pt x="515" y="2498"/>
                        <a:pt x="652" y="2535"/>
                      </a:cubicBezTo>
                      <a:cubicBezTo>
                        <a:pt x="789" y="2572"/>
                        <a:pt x="937" y="2594"/>
                        <a:pt x="1087" y="2550"/>
                      </a:cubicBezTo>
                      <a:cubicBezTo>
                        <a:pt x="1237" y="2506"/>
                        <a:pt x="1440" y="2366"/>
                        <a:pt x="1552" y="2268"/>
                      </a:cubicBezTo>
                      <a:cubicBezTo>
                        <a:pt x="1664" y="2170"/>
                        <a:pt x="1702" y="2069"/>
                        <a:pt x="1762" y="1965"/>
                      </a:cubicBezTo>
                      <a:cubicBezTo>
                        <a:pt x="1822" y="1861"/>
                        <a:pt x="1872" y="1759"/>
                        <a:pt x="1912" y="1644"/>
                      </a:cubicBezTo>
                      <a:cubicBezTo>
                        <a:pt x="1952" y="1529"/>
                        <a:pt x="2020" y="1309"/>
                        <a:pt x="2002" y="1275"/>
                      </a:cubicBezTo>
                      <a:cubicBezTo>
                        <a:pt x="1984" y="1241"/>
                        <a:pt x="1874" y="1355"/>
                        <a:pt x="1807" y="1440"/>
                      </a:cubicBezTo>
                      <a:cubicBezTo>
                        <a:pt x="1740" y="1525"/>
                        <a:pt x="1669" y="1690"/>
                        <a:pt x="1597" y="1785"/>
                      </a:cubicBezTo>
                      <a:cubicBezTo>
                        <a:pt x="1525" y="1880"/>
                        <a:pt x="1442" y="1953"/>
                        <a:pt x="1372" y="2010"/>
                      </a:cubicBezTo>
                      <a:cubicBezTo>
                        <a:pt x="1302" y="2067"/>
                        <a:pt x="1257" y="2113"/>
                        <a:pt x="1177" y="2130"/>
                      </a:cubicBezTo>
                      <a:cubicBezTo>
                        <a:pt x="1097" y="2147"/>
                        <a:pt x="982" y="2147"/>
                        <a:pt x="892" y="2115"/>
                      </a:cubicBezTo>
                      <a:cubicBezTo>
                        <a:pt x="802" y="2083"/>
                        <a:pt x="677" y="2022"/>
                        <a:pt x="637" y="1935"/>
                      </a:cubicBezTo>
                      <a:cubicBezTo>
                        <a:pt x="597" y="1848"/>
                        <a:pt x="612" y="1702"/>
                        <a:pt x="652" y="1590"/>
                      </a:cubicBezTo>
                      <a:cubicBezTo>
                        <a:pt x="692" y="1478"/>
                        <a:pt x="817" y="1355"/>
                        <a:pt x="877" y="1260"/>
                      </a:cubicBezTo>
                      <a:cubicBezTo>
                        <a:pt x="937" y="1165"/>
                        <a:pt x="990" y="1112"/>
                        <a:pt x="1012" y="1020"/>
                      </a:cubicBezTo>
                      <a:cubicBezTo>
                        <a:pt x="1034" y="928"/>
                        <a:pt x="1012" y="786"/>
                        <a:pt x="1012" y="708"/>
                      </a:cubicBezTo>
                      <a:cubicBezTo>
                        <a:pt x="1012" y="630"/>
                        <a:pt x="1012" y="670"/>
                        <a:pt x="1012" y="552"/>
                      </a:cubicBezTo>
                      <a:cubicBezTo>
                        <a:pt x="1012" y="434"/>
                        <a:pt x="1012" y="115"/>
                        <a:pt x="1012" y="0"/>
                      </a:cubicBezTo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rot="1080000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6" name="Rectangle 170"/>
                <p:cNvSpPr/>
                <p:nvPr/>
              </p:nvSpPr>
              <p:spPr>
                <a:xfrm>
                  <a:off x="527" y="3527"/>
                  <a:ext cx="301" cy="306"/>
                </a:xfrm>
                <a:prstGeom prst="rect">
                  <a:avLst/>
                </a:prstGeom>
                <a:gradFill rotWithShape="0">
                  <a:gsLst>
                    <a:gs pos="0">
                      <a:srgbClr val="333333"/>
                    </a:gs>
                    <a:gs pos="50000">
                      <a:srgbClr val="C0C0C0"/>
                    </a:gs>
                    <a:gs pos="100000">
                      <a:srgbClr val="333333"/>
                    </a:gs>
                  </a:gsLst>
                  <a:lin ang="0" scaled="1"/>
                  <a:tileRect/>
                </a:gradFill>
                <a:ln w="95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7" name="Group 175"/>
              <p:cNvGrpSpPr/>
              <p:nvPr/>
            </p:nvGrpSpPr>
            <p:grpSpPr>
              <a:xfrm flipV="1">
                <a:off x="1406" y="1735"/>
                <a:ext cx="709" cy="39"/>
                <a:chOff x="3121" y="1752"/>
                <a:chExt cx="722" cy="130"/>
              </a:xfrm>
            </p:grpSpPr>
            <p:sp>
              <p:nvSpPr>
                <p:cNvPr id="28" name="Line 176"/>
                <p:cNvSpPr/>
                <p:nvPr/>
              </p:nvSpPr>
              <p:spPr>
                <a:xfrm flipH="1">
                  <a:off x="3121" y="1760"/>
                  <a:ext cx="120" cy="122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9" name="Line 177"/>
                <p:cNvSpPr/>
                <p:nvPr/>
              </p:nvSpPr>
              <p:spPr>
                <a:xfrm flipH="1">
                  <a:off x="3241" y="1760"/>
                  <a:ext cx="121" cy="122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" name="Line 178"/>
                <p:cNvSpPr/>
                <p:nvPr/>
              </p:nvSpPr>
              <p:spPr>
                <a:xfrm flipH="1">
                  <a:off x="3362" y="1760"/>
                  <a:ext cx="120" cy="122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1" name="Line 179"/>
                <p:cNvSpPr/>
                <p:nvPr/>
              </p:nvSpPr>
              <p:spPr>
                <a:xfrm flipH="1">
                  <a:off x="3482" y="1760"/>
                  <a:ext cx="120" cy="122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2" name="Line 180"/>
                <p:cNvSpPr/>
                <p:nvPr/>
              </p:nvSpPr>
              <p:spPr>
                <a:xfrm flipH="1">
                  <a:off x="3602" y="1760"/>
                  <a:ext cx="120" cy="122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3" name="Line 181"/>
                <p:cNvSpPr/>
                <p:nvPr/>
              </p:nvSpPr>
              <p:spPr>
                <a:xfrm flipH="1">
                  <a:off x="3722" y="1760"/>
                  <a:ext cx="121" cy="122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4" name="Line 182"/>
                <p:cNvSpPr/>
                <p:nvPr/>
              </p:nvSpPr>
              <p:spPr>
                <a:xfrm>
                  <a:off x="3144" y="1752"/>
                  <a:ext cx="698" cy="0"/>
                </a:xfrm>
                <a:prstGeom prst="line">
                  <a:avLst/>
                </a:prstGeom>
                <a:ln w="190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35" name="组合 34"/>
              <p:cNvGrpSpPr/>
              <p:nvPr/>
            </p:nvGrpSpPr>
            <p:grpSpPr>
              <a:xfrm>
                <a:off x="1548" y="2925"/>
                <a:ext cx="362" cy="666"/>
                <a:chOff x="1548" y="2925"/>
                <a:chExt cx="362" cy="666"/>
              </a:xfrm>
            </p:grpSpPr>
            <p:grpSp>
              <p:nvGrpSpPr>
                <p:cNvPr id="36" name="Group 153"/>
                <p:cNvGrpSpPr/>
                <p:nvPr/>
              </p:nvGrpSpPr>
              <p:grpSpPr>
                <a:xfrm>
                  <a:off x="1548" y="3069"/>
                  <a:ext cx="347" cy="334"/>
                  <a:chOff x="2400" y="2400"/>
                  <a:chExt cx="1440" cy="1440"/>
                </a:xfrm>
              </p:grpSpPr>
              <p:sp>
                <p:nvSpPr>
                  <p:cNvPr id="37" name="Oval 154"/>
                  <p:cNvSpPr/>
                  <p:nvPr/>
                </p:nvSpPr>
                <p:spPr>
                  <a:xfrm>
                    <a:off x="2400" y="2400"/>
                    <a:ext cx="1440" cy="144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8F8F8F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38" name="Oval 155"/>
                  <p:cNvSpPr/>
                  <p:nvPr/>
                </p:nvSpPr>
                <p:spPr>
                  <a:xfrm>
                    <a:off x="2600" y="2600"/>
                    <a:ext cx="1040" cy="104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000000"/>
                      </a:gs>
                    </a:gsLst>
                    <a:lin ang="27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39" name="Oval 156"/>
                  <p:cNvSpPr/>
                  <p:nvPr/>
                </p:nvSpPr>
                <p:spPr>
                  <a:xfrm>
                    <a:off x="2800" y="2800"/>
                    <a:ext cx="640" cy="64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808080"/>
                      </a:gs>
                      <a:gs pos="100000">
                        <a:srgbClr val="969696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40" name="Oval 157"/>
                  <p:cNvSpPr/>
                  <p:nvPr/>
                </p:nvSpPr>
                <p:spPr>
                  <a:xfrm>
                    <a:off x="3000" y="3000"/>
                    <a:ext cx="240" cy="240"/>
                  </a:xfrm>
                  <a:prstGeom prst="ellipse">
                    <a:avLst/>
                  </a:prstGeom>
                  <a:solidFill>
                    <a:srgbClr val="333333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41" name="Group 184"/>
                <p:cNvGrpSpPr/>
                <p:nvPr/>
              </p:nvGrpSpPr>
              <p:grpSpPr>
                <a:xfrm flipV="1">
                  <a:off x="1563" y="3075"/>
                  <a:ext cx="347" cy="334"/>
                  <a:chOff x="2400" y="2400"/>
                  <a:chExt cx="1440" cy="1440"/>
                </a:xfrm>
              </p:grpSpPr>
              <p:sp>
                <p:nvSpPr>
                  <p:cNvPr id="42" name="Oval 185"/>
                  <p:cNvSpPr/>
                  <p:nvPr/>
                </p:nvSpPr>
                <p:spPr>
                  <a:xfrm>
                    <a:off x="2400" y="2400"/>
                    <a:ext cx="1440" cy="144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8F8F8F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 rot="10800000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43" name="Oval 186"/>
                  <p:cNvSpPr/>
                  <p:nvPr/>
                </p:nvSpPr>
                <p:spPr>
                  <a:xfrm>
                    <a:off x="2600" y="2600"/>
                    <a:ext cx="1040" cy="104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000000"/>
                      </a:gs>
                    </a:gsLst>
                    <a:lin ang="2700000" scaled="1"/>
                    <a:tileRect/>
                  </a:gradFill>
                  <a:ln w="9525">
                    <a:noFill/>
                  </a:ln>
                </p:spPr>
                <p:txBody>
                  <a:bodyPr rot="10800000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44" name="Oval 187"/>
                  <p:cNvSpPr/>
                  <p:nvPr/>
                </p:nvSpPr>
                <p:spPr>
                  <a:xfrm>
                    <a:off x="2800" y="2800"/>
                    <a:ext cx="640" cy="64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808080"/>
                      </a:gs>
                      <a:gs pos="100000">
                        <a:srgbClr val="969696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>
                    <a:noFill/>
                  </a:ln>
                </p:spPr>
                <p:txBody>
                  <a:bodyPr rot="10800000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45" name="Oval 188"/>
                  <p:cNvSpPr/>
                  <p:nvPr/>
                </p:nvSpPr>
                <p:spPr>
                  <a:xfrm>
                    <a:off x="3000" y="3000"/>
                    <a:ext cx="240" cy="240"/>
                  </a:xfrm>
                  <a:prstGeom prst="ellipse">
                    <a:avLst/>
                  </a:prstGeom>
                  <a:solidFill>
                    <a:srgbClr val="333333"/>
                  </a:soli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 rot="10800000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46" name="组合 45"/>
                <p:cNvGrpSpPr/>
                <p:nvPr/>
              </p:nvGrpSpPr>
              <p:grpSpPr>
                <a:xfrm>
                  <a:off x="1689" y="2925"/>
                  <a:ext cx="114" cy="666"/>
                  <a:chOff x="243" y="2621"/>
                  <a:chExt cx="114" cy="666"/>
                </a:xfrm>
              </p:grpSpPr>
              <p:sp>
                <p:nvSpPr>
                  <p:cNvPr id="47" name="Freeform 210"/>
                  <p:cNvSpPr/>
                  <p:nvPr/>
                </p:nvSpPr>
                <p:spPr>
                  <a:xfrm flipV="1">
                    <a:off x="272" y="2621"/>
                    <a:ext cx="77" cy="106"/>
                  </a:xfrm>
                  <a:custGeom>
                    <a:avLst/>
                    <a:gdLst>
                      <a:gd name="txL" fmla="*/ 0 w 2020"/>
                      <a:gd name="txT" fmla="*/ 0 h 2594"/>
                      <a:gd name="txR" fmla="*/ 2020 w 2020"/>
                      <a:gd name="txB" fmla="*/ 2594 h 2594"/>
                    </a:gdLst>
                    <a:ahLst/>
                    <a:cxnLst>
                      <a:cxn ang="0">
                        <a:pos x="1" y="0"/>
                      </a:cxn>
                      <a:cxn ang="0">
                        <a:pos x="1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1" y="3"/>
                      </a:cxn>
                      <a:cxn ang="0">
                        <a:pos x="1" y="3"/>
                      </a:cxn>
                      <a:cxn ang="0">
                        <a:pos x="2" y="2"/>
                      </a:cxn>
                      <a:cxn ang="0">
                        <a:pos x="2" y="2"/>
                      </a:cxn>
                      <a:cxn ang="0">
                        <a:pos x="2" y="2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2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0"/>
                      </a:cxn>
                    </a:cxnLst>
                    <a:rect l="txL" t="txT" r="txR" b="txB"/>
                    <a:pathLst>
                      <a:path w="2020" h="2594">
                        <a:moveTo>
                          <a:pt x="472" y="15"/>
                        </a:moveTo>
                        <a:cubicBezTo>
                          <a:pt x="472" y="107"/>
                          <a:pt x="477" y="387"/>
                          <a:pt x="472" y="552"/>
                        </a:cubicBezTo>
                        <a:cubicBezTo>
                          <a:pt x="467" y="717"/>
                          <a:pt x="480" y="887"/>
                          <a:pt x="442" y="1005"/>
                        </a:cubicBezTo>
                        <a:cubicBezTo>
                          <a:pt x="404" y="1123"/>
                          <a:pt x="302" y="1180"/>
                          <a:pt x="247" y="1260"/>
                        </a:cubicBezTo>
                        <a:cubicBezTo>
                          <a:pt x="192" y="1340"/>
                          <a:pt x="152" y="1398"/>
                          <a:pt x="112" y="1488"/>
                        </a:cubicBezTo>
                        <a:cubicBezTo>
                          <a:pt x="72" y="1578"/>
                          <a:pt x="14" y="1706"/>
                          <a:pt x="7" y="1800"/>
                        </a:cubicBezTo>
                        <a:cubicBezTo>
                          <a:pt x="0" y="1894"/>
                          <a:pt x="25" y="1968"/>
                          <a:pt x="67" y="2055"/>
                        </a:cubicBezTo>
                        <a:cubicBezTo>
                          <a:pt x="109" y="2142"/>
                          <a:pt x="165" y="2245"/>
                          <a:pt x="262" y="2325"/>
                        </a:cubicBezTo>
                        <a:cubicBezTo>
                          <a:pt x="359" y="2405"/>
                          <a:pt x="515" y="2498"/>
                          <a:pt x="652" y="2535"/>
                        </a:cubicBezTo>
                        <a:cubicBezTo>
                          <a:pt x="789" y="2572"/>
                          <a:pt x="937" y="2594"/>
                          <a:pt x="1087" y="2550"/>
                        </a:cubicBezTo>
                        <a:cubicBezTo>
                          <a:pt x="1237" y="2506"/>
                          <a:pt x="1440" y="2366"/>
                          <a:pt x="1552" y="2268"/>
                        </a:cubicBezTo>
                        <a:cubicBezTo>
                          <a:pt x="1664" y="2170"/>
                          <a:pt x="1702" y="2069"/>
                          <a:pt x="1762" y="1965"/>
                        </a:cubicBezTo>
                        <a:cubicBezTo>
                          <a:pt x="1822" y="1861"/>
                          <a:pt x="1872" y="1759"/>
                          <a:pt x="1912" y="1644"/>
                        </a:cubicBezTo>
                        <a:cubicBezTo>
                          <a:pt x="1952" y="1529"/>
                          <a:pt x="2020" y="1309"/>
                          <a:pt x="2002" y="1275"/>
                        </a:cubicBezTo>
                        <a:cubicBezTo>
                          <a:pt x="1984" y="1241"/>
                          <a:pt x="1874" y="1355"/>
                          <a:pt x="1807" y="1440"/>
                        </a:cubicBezTo>
                        <a:cubicBezTo>
                          <a:pt x="1740" y="1525"/>
                          <a:pt x="1669" y="1690"/>
                          <a:pt x="1597" y="1785"/>
                        </a:cubicBezTo>
                        <a:cubicBezTo>
                          <a:pt x="1525" y="1880"/>
                          <a:pt x="1442" y="1953"/>
                          <a:pt x="1372" y="2010"/>
                        </a:cubicBezTo>
                        <a:cubicBezTo>
                          <a:pt x="1302" y="2067"/>
                          <a:pt x="1257" y="2113"/>
                          <a:pt x="1177" y="2130"/>
                        </a:cubicBezTo>
                        <a:cubicBezTo>
                          <a:pt x="1097" y="2147"/>
                          <a:pt x="982" y="2147"/>
                          <a:pt x="892" y="2115"/>
                        </a:cubicBezTo>
                        <a:cubicBezTo>
                          <a:pt x="802" y="2083"/>
                          <a:pt x="677" y="2022"/>
                          <a:pt x="637" y="1935"/>
                        </a:cubicBezTo>
                        <a:cubicBezTo>
                          <a:pt x="597" y="1848"/>
                          <a:pt x="612" y="1702"/>
                          <a:pt x="652" y="1590"/>
                        </a:cubicBezTo>
                        <a:cubicBezTo>
                          <a:pt x="692" y="1478"/>
                          <a:pt x="817" y="1355"/>
                          <a:pt x="877" y="1260"/>
                        </a:cubicBezTo>
                        <a:cubicBezTo>
                          <a:pt x="937" y="1165"/>
                          <a:pt x="990" y="1112"/>
                          <a:pt x="1012" y="1020"/>
                        </a:cubicBezTo>
                        <a:cubicBezTo>
                          <a:pt x="1034" y="928"/>
                          <a:pt x="1012" y="786"/>
                          <a:pt x="1012" y="708"/>
                        </a:cubicBezTo>
                        <a:cubicBezTo>
                          <a:pt x="1012" y="630"/>
                          <a:pt x="1012" y="670"/>
                          <a:pt x="1012" y="552"/>
                        </a:cubicBezTo>
                        <a:cubicBezTo>
                          <a:pt x="1012" y="434"/>
                          <a:pt x="1012" y="115"/>
                          <a:pt x="1012" y="0"/>
                        </a:cubicBezTo>
                      </a:path>
                    </a:pathLst>
                  </a:custGeom>
                  <a:solidFill>
                    <a:srgbClr val="000000"/>
                  </a:soli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rot="10800000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48" name="Freeform 210"/>
                  <p:cNvSpPr/>
                  <p:nvPr/>
                </p:nvSpPr>
                <p:spPr>
                  <a:xfrm>
                    <a:off x="271" y="3181"/>
                    <a:ext cx="77" cy="106"/>
                  </a:xfrm>
                  <a:custGeom>
                    <a:avLst/>
                    <a:gdLst>
                      <a:gd name="txL" fmla="*/ 0 w 2020"/>
                      <a:gd name="txT" fmla="*/ 0 h 2594"/>
                      <a:gd name="txR" fmla="*/ 2020 w 2020"/>
                      <a:gd name="txB" fmla="*/ 2594 h 2594"/>
                    </a:gdLst>
                    <a:ahLst/>
                    <a:cxnLst>
                      <a:cxn ang="0">
                        <a:pos x="1" y="0"/>
                      </a:cxn>
                      <a:cxn ang="0">
                        <a:pos x="1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1" y="3"/>
                      </a:cxn>
                      <a:cxn ang="0">
                        <a:pos x="1" y="3"/>
                      </a:cxn>
                      <a:cxn ang="0">
                        <a:pos x="2" y="2"/>
                      </a:cxn>
                      <a:cxn ang="0">
                        <a:pos x="2" y="2"/>
                      </a:cxn>
                      <a:cxn ang="0">
                        <a:pos x="2" y="2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2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0"/>
                      </a:cxn>
                    </a:cxnLst>
                    <a:rect l="txL" t="txT" r="txR" b="txB"/>
                    <a:pathLst>
                      <a:path w="2020" h="2594">
                        <a:moveTo>
                          <a:pt x="472" y="15"/>
                        </a:moveTo>
                        <a:cubicBezTo>
                          <a:pt x="472" y="107"/>
                          <a:pt x="477" y="387"/>
                          <a:pt x="472" y="552"/>
                        </a:cubicBezTo>
                        <a:cubicBezTo>
                          <a:pt x="467" y="717"/>
                          <a:pt x="480" y="887"/>
                          <a:pt x="442" y="1005"/>
                        </a:cubicBezTo>
                        <a:cubicBezTo>
                          <a:pt x="404" y="1123"/>
                          <a:pt x="302" y="1180"/>
                          <a:pt x="247" y="1260"/>
                        </a:cubicBezTo>
                        <a:cubicBezTo>
                          <a:pt x="192" y="1340"/>
                          <a:pt x="152" y="1398"/>
                          <a:pt x="112" y="1488"/>
                        </a:cubicBezTo>
                        <a:cubicBezTo>
                          <a:pt x="72" y="1578"/>
                          <a:pt x="14" y="1706"/>
                          <a:pt x="7" y="1800"/>
                        </a:cubicBezTo>
                        <a:cubicBezTo>
                          <a:pt x="0" y="1894"/>
                          <a:pt x="25" y="1968"/>
                          <a:pt x="67" y="2055"/>
                        </a:cubicBezTo>
                        <a:cubicBezTo>
                          <a:pt x="109" y="2142"/>
                          <a:pt x="165" y="2245"/>
                          <a:pt x="262" y="2325"/>
                        </a:cubicBezTo>
                        <a:cubicBezTo>
                          <a:pt x="359" y="2405"/>
                          <a:pt x="515" y="2498"/>
                          <a:pt x="652" y="2535"/>
                        </a:cubicBezTo>
                        <a:cubicBezTo>
                          <a:pt x="789" y="2572"/>
                          <a:pt x="937" y="2594"/>
                          <a:pt x="1087" y="2550"/>
                        </a:cubicBezTo>
                        <a:cubicBezTo>
                          <a:pt x="1237" y="2506"/>
                          <a:pt x="1440" y="2366"/>
                          <a:pt x="1552" y="2268"/>
                        </a:cubicBezTo>
                        <a:cubicBezTo>
                          <a:pt x="1664" y="2170"/>
                          <a:pt x="1702" y="2069"/>
                          <a:pt x="1762" y="1965"/>
                        </a:cubicBezTo>
                        <a:cubicBezTo>
                          <a:pt x="1822" y="1861"/>
                          <a:pt x="1872" y="1759"/>
                          <a:pt x="1912" y="1644"/>
                        </a:cubicBezTo>
                        <a:cubicBezTo>
                          <a:pt x="1952" y="1529"/>
                          <a:pt x="2020" y="1309"/>
                          <a:pt x="2002" y="1275"/>
                        </a:cubicBezTo>
                        <a:cubicBezTo>
                          <a:pt x="1984" y="1241"/>
                          <a:pt x="1874" y="1355"/>
                          <a:pt x="1807" y="1440"/>
                        </a:cubicBezTo>
                        <a:cubicBezTo>
                          <a:pt x="1740" y="1525"/>
                          <a:pt x="1669" y="1690"/>
                          <a:pt x="1597" y="1785"/>
                        </a:cubicBezTo>
                        <a:cubicBezTo>
                          <a:pt x="1525" y="1880"/>
                          <a:pt x="1442" y="1953"/>
                          <a:pt x="1372" y="2010"/>
                        </a:cubicBezTo>
                        <a:cubicBezTo>
                          <a:pt x="1302" y="2067"/>
                          <a:pt x="1257" y="2113"/>
                          <a:pt x="1177" y="2130"/>
                        </a:cubicBezTo>
                        <a:cubicBezTo>
                          <a:pt x="1097" y="2147"/>
                          <a:pt x="982" y="2147"/>
                          <a:pt x="892" y="2115"/>
                        </a:cubicBezTo>
                        <a:cubicBezTo>
                          <a:pt x="802" y="2083"/>
                          <a:pt x="677" y="2022"/>
                          <a:pt x="637" y="1935"/>
                        </a:cubicBezTo>
                        <a:cubicBezTo>
                          <a:pt x="597" y="1848"/>
                          <a:pt x="612" y="1702"/>
                          <a:pt x="652" y="1590"/>
                        </a:cubicBezTo>
                        <a:cubicBezTo>
                          <a:pt x="692" y="1478"/>
                          <a:pt x="817" y="1355"/>
                          <a:pt x="877" y="1260"/>
                        </a:cubicBezTo>
                        <a:cubicBezTo>
                          <a:pt x="937" y="1165"/>
                          <a:pt x="990" y="1112"/>
                          <a:pt x="1012" y="1020"/>
                        </a:cubicBezTo>
                        <a:cubicBezTo>
                          <a:pt x="1034" y="928"/>
                          <a:pt x="1012" y="786"/>
                          <a:pt x="1012" y="708"/>
                        </a:cubicBezTo>
                        <a:cubicBezTo>
                          <a:pt x="1012" y="630"/>
                          <a:pt x="1012" y="670"/>
                          <a:pt x="1012" y="552"/>
                        </a:cubicBezTo>
                        <a:cubicBezTo>
                          <a:pt x="1012" y="434"/>
                          <a:pt x="1012" y="115"/>
                          <a:pt x="1012" y="0"/>
                        </a:cubicBezTo>
                      </a:path>
                    </a:pathLst>
                  </a:custGeom>
                  <a:solidFill>
                    <a:srgbClr val="000000"/>
                  </a:soli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49" name="Freeform 212"/>
                  <p:cNvSpPr/>
                  <p:nvPr/>
                </p:nvSpPr>
                <p:spPr>
                  <a:xfrm>
                    <a:off x="243" y="2910"/>
                    <a:ext cx="114" cy="271"/>
                  </a:xfrm>
                  <a:custGeom>
                    <a:avLst/>
                    <a:gdLst>
                      <a:gd name="txL" fmla="*/ 0 w 915"/>
                      <a:gd name="txT" fmla="*/ 0 h 1180"/>
                      <a:gd name="txR" fmla="*/ 915 w 915"/>
                      <a:gd name="txB" fmla="*/ 1180 h 1180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915" y="15"/>
                      </a:cxn>
                      <a:cxn ang="0">
                        <a:pos x="630" y="1180"/>
                      </a:cxn>
                      <a:cxn ang="0">
                        <a:pos x="270" y="1155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915" h="1180">
                        <a:moveTo>
                          <a:pt x="0" y="0"/>
                        </a:moveTo>
                        <a:lnTo>
                          <a:pt x="915" y="15"/>
                        </a:lnTo>
                        <a:lnTo>
                          <a:pt x="630" y="1180"/>
                        </a:lnTo>
                        <a:lnTo>
                          <a:pt x="270" y="115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50000">
                        <a:srgbClr val="969696"/>
                      </a:gs>
                      <a:gs pos="100000">
                        <a:srgbClr val="000000"/>
                      </a:gs>
                    </a:gsLst>
                    <a:lin ang="0" scaled="1"/>
                    <a:tileRect/>
                  </a:gra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50" name="Oval 214"/>
                  <p:cNvSpPr/>
                  <p:nvPr/>
                </p:nvSpPr>
                <p:spPr>
                  <a:xfrm>
                    <a:off x="268" y="3152"/>
                    <a:ext cx="54" cy="47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C0C0C0"/>
                      </a:gs>
                      <a:gs pos="100000">
                        <a:srgbClr val="000000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51" name="Freeform 212"/>
                  <p:cNvSpPr/>
                  <p:nvPr/>
                </p:nvSpPr>
                <p:spPr>
                  <a:xfrm flipV="1">
                    <a:off x="243" y="2699"/>
                    <a:ext cx="114" cy="242"/>
                  </a:xfrm>
                  <a:custGeom>
                    <a:avLst/>
                    <a:gdLst>
                      <a:gd name="txL" fmla="*/ 0 w 915"/>
                      <a:gd name="txT" fmla="*/ 0 h 1180"/>
                      <a:gd name="txR" fmla="*/ 915 w 915"/>
                      <a:gd name="txB" fmla="*/ 1180 h 1180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915" y="15"/>
                      </a:cxn>
                      <a:cxn ang="0">
                        <a:pos x="630" y="1180"/>
                      </a:cxn>
                      <a:cxn ang="0">
                        <a:pos x="270" y="1155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915" h="1180">
                        <a:moveTo>
                          <a:pt x="0" y="0"/>
                        </a:moveTo>
                        <a:lnTo>
                          <a:pt x="915" y="15"/>
                        </a:lnTo>
                        <a:lnTo>
                          <a:pt x="630" y="1180"/>
                        </a:lnTo>
                        <a:lnTo>
                          <a:pt x="270" y="115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50000">
                        <a:srgbClr val="969696"/>
                      </a:gs>
                      <a:gs pos="100000">
                        <a:srgbClr val="000000"/>
                      </a:gs>
                    </a:gsLst>
                    <a:lin ang="0" scaled="1"/>
                    <a:tileRect/>
                  </a:gra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rot="10800000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52" name="Oval 213"/>
                  <p:cNvSpPr/>
                  <p:nvPr/>
                </p:nvSpPr>
                <p:spPr>
                  <a:xfrm>
                    <a:off x="271" y="2699"/>
                    <a:ext cx="54" cy="47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C0C0C0"/>
                      </a:gs>
                      <a:gs pos="100000">
                        <a:srgbClr val="000000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53" name="椭圆 52"/>
                  <p:cNvSpPr/>
                  <p:nvPr/>
                </p:nvSpPr>
                <p:spPr>
                  <a:xfrm>
                    <a:off x="262" y="2911"/>
                    <a:ext cx="81" cy="5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969696">
                          <a:gamma/>
                          <a:shade val="60392"/>
                          <a:invGamma/>
                        </a:srgbClr>
                      </a:gs>
                      <a:gs pos="50000">
                        <a:srgbClr val="969696"/>
                      </a:gs>
                      <a:gs pos="100000">
                        <a:srgbClr val="969696">
                          <a:gamma/>
                          <a:shade val="60392"/>
                          <a:invGamma/>
                        </a:srgb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54" name="Oval 213"/>
                  <p:cNvSpPr/>
                  <p:nvPr/>
                </p:nvSpPr>
                <p:spPr>
                  <a:xfrm>
                    <a:off x="274" y="2925"/>
                    <a:ext cx="54" cy="47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C0C0C0"/>
                      </a:gs>
                      <a:gs pos="100000">
                        <a:srgbClr val="000000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55" name="Line 164"/>
              <p:cNvSpPr/>
              <p:nvPr/>
            </p:nvSpPr>
            <p:spPr>
              <a:xfrm>
                <a:off x="1490" y="2681"/>
                <a:ext cx="74" cy="527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triangle" w="sm" len="lg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6" name="Line 182"/>
            <p:cNvSpPr/>
            <p:nvPr/>
          </p:nvSpPr>
          <p:spPr>
            <a:xfrm flipH="1" flipV="1">
              <a:off x="8158" y="3387"/>
              <a:ext cx="6039" cy="1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10067" y="1780"/>
              <a:ext cx="608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1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charset="0"/>
                  <a:sym typeface="Arial" panose="020B0604020202020204" pitchFamily="34" charset="0"/>
                </a:rPr>
                <a:t>F</a:t>
              </a:r>
            </a:p>
          </p:txBody>
        </p:sp>
        <p:sp>
          <p:nvSpPr>
            <p:cNvPr id="59" name="直接连接符 58"/>
            <p:cNvSpPr/>
            <p:nvPr/>
          </p:nvSpPr>
          <p:spPr>
            <a:xfrm rot="16200000">
              <a:off x="9782" y="2340"/>
              <a:ext cx="328" cy="1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0" name="直接连接符 59"/>
            <p:cNvSpPr/>
            <p:nvPr/>
          </p:nvSpPr>
          <p:spPr>
            <a:xfrm rot="16200000" flipV="1">
              <a:off x="7473" y="2028"/>
              <a:ext cx="294" cy="1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" name="直接连接符 60"/>
            <p:cNvSpPr/>
            <p:nvPr/>
          </p:nvSpPr>
          <p:spPr>
            <a:xfrm rot="16200000" flipH="1">
              <a:off x="8608" y="1075"/>
              <a:ext cx="351" cy="2325"/>
            </a:xfrm>
            <a:prstGeom prst="line">
              <a:avLst/>
            </a:prstGeom>
            <a:ln w="19050" cap="flat" cmpd="sng">
              <a:solidFill>
                <a:srgbClr val="FF0000"/>
              </a:solidFill>
              <a:prstDash val="solid"/>
              <a:headEnd type="stealth" w="lg" len="lg"/>
              <a:tailEnd type="stealth" w="lg" len="lg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2" name="文本框 61"/>
            <p:cNvSpPr txBox="1"/>
            <p:nvPr/>
          </p:nvSpPr>
          <p:spPr>
            <a:xfrm rot="180000">
              <a:off x="8516" y="1425"/>
              <a:ext cx="828" cy="1115"/>
            </a:xfrm>
            <a:prstGeom prst="rect">
              <a:avLst/>
            </a:prstGeom>
            <a:noFill/>
            <a:ln w="9525">
              <a:noFill/>
            </a:ln>
            <a:effectLst>
              <a:outerShdw dist="35921" dir="2699999" algn="ctr" rotWithShape="0">
                <a:schemeClr val="bg2"/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1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charset="0"/>
                  <a:sym typeface="Arial" panose="020B0604020202020204" pitchFamily="34" charset="0"/>
                </a:rPr>
                <a:t>s</a:t>
              </a:r>
              <a:r>
                <a:rPr kumimoji="0" lang="zh-CN" altLang="en-US" sz="2400" b="0" i="0" u="none" strike="noStrike" kern="0" cap="none" spc="0" normalizeH="0" baseline="-2500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charset="0"/>
                  <a:sym typeface="Arial" panose="020B0604020202020204" pitchFamily="34" charset="0"/>
                </a:rPr>
                <a:t>绳</a:t>
              </a:r>
            </a:p>
          </p:txBody>
        </p:sp>
        <p:sp>
          <p:nvSpPr>
            <p:cNvPr id="63" name="直接连接符 62"/>
            <p:cNvSpPr/>
            <p:nvPr/>
          </p:nvSpPr>
          <p:spPr>
            <a:xfrm rot="16200000" flipV="1">
              <a:off x="12370" y="3344"/>
              <a:ext cx="297" cy="9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4" name="直接连接符 63"/>
            <p:cNvSpPr/>
            <p:nvPr/>
          </p:nvSpPr>
          <p:spPr>
            <a:xfrm rot="16200000">
              <a:off x="13212" y="3365"/>
              <a:ext cx="294" cy="6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5" name="直接连接符 64"/>
            <p:cNvSpPr/>
            <p:nvPr/>
          </p:nvSpPr>
          <p:spPr>
            <a:xfrm rot="16200000">
              <a:off x="12935" y="2907"/>
              <a:ext cx="1" cy="843"/>
            </a:xfrm>
            <a:prstGeom prst="line">
              <a:avLst/>
            </a:prstGeom>
            <a:ln w="19050" cap="flat" cmpd="sng">
              <a:solidFill>
                <a:srgbClr val="FF0000"/>
              </a:solidFill>
              <a:prstDash val="solid"/>
              <a:headEnd type="stealth" w="lg" len="lg"/>
              <a:tailEnd type="stealth" w="lg" len="lg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12578" y="3221"/>
              <a:ext cx="877" cy="725"/>
            </a:xfrm>
            <a:prstGeom prst="rect">
              <a:avLst/>
            </a:prstGeom>
            <a:noFill/>
            <a:ln w="9525">
              <a:noFill/>
            </a:ln>
            <a:effectLst>
              <a:outerShdw dist="35921" dir="2699999" algn="ctr" rotWithShape="0">
                <a:schemeClr val="bg2"/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1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charset="0"/>
                  <a:sym typeface="Arial" panose="020B0604020202020204" pitchFamily="34" charset="0"/>
                </a:rPr>
                <a:t>s</a:t>
              </a:r>
              <a:r>
                <a:rPr kumimoji="0" lang="zh-CN" altLang="en-US" sz="2400" b="0" i="0" u="none" strike="noStrike" kern="0" cap="none" spc="0" normalizeH="0" baseline="-2500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charset="0"/>
                  <a:sym typeface="Arial" panose="020B0604020202020204" pitchFamily="34" charset="0"/>
                </a:rPr>
                <a:t>物</a:t>
              </a:r>
            </a:p>
          </p:txBody>
        </p:sp>
        <p:sp>
          <p:nvSpPr>
            <p:cNvPr id="67" name="Line 164"/>
            <p:cNvSpPr/>
            <p:nvPr/>
          </p:nvSpPr>
          <p:spPr>
            <a:xfrm rot="4860000" flipH="1">
              <a:off x="12764" y="2285"/>
              <a:ext cx="216" cy="141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triangle" w="sm" len="lg"/>
              <a:tailEnd type="oval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13056" y="2281"/>
              <a:ext cx="448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1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charset="0"/>
                  <a:sym typeface="Arial" panose="020B0604020202020204" pitchFamily="34" charset="0"/>
                </a:rPr>
                <a:t>f</a:t>
              </a: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9652" y="5542"/>
              <a:ext cx="2862" cy="1115"/>
            </a:xfrm>
            <a:prstGeom prst="rect">
              <a:avLst/>
            </a:prstGeom>
            <a:noFill/>
            <a:ln w="9525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1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W</a:t>
              </a:r>
              <a:r>
                <a:rPr kumimoji="0" lang="zh-CN" altLang="en-US" sz="2400" b="1" i="0" u="none" strike="noStrike" kern="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有用</a:t>
              </a: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=</a:t>
              </a:r>
              <a:r>
                <a:rPr kumimoji="0" lang="en-US" altLang="zh-CN" sz="2400" b="1" i="1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f</a:t>
              </a:r>
              <a:r>
                <a:rPr kumimoji="0" lang="zh-CN" altLang="en-US" sz="2400" b="1" i="1" u="none" strike="noStrike" kern="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摩 </a:t>
              </a: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·</a:t>
              </a:r>
              <a:r>
                <a:rPr kumimoji="0" lang="en-US" altLang="zh-CN" sz="2400" b="1" i="1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s</a:t>
              </a:r>
              <a:r>
                <a:rPr kumimoji="0" lang="zh-CN" altLang="en-US" sz="2400" b="1" i="0" u="none" strike="noStrike" kern="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物</a:t>
              </a:r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9652" y="4056"/>
              <a:ext cx="2862" cy="725"/>
            </a:xfrm>
            <a:prstGeom prst="rect">
              <a:avLst/>
            </a:prstGeom>
            <a:noFill/>
            <a:ln w="9525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1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W</a:t>
              </a:r>
              <a:r>
                <a:rPr kumimoji="0" lang="zh-CN" altLang="en-US" sz="2400" b="1" i="0" u="none" strike="noStrike" kern="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总</a:t>
              </a: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=</a:t>
              </a:r>
              <a:r>
                <a:rPr kumimoji="0" lang="en-US" altLang="zh-CN" sz="2400" b="1" i="1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F</a:t>
              </a: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·</a:t>
              </a:r>
              <a:r>
                <a:rPr kumimoji="0" lang="en-US" altLang="zh-CN" sz="2400" b="1" i="1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s</a:t>
              </a:r>
              <a:r>
                <a:rPr kumimoji="0" lang="zh-CN" altLang="en-US" sz="2400" b="1" i="0" u="none" strike="noStrike" kern="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绳</a:t>
              </a:r>
            </a:p>
          </p:txBody>
        </p:sp>
        <p:sp>
          <p:nvSpPr>
            <p:cNvPr id="71" name="矩形 70"/>
            <p:cNvSpPr/>
            <p:nvPr/>
          </p:nvSpPr>
          <p:spPr>
            <a:xfrm>
              <a:off x="-2533" y="627"/>
              <a:ext cx="6097" cy="8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i="0" u="none" strike="noStrike" kern="0" cap="none" spc="0" normalizeH="0" baseline="0" noProof="0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charset="0"/>
                  <a:sym typeface="Arial" panose="020B0604020202020204" pitchFamily="34" charset="0"/>
                </a:rPr>
                <a:t>利用滑轮组做功</a:t>
              </a:r>
            </a:p>
          </p:txBody>
        </p:sp>
      </p:grpSp>
      <p:sp>
        <p:nvSpPr>
          <p:cNvPr id="118" name="文本框 117">
            <a:extLst>
              <a:ext uri="{FF2B5EF4-FFF2-40B4-BE49-F238E27FC236}">
                <a16:creationId xmlns:a16="http://schemas.microsoft.com/office/drawing/2014/main" id="{C22029A0-B0A1-4C63-BAA2-EB3C4C8DAA96}"/>
              </a:ext>
            </a:extLst>
          </p:cNvPr>
          <p:cNvSpPr txBox="1"/>
          <p:nvPr/>
        </p:nvSpPr>
        <p:spPr>
          <a:xfrm>
            <a:off x="765628" y="390161"/>
            <a:ext cx="18806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合作探究</a:t>
            </a:r>
          </a:p>
        </p:txBody>
      </p:sp>
    </p:spTree>
    <p:extLst>
      <p:ext uri="{BB962C8B-B14F-4D97-AF65-F5344CB8AC3E}">
        <p14:creationId xmlns:p14="http://schemas.microsoft.com/office/powerpoint/2010/main" val="345776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60400" y="2044482"/>
            <a:ext cx="62426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仿宋" panose="02010609060101010101" charset="-122"/>
                <a:sym typeface="Arial" panose="020B0604020202020204" pitchFamily="34" charset="0"/>
              </a:rPr>
              <a:t>忽略绳重与摩擦的影响，则机械效率： </a:t>
            </a:r>
          </a:p>
        </p:txBody>
      </p:sp>
      <p:graphicFrame>
        <p:nvGraphicFramePr>
          <p:cNvPr id="4" name="对象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7048312"/>
              </p:ext>
            </p:extLst>
          </p:nvPr>
        </p:nvGraphicFramePr>
        <p:xfrm>
          <a:off x="1248950" y="2773305"/>
          <a:ext cx="1434751" cy="1086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555200" imgH="17068800" progId="Equation.DSMT4">
                  <p:embed/>
                </p:oleObj>
              </mc:Choice>
              <mc:Fallback>
                <p:oleObj name="Equation" r:id="rId2" imgW="22555200" imgH="17068800" progId="Equation.DSMT4">
                  <p:embed/>
                  <p:pic>
                    <p:nvPicPr>
                      <p:cNvPr id="4" name="对象 3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48950" y="2773305"/>
                        <a:ext cx="1434751" cy="10865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4868053"/>
              </p:ext>
            </p:extLst>
          </p:nvPr>
        </p:nvGraphicFramePr>
        <p:xfrm>
          <a:off x="6662756" y="2764785"/>
          <a:ext cx="1473200" cy="1012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384000" imgH="16764000" progId="Equation.DSMT4">
                  <p:embed/>
                </p:oleObj>
              </mc:Choice>
              <mc:Fallback>
                <p:oleObj name="Equation" r:id="rId4" imgW="24384000" imgH="16764000" progId="Equation.DSMT4">
                  <p:embed/>
                  <p:pic>
                    <p:nvPicPr>
                      <p:cNvPr id="5" name="对象 4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62756" y="2764785"/>
                        <a:ext cx="1473200" cy="1012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2941410"/>
              </p:ext>
            </p:extLst>
          </p:nvPr>
        </p:nvGraphicFramePr>
        <p:xfrm>
          <a:off x="2647487" y="2800597"/>
          <a:ext cx="2068195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4137600" imgH="17068800" progId="Equation.DSMT4">
                  <p:embed/>
                </p:oleObj>
              </mc:Choice>
              <mc:Fallback>
                <p:oleObj name="Equation" r:id="rId6" imgW="34137600" imgH="17068800" progId="Equation.DSMT4">
                  <p:embed/>
                  <p:pic>
                    <p:nvPicPr>
                      <p:cNvPr id="2" name="对象 1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47487" y="2800597"/>
                        <a:ext cx="2068195" cy="103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4122313"/>
              </p:ext>
            </p:extLst>
          </p:nvPr>
        </p:nvGraphicFramePr>
        <p:xfrm>
          <a:off x="4708841" y="2723010"/>
          <a:ext cx="2021840" cy="1112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0480000" imgH="16764000" progId="Equation.DSMT4">
                  <p:embed/>
                </p:oleObj>
              </mc:Choice>
              <mc:Fallback>
                <p:oleObj name="Equation" r:id="rId8" imgW="30480000" imgH="16764000" progId="Equation.DSMT4">
                  <p:embed/>
                  <p:pic>
                    <p:nvPicPr>
                      <p:cNvPr id="9" name="对象 8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708841" y="2723010"/>
                        <a:ext cx="2021840" cy="11125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文本框 11"/>
          <p:cNvSpPr txBox="1"/>
          <p:nvPr/>
        </p:nvSpPr>
        <p:spPr>
          <a:xfrm>
            <a:off x="752679" y="4063456"/>
            <a:ext cx="73831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仿宋" panose="02010609060101010101" charset="-122"/>
                <a:sym typeface="Arial" panose="020B0604020202020204" pitchFamily="34" charset="0"/>
              </a:rPr>
              <a:t>滑轮组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仿宋" panose="02010609060101010101" charset="-122"/>
                <a:sym typeface="Arial" panose="020B0604020202020204" pitchFamily="34" charset="0"/>
              </a:rPr>
              <a:t>的机械效率在数值上等于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仿宋" panose="02010609060101010101" charset="-122"/>
                <a:sym typeface="Arial" panose="020B0604020202020204" pitchFamily="34" charset="0"/>
              </a:rPr>
              <a:t>物重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仿宋" panose="02010609060101010101" charset="-122"/>
                <a:sym typeface="Arial" panose="020B0604020202020204" pitchFamily="34" charset="0"/>
              </a:rPr>
              <a:t>与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仿宋" panose="02010609060101010101" charset="-122"/>
                <a:sym typeface="Arial" panose="020B0604020202020204" pitchFamily="34" charset="0"/>
              </a:rPr>
              <a:t>总重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仿宋" panose="02010609060101010101" charset="-122"/>
                <a:sym typeface="Arial" panose="020B0604020202020204" pitchFamily="34" charset="0"/>
              </a:rPr>
              <a:t>的比值。</a:t>
            </a:r>
          </a:p>
        </p:txBody>
      </p:sp>
      <p:sp>
        <p:nvSpPr>
          <p:cNvPr id="71" name="矩形 70"/>
          <p:cNvSpPr/>
          <p:nvPr/>
        </p:nvSpPr>
        <p:spPr>
          <a:xfrm>
            <a:off x="246665" y="1299952"/>
            <a:ext cx="4591050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i="0" u="none" strike="noStrike" kern="0" cap="none" spc="0" normalizeH="0" baseline="0" noProof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滑轮组机械效率的讨论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52679" y="4685756"/>
            <a:ext cx="73831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仿宋" panose="02010609060101010101" charset="-122"/>
                <a:sym typeface="Arial" panose="020B0604020202020204" pitchFamily="34" charset="0"/>
              </a:rPr>
              <a:t>同一滑轮组，提升的物体越重，机械效率就越高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仿宋" panose="02010609060101010101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52679" y="5239476"/>
            <a:ext cx="73831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仿宋" panose="02010609060101010101" charset="-122"/>
                <a:sym typeface="Arial" panose="020B0604020202020204" pitchFamily="34" charset="0"/>
              </a:rPr>
              <a:t>提升相同的重物，所用动滑轮越轻，机械效率就越高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仿宋" panose="02010609060101010101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C22029A0-B0A1-4C63-BAA2-EB3C4C8DAA96}"/>
              </a:ext>
            </a:extLst>
          </p:cNvPr>
          <p:cNvSpPr txBox="1"/>
          <p:nvPr/>
        </p:nvSpPr>
        <p:spPr>
          <a:xfrm>
            <a:off x="765628" y="390161"/>
            <a:ext cx="18806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合作探究</a:t>
            </a:r>
          </a:p>
        </p:txBody>
      </p:sp>
    </p:spTree>
    <p:extLst>
      <p:ext uri="{BB962C8B-B14F-4D97-AF65-F5344CB8AC3E}">
        <p14:creationId xmlns:p14="http://schemas.microsoft.com/office/powerpoint/2010/main" val="304415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2" grpId="0" bldLvl="0" animBg="1"/>
      <p:bldP spid="14" grpId="0" bldLvl="0" animBg="1"/>
      <p:bldP spid="15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矩形 12290"/>
          <p:cNvSpPr>
            <a:spLocks noChangeArrowheads="1"/>
          </p:cNvSpPr>
          <p:nvPr/>
        </p:nvSpPr>
        <p:spPr bwMode="auto">
          <a:xfrm>
            <a:off x="0" y="1132685"/>
            <a:ext cx="6411206" cy="7369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cene3d>
              <a:camera prst="orthographicFront"/>
              <a:lightRig rig="threePt" dir="t"/>
            </a:scene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i="0" u="none" strike="noStrike" kern="0" cap="none" spc="100" normalizeH="0" baseline="0" noProof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   </a:t>
            </a:r>
            <a:r>
              <a:rPr kumimoji="0" lang="zh-CN" altLang="zh-CN" sz="2800" i="0" u="none" strike="noStrike" kern="0" cap="none" spc="100" normalizeH="0" baseline="0" noProof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探究实验：测量滑轮组的机械效率</a:t>
            </a:r>
          </a:p>
        </p:txBody>
      </p:sp>
      <p:graphicFrame>
        <p:nvGraphicFramePr>
          <p:cNvPr id="2050" name="Object 2"/>
          <p:cNvGraphicFramePr/>
          <p:nvPr>
            <p:extLst>
              <p:ext uri="{D42A27DB-BD31-4B8C-83A1-F6EECF244321}">
                <p14:modId xmlns:p14="http://schemas.microsoft.com/office/powerpoint/2010/main" val="366738784"/>
              </p:ext>
            </p:extLst>
          </p:nvPr>
        </p:nvGraphicFramePr>
        <p:xfrm>
          <a:off x="2790114" y="1729199"/>
          <a:ext cx="2024877" cy="114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1945600" imgH="10972800" progId="Equation.DSMT4">
                  <p:embed/>
                </p:oleObj>
              </mc:Choice>
              <mc:Fallback>
                <p:oleObj name="Equation" r:id="rId3" imgW="21945600" imgH="10972800" progId="Equation.DSMT4">
                  <p:embed/>
                  <p:pic>
                    <p:nvPicPr>
                      <p:cNvPr id="2050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90114" y="1729199"/>
                        <a:ext cx="2024877" cy="11480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55" name="Group 4"/>
          <p:cNvGrpSpPr/>
          <p:nvPr/>
        </p:nvGrpSpPr>
        <p:grpSpPr>
          <a:xfrm>
            <a:off x="9222253" y="1869636"/>
            <a:ext cx="1394883" cy="3767667"/>
            <a:chOff x="1020" y="1434"/>
            <a:chExt cx="659" cy="1780"/>
          </a:xfrm>
        </p:grpSpPr>
        <p:sp>
          <p:nvSpPr>
            <p:cNvPr id="2056" name="Text Box 5"/>
            <p:cNvSpPr txBox="1"/>
            <p:nvPr/>
          </p:nvSpPr>
          <p:spPr>
            <a:xfrm>
              <a:off x="1020" y="1842"/>
              <a:ext cx="163" cy="250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0" tIns="0" rIns="0" bIns="0"/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i="1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charset="0"/>
                  <a:sym typeface="Arial" panose="020B0604020202020204" pitchFamily="34" charset="0"/>
                </a:rPr>
                <a:t>F</a:t>
              </a:r>
            </a:p>
          </p:txBody>
        </p:sp>
        <p:grpSp>
          <p:nvGrpSpPr>
            <p:cNvPr id="2057" name="xjhlx8"/>
            <p:cNvGrpSpPr>
              <a:grpSpLocks noChangeAspect="1"/>
            </p:cNvGrpSpPr>
            <p:nvPr/>
          </p:nvGrpSpPr>
          <p:grpSpPr>
            <a:xfrm rot="-5400000" flipH="1" flipV="1">
              <a:off x="1232" y="1493"/>
              <a:ext cx="359" cy="257"/>
              <a:chOff x="6892" y="783"/>
              <a:chExt cx="813" cy="579"/>
            </a:xfrm>
          </p:grpSpPr>
          <p:grpSp>
            <p:nvGrpSpPr>
              <p:cNvPr id="2058" name="Group 7"/>
              <p:cNvGrpSpPr>
                <a:grpSpLocks noChangeAspect="1"/>
              </p:cNvGrpSpPr>
              <p:nvPr/>
            </p:nvGrpSpPr>
            <p:grpSpPr>
              <a:xfrm>
                <a:off x="7125" y="783"/>
                <a:ext cx="580" cy="579"/>
                <a:chOff x="2400" y="2400"/>
                <a:chExt cx="1440" cy="1440"/>
              </a:xfrm>
            </p:grpSpPr>
            <p:sp>
              <p:nvSpPr>
                <p:cNvPr id="2059" name="Oval 8"/>
                <p:cNvSpPr>
                  <a:spLocks noChangeAspect="1"/>
                </p:cNvSpPr>
                <p:nvPr/>
              </p:nvSpPr>
              <p:spPr>
                <a:xfrm>
                  <a:off x="2400" y="2400"/>
                  <a:ext cx="1440" cy="14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8F8F8F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rot="10800000" vert="eaVert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60" name="Oval 9"/>
                <p:cNvSpPr>
                  <a:spLocks noChangeAspect="1"/>
                </p:cNvSpPr>
                <p:nvPr/>
              </p:nvSpPr>
              <p:spPr>
                <a:xfrm>
                  <a:off x="2600" y="2600"/>
                  <a:ext cx="1040" cy="1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000000"/>
                    </a:gs>
                  </a:gsLst>
                  <a:lin ang="2700000" scaled="1"/>
                  <a:tileRect/>
                </a:gradFill>
                <a:ln w="9525">
                  <a:noFill/>
                </a:ln>
              </p:spPr>
              <p:txBody>
                <a:bodyPr rot="10800000" vert="eaVert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61" name="Oval 10"/>
                <p:cNvSpPr>
                  <a:spLocks noChangeAspect="1"/>
                </p:cNvSpPr>
                <p:nvPr/>
              </p:nvSpPr>
              <p:spPr>
                <a:xfrm>
                  <a:off x="2800" y="2800"/>
                  <a:ext cx="640" cy="6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808080"/>
                    </a:gs>
                    <a:gs pos="100000">
                      <a:srgbClr val="969696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rot="10800000" vert="eaVert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62" name="Oval 11"/>
                <p:cNvSpPr>
                  <a:spLocks noChangeAspect="1"/>
                </p:cNvSpPr>
                <p:nvPr/>
              </p:nvSpPr>
              <p:spPr>
                <a:xfrm>
                  <a:off x="3000" y="3000"/>
                  <a:ext cx="240" cy="240"/>
                </a:xfrm>
                <a:prstGeom prst="ellipse">
                  <a:avLst/>
                </a:prstGeom>
                <a:solidFill>
                  <a:srgbClr val="333333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rot="10800000" vert="eaVert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063" name="Rectangle 12"/>
              <p:cNvSpPr>
                <a:spLocks noChangeAspect="1"/>
              </p:cNvSpPr>
              <p:nvPr/>
            </p:nvSpPr>
            <p:spPr>
              <a:xfrm>
                <a:off x="6892" y="1024"/>
                <a:ext cx="555" cy="97"/>
              </a:xfrm>
              <a:prstGeom prst="rect">
                <a:avLst/>
              </a:prstGeom>
              <a:gradFill rotWithShape="0">
                <a:gsLst>
                  <a:gs pos="0">
                    <a:srgbClr val="000000"/>
                  </a:gs>
                  <a:gs pos="50000">
                    <a:srgbClr val="FFFFFF"/>
                  </a:gs>
                  <a:gs pos="100000">
                    <a:srgbClr val="000000"/>
                  </a:gs>
                </a:gsLst>
                <a:lin ang="5400000" scaled="1"/>
                <a:tileRect/>
              </a:gra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rot="10800000" vert="eaVert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64" name="xjhlx12"/>
            <p:cNvGrpSpPr/>
            <p:nvPr/>
          </p:nvGrpSpPr>
          <p:grpSpPr>
            <a:xfrm>
              <a:off x="1313" y="2452"/>
              <a:ext cx="225" cy="383"/>
              <a:chOff x="3960" y="2220"/>
              <a:chExt cx="1440" cy="2454"/>
            </a:xfrm>
          </p:grpSpPr>
          <p:grpSp>
            <p:nvGrpSpPr>
              <p:cNvPr id="2065" name="Group 14"/>
              <p:cNvGrpSpPr/>
              <p:nvPr/>
            </p:nvGrpSpPr>
            <p:grpSpPr>
              <a:xfrm>
                <a:off x="3960" y="2220"/>
                <a:ext cx="1440" cy="1440"/>
                <a:chOff x="2400" y="2400"/>
                <a:chExt cx="1440" cy="1440"/>
              </a:xfrm>
            </p:grpSpPr>
            <p:sp>
              <p:nvSpPr>
                <p:cNvPr id="2066" name="Oval 15"/>
                <p:cNvSpPr/>
                <p:nvPr/>
              </p:nvSpPr>
              <p:spPr>
                <a:xfrm>
                  <a:off x="2400" y="2400"/>
                  <a:ext cx="1440" cy="14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8F8F8F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67" name="Oval 16"/>
                <p:cNvSpPr/>
                <p:nvPr/>
              </p:nvSpPr>
              <p:spPr>
                <a:xfrm>
                  <a:off x="2600" y="2600"/>
                  <a:ext cx="1040" cy="1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000000"/>
                    </a:gs>
                  </a:gsLst>
                  <a:lin ang="270000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68" name="Oval 17"/>
                <p:cNvSpPr/>
                <p:nvPr/>
              </p:nvSpPr>
              <p:spPr>
                <a:xfrm>
                  <a:off x="2800" y="2800"/>
                  <a:ext cx="640" cy="6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808080"/>
                    </a:gs>
                    <a:gs pos="100000">
                      <a:srgbClr val="969696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69" name="Oval 18"/>
                <p:cNvSpPr/>
                <p:nvPr/>
              </p:nvSpPr>
              <p:spPr>
                <a:xfrm>
                  <a:off x="3000" y="3000"/>
                  <a:ext cx="240" cy="240"/>
                </a:xfrm>
                <a:prstGeom prst="ellipse">
                  <a:avLst/>
                </a:prstGeom>
                <a:solidFill>
                  <a:srgbClr val="333333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charset="0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070" name="Group 19"/>
              <p:cNvGrpSpPr/>
              <p:nvPr/>
            </p:nvGrpSpPr>
            <p:grpSpPr>
              <a:xfrm>
                <a:off x="4230" y="2795"/>
                <a:ext cx="915" cy="1879"/>
                <a:chOff x="4230" y="2795"/>
                <a:chExt cx="915" cy="1879"/>
              </a:xfrm>
            </p:grpSpPr>
            <p:sp>
              <p:nvSpPr>
                <p:cNvPr id="2071" name="Freeform 20"/>
                <p:cNvSpPr/>
                <p:nvPr/>
              </p:nvSpPr>
              <p:spPr>
                <a:xfrm>
                  <a:off x="4460" y="3860"/>
                  <a:ext cx="635" cy="814"/>
                </a:xfrm>
                <a:custGeom>
                  <a:avLst/>
                  <a:gdLst>
                    <a:gd name="txL" fmla="*/ 0 w 2020"/>
                    <a:gd name="txT" fmla="*/ 0 h 2594"/>
                    <a:gd name="txR" fmla="*/ 2020 w 2020"/>
                    <a:gd name="txB" fmla="*/ 2594 h 2594"/>
                  </a:gdLst>
                  <a:ahLst/>
                  <a:cxnLst>
                    <a:cxn ang="0">
                      <a:pos x="2" y="0"/>
                    </a:cxn>
                    <a:cxn ang="0">
                      <a:pos x="2" y="2"/>
                    </a:cxn>
                    <a:cxn ang="0">
                      <a:pos x="1" y="3"/>
                    </a:cxn>
                    <a:cxn ang="0">
                      <a:pos x="1" y="4"/>
                    </a:cxn>
                    <a:cxn ang="0">
                      <a:pos x="0" y="4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1" y="7"/>
                    </a:cxn>
                    <a:cxn ang="0">
                      <a:pos x="2" y="8"/>
                    </a:cxn>
                    <a:cxn ang="0">
                      <a:pos x="3" y="8"/>
                    </a:cxn>
                    <a:cxn ang="0">
                      <a:pos x="5" y="7"/>
                    </a:cxn>
                    <a:cxn ang="0">
                      <a:pos x="5" y="6"/>
                    </a:cxn>
                    <a:cxn ang="0">
                      <a:pos x="6" y="5"/>
                    </a:cxn>
                    <a:cxn ang="0">
                      <a:pos x="6" y="4"/>
                    </a:cxn>
                    <a:cxn ang="0">
                      <a:pos x="6" y="4"/>
                    </a:cxn>
                    <a:cxn ang="0">
                      <a:pos x="5" y="5"/>
                    </a:cxn>
                    <a:cxn ang="0">
                      <a:pos x="4" y="6"/>
                    </a:cxn>
                    <a:cxn ang="0">
                      <a:pos x="3" y="7"/>
                    </a:cxn>
                    <a:cxn ang="0">
                      <a:pos x="3" y="6"/>
                    </a:cxn>
                    <a:cxn ang="0">
                      <a:pos x="2" y="6"/>
                    </a:cxn>
                    <a:cxn ang="0">
                      <a:pos x="2" y="5"/>
                    </a:cxn>
                    <a:cxn ang="0">
                      <a:pos x="3" y="4"/>
                    </a:cxn>
                    <a:cxn ang="0">
                      <a:pos x="3" y="3"/>
                    </a:cxn>
                    <a:cxn ang="0">
                      <a:pos x="3" y="2"/>
                    </a:cxn>
                    <a:cxn ang="0">
                      <a:pos x="3" y="2"/>
                    </a:cxn>
                    <a:cxn ang="0">
                      <a:pos x="3" y="0"/>
                    </a:cxn>
                  </a:cxnLst>
                  <a:rect l="txL" t="txT" r="txR" b="txB"/>
                  <a:pathLst>
                    <a:path w="2020" h="2594">
                      <a:moveTo>
                        <a:pt x="472" y="15"/>
                      </a:moveTo>
                      <a:cubicBezTo>
                        <a:pt x="472" y="107"/>
                        <a:pt x="477" y="387"/>
                        <a:pt x="472" y="552"/>
                      </a:cubicBezTo>
                      <a:cubicBezTo>
                        <a:pt x="467" y="717"/>
                        <a:pt x="480" y="887"/>
                        <a:pt x="442" y="1005"/>
                      </a:cubicBezTo>
                      <a:cubicBezTo>
                        <a:pt x="404" y="1123"/>
                        <a:pt x="302" y="1180"/>
                        <a:pt x="247" y="1260"/>
                      </a:cubicBezTo>
                      <a:cubicBezTo>
                        <a:pt x="192" y="1340"/>
                        <a:pt x="152" y="1398"/>
                        <a:pt x="112" y="1488"/>
                      </a:cubicBezTo>
                      <a:cubicBezTo>
                        <a:pt x="72" y="1578"/>
                        <a:pt x="14" y="1706"/>
                        <a:pt x="7" y="1800"/>
                      </a:cubicBezTo>
                      <a:cubicBezTo>
                        <a:pt x="0" y="1894"/>
                        <a:pt x="25" y="1968"/>
                        <a:pt x="67" y="2055"/>
                      </a:cubicBezTo>
                      <a:cubicBezTo>
                        <a:pt x="109" y="2142"/>
                        <a:pt x="165" y="2245"/>
                        <a:pt x="262" y="2325"/>
                      </a:cubicBezTo>
                      <a:cubicBezTo>
                        <a:pt x="359" y="2405"/>
                        <a:pt x="515" y="2498"/>
                        <a:pt x="652" y="2535"/>
                      </a:cubicBezTo>
                      <a:cubicBezTo>
                        <a:pt x="789" y="2572"/>
                        <a:pt x="937" y="2594"/>
                        <a:pt x="1087" y="2550"/>
                      </a:cubicBezTo>
                      <a:cubicBezTo>
                        <a:pt x="1237" y="2506"/>
                        <a:pt x="1440" y="2366"/>
                        <a:pt x="1552" y="2268"/>
                      </a:cubicBezTo>
                      <a:cubicBezTo>
                        <a:pt x="1664" y="2170"/>
                        <a:pt x="1702" y="2069"/>
                        <a:pt x="1762" y="1965"/>
                      </a:cubicBezTo>
                      <a:cubicBezTo>
                        <a:pt x="1822" y="1861"/>
                        <a:pt x="1872" y="1759"/>
                        <a:pt x="1912" y="1644"/>
                      </a:cubicBezTo>
                      <a:cubicBezTo>
                        <a:pt x="1952" y="1529"/>
                        <a:pt x="2020" y="1309"/>
                        <a:pt x="2002" y="1275"/>
                      </a:cubicBezTo>
                      <a:cubicBezTo>
                        <a:pt x="1984" y="1241"/>
                        <a:pt x="1874" y="1355"/>
                        <a:pt x="1807" y="1440"/>
                      </a:cubicBezTo>
                      <a:cubicBezTo>
                        <a:pt x="1740" y="1525"/>
                        <a:pt x="1669" y="1690"/>
                        <a:pt x="1597" y="1785"/>
                      </a:cubicBezTo>
                      <a:cubicBezTo>
                        <a:pt x="1525" y="1880"/>
                        <a:pt x="1442" y="1953"/>
                        <a:pt x="1372" y="2010"/>
                      </a:cubicBezTo>
                      <a:cubicBezTo>
                        <a:pt x="1302" y="2067"/>
                        <a:pt x="1257" y="2113"/>
                        <a:pt x="1177" y="2130"/>
                      </a:cubicBezTo>
                      <a:cubicBezTo>
                        <a:pt x="1097" y="2147"/>
                        <a:pt x="982" y="2147"/>
                        <a:pt x="892" y="2115"/>
                      </a:cubicBezTo>
                      <a:cubicBezTo>
                        <a:pt x="802" y="2083"/>
                        <a:pt x="677" y="2022"/>
                        <a:pt x="637" y="1935"/>
                      </a:cubicBezTo>
                      <a:cubicBezTo>
                        <a:pt x="597" y="1848"/>
                        <a:pt x="612" y="1702"/>
                        <a:pt x="652" y="1590"/>
                      </a:cubicBezTo>
                      <a:cubicBezTo>
                        <a:pt x="692" y="1478"/>
                        <a:pt x="817" y="1355"/>
                        <a:pt x="877" y="1260"/>
                      </a:cubicBezTo>
                      <a:cubicBezTo>
                        <a:pt x="937" y="1165"/>
                        <a:pt x="990" y="1112"/>
                        <a:pt x="1012" y="1020"/>
                      </a:cubicBezTo>
                      <a:cubicBezTo>
                        <a:pt x="1034" y="928"/>
                        <a:pt x="1012" y="786"/>
                        <a:pt x="1012" y="708"/>
                      </a:cubicBezTo>
                      <a:cubicBezTo>
                        <a:pt x="1012" y="630"/>
                        <a:pt x="1012" y="670"/>
                        <a:pt x="1012" y="552"/>
                      </a:cubicBezTo>
                      <a:cubicBezTo>
                        <a:pt x="1012" y="434"/>
                        <a:pt x="1012" y="115"/>
                        <a:pt x="1012" y="0"/>
                      </a:cubicBezTo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charset="0"/>
                    <a:sym typeface="Arial" panose="020B0604020202020204" pitchFamily="34" charset="0"/>
                  </a:endParaRPr>
                </a:p>
              </p:txBody>
            </p:sp>
            <p:grpSp>
              <p:nvGrpSpPr>
                <p:cNvPr id="2072" name="Group 21"/>
                <p:cNvGrpSpPr/>
                <p:nvPr/>
              </p:nvGrpSpPr>
              <p:grpSpPr>
                <a:xfrm>
                  <a:off x="4230" y="2795"/>
                  <a:ext cx="915" cy="1180"/>
                  <a:chOff x="4230" y="2795"/>
                  <a:chExt cx="915" cy="1180"/>
                </a:xfrm>
              </p:grpSpPr>
              <p:sp>
                <p:nvSpPr>
                  <p:cNvPr id="2073" name="Freeform 22"/>
                  <p:cNvSpPr/>
                  <p:nvPr/>
                </p:nvSpPr>
                <p:spPr>
                  <a:xfrm>
                    <a:off x="4230" y="2795"/>
                    <a:ext cx="915" cy="1180"/>
                  </a:xfrm>
                  <a:custGeom>
                    <a:avLst/>
                    <a:gdLst>
                      <a:gd name="txL" fmla="*/ 0 w 915"/>
                      <a:gd name="txT" fmla="*/ 0 h 1180"/>
                      <a:gd name="txR" fmla="*/ 915 w 915"/>
                      <a:gd name="txB" fmla="*/ 1180 h 1180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915" y="15"/>
                      </a:cxn>
                      <a:cxn ang="0">
                        <a:pos x="630" y="1180"/>
                      </a:cxn>
                      <a:cxn ang="0">
                        <a:pos x="270" y="1155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915" h="1180">
                        <a:moveTo>
                          <a:pt x="0" y="0"/>
                        </a:moveTo>
                        <a:lnTo>
                          <a:pt x="915" y="15"/>
                        </a:lnTo>
                        <a:lnTo>
                          <a:pt x="630" y="1180"/>
                        </a:lnTo>
                        <a:lnTo>
                          <a:pt x="270" y="115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50000">
                        <a:srgbClr val="969696"/>
                      </a:gs>
                      <a:gs pos="100000">
                        <a:srgbClr val="000000"/>
                      </a:gs>
                    </a:gsLst>
                    <a:lin ang="0" scaled="1"/>
                    <a:tileRect/>
                  </a:gra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320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cs typeface="Times New Roman" panose="02020603050405020304" charset="0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074" name="Oval 23"/>
                  <p:cNvSpPr/>
                  <p:nvPr/>
                </p:nvSpPr>
                <p:spPr>
                  <a:xfrm>
                    <a:off x="4560" y="2845"/>
                    <a:ext cx="215" cy="215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C0C0C0"/>
                      </a:gs>
                      <a:gs pos="100000">
                        <a:srgbClr val="000000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320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cs typeface="Times New Roman" panose="02020603050405020304" charset="0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075" name="Oval 24"/>
                  <p:cNvSpPr/>
                  <p:nvPr/>
                </p:nvSpPr>
                <p:spPr>
                  <a:xfrm>
                    <a:off x="4580" y="3660"/>
                    <a:ext cx="215" cy="215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C0C0C0"/>
                      </a:gs>
                      <a:gs pos="100000">
                        <a:srgbClr val="000000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320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cs typeface="Times New Roman" panose="02020603050405020304" charset="0"/>
                      <a:sym typeface="Arial" panose="020B0604020202020204" pitchFamily="34" charset="0"/>
                    </a:endParaRPr>
                  </a:p>
                </p:txBody>
              </p:sp>
            </p:grpSp>
          </p:grpSp>
        </p:grpSp>
        <p:sp>
          <p:nvSpPr>
            <p:cNvPr id="2076" name="Line 25"/>
            <p:cNvSpPr/>
            <p:nvPr/>
          </p:nvSpPr>
          <p:spPr>
            <a:xfrm>
              <a:off x="1266" y="1979"/>
              <a:ext cx="57" cy="567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triangle" w="sm" len="lg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77" name="Line 26"/>
            <p:cNvSpPr/>
            <p:nvPr/>
          </p:nvSpPr>
          <p:spPr>
            <a:xfrm>
              <a:off x="1536" y="1682"/>
              <a:ext cx="0" cy="86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78" name="Line 27"/>
            <p:cNvSpPr/>
            <p:nvPr/>
          </p:nvSpPr>
          <p:spPr>
            <a:xfrm>
              <a:off x="1287" y="1708"/>
              <a:ext cx="147" cy="614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2079" name="xjhlx13"/>
            <p:cNvGrpSpPr/>
            <p:nvPr/>
          </p:nvGrpSpPr>
          <p:grpSpPr>
            <a:xfrm>
              <a:off x="1343" y="2795"/>
              <a:ext cx="181" cy="235"/>
              <a:chOff x="6627" y="2220"/>
              <a:chExt cx="1155" cy="1502"/>
            </a:xfrm>
          </p:grpSpPr>
          <p:sp>
            <p:nvSpPr>
              <p:cNvPr id="2080" name="Freeform 29"/>
              <p:cNvSpPr/>
              <p:nvPr/>
            </p:nvSpPr>
            <p:spPr>
              <a:xfrm>
                <a:off x="7067" y="3288"/>
                <a:ext cx="338" cy="434"/>
              </a:xfrm>
              <a:custGeom>
                <a:avLst/>
                <a:gdLst>
                  <a:gd name="txL" fmla="*/ 0 w 2020"/>
                  <a:gd name="txT" fmla="*/ 0 h 2594"/>
                  <a:gd name="txR" fmla="*/ 2020 w 2020"/>
                  <a:gd name="txB" fmla="*/ 2594 h 2594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020" h="2594">
                    <a:moveTo>
                      <a:pt x="472" y="15"/>
                    </a:moveTo>
                    <a:cubicBezTo>
                      <a:pt x="472" y="107"/>
                      <a:pt x="477" y="387"/>
                      <a:pt x="472" y="552"/>
                    </a:cubicBezTo>
                    <a:cubicBezTo>
                      <a:pt x="467" y="717"/>
                      <a:pt x="480" y="887"/>
                      <a:pt x="442" y="1005"/>
                    </a:cubicBezTo>
                    <a:cubicBezTo>
                      <a:pt x="404" y="1123"/>
                      <a:pt x="302" y="1180"/>
                      <a:pt x="247" y="1260"/>
                    </a:cubicBezTo>
                    <a:cubicBezTo>
                      <a:pt x="192" y="1340"/>
                      <a:pt x="152" y="1398"/>
                      <a:pt x="112" y="1488"/>
                    </a:cubicBezTo>
                    <a:cubicBezTo>
                      <a:pt x="72" y="1578"/>
                      <a:pt x="14" y="1706"/>
                      <a:pt x="7" y="1800"/>
                    </a:cubicBezTo>
                    <a:cubicBezTo>
                      <a:pt x="0" y="1894"/>
                      <a:pt x="25" y="1968"/>
                      <a:pt x="67" y="2055"/>
                    </a:cubicBezTo>
                    <a:cubicBezTo>
                      <a:pt x="109" y="2142"/>
                      <a:pt x="165" y="2245"/>
                      <a:pt x="262" y="2325"/>
                    </a:cubicBezTo>
                    <a:cubicBezTo>
                      <a:pt x="359" y="2405"/>
                      <a:pt x="515" y="2498"/>
                      <a:pt x="652" y="2535"/>
                    </a:cubicBezTo>
                    <a:cubicBezTo>
                      <a:pt x="789" y="2572"/>
                      <a:pt x="937" y="2594"/>
                      <a:pt x="1087" y="2550"/>
                    </a:cubicBezTo>
                    <a:cubicBezTo>
                      <a:pt x="1237" y="2506"/>
                      <a:pt x="1440" y="2366"/>
                      <a:pt x="1552" y="2268"/>
                    </a:cubicBezTo>
                    <a:cubicBezTo>
                      <a:pt x="1664" y="2170"/>
                      <a:pt x="1702" y="2069"/>
                      <a:pt x="1762" y="1965"/>
                    </a:cubicBezTo>
                    <a:cubicBezTo>
                      <a:pt x="1822" y="1861"/>
                      <a:pt x="1872" y="1759"/>
                      <a:pt x="1912" y="1644"/>
                    </a:cubicBezTo>
                    <a:cubicBezTo>
                      <a:pt x="1952" y="1529"/>
                      <a:pt x="2020" y="1309"/>
                      <a:pt x="2002" y="1275"/>
                    </a:cubicBezTo>
                    <a:cubicBezTo>
                      <a:pt x="1984" y="1241"/>
                      <a:pt x="1874" y="1355"/>
                      <a:pt x="1807" y="1440"/>
                    </a:cubicBezTo>
                    <a:cubicBezTo>
                      <a:pt x="1740" y="1525"/>
                      <a:pt x="1669" y="1690"/>
                      <a:pt x="1597" y="1785"/>
                    </a:cubicBezTo>
                    <a:cubicBezTo>
                      <a:pt x="1525" y="1880"/>
                      <a:pt x="1442" y="1953"/>
                      <a:pt x="1372" y="2010"/>
                    </a:cubicBezTo>
                    <a:cubicBezTo>
                      <a:pt x="1302" y="2067"/>
                      <a:pt x="1257" y="2113"/>
                      <a:pt x="1177" y="2130"/>
                    </a:cubicBezTo>
                    <a:cubicBezTo>
                      <a:pt x="1097" y="2147"/>
                      <a:pt x="982" y="2147"/>
                      <a:pt x="892" y="2115"/>
                    </a:cubicBezTo>
                    <a:cubicBezTo>
                      <a:pt x="802" y="2083"/>
                      <a:pt x="677" y="2022"/>
                      <a:pt x="637" y="1935"/>
                    </a:cubicBezTo>
                    <a:cubicBezTo>
                      <a:pt x="597" y="1848"/>
                      <a:pt x="612" y="1702"/>
                      <a:pt x="652" y="1590"/>
                    </a:cubicBezTo>
                    <a:cubicBezTo>
                      <a:pt x="692" y="1478"/>
                      <a:pt x="817" y="1355"/>
                      <a:pt x="877" y="1260"/>
                    </a:cubicBezTo>
                    <a:cubicBezTo>
                      <a:pt x="937" y="1165"/>
                      <a:pt x="990" y="1112"/>
                      <a:pt x="1012" y="1020"/>
                    </a:cubicBezTo>
                    <a:cubicBezTo>
                      <a:pt x="1034" y="928"/>
                      <a:pt x="1012" y="786"/>
                      <a:pt x="1012" y="708"/>
                    </a:cubicBezTo>
                    <a:cubicBezTo>
                      <a:pt x="1012" y="630"/>
                      <a:pt x="1012" y="670"/>
                      <a:pt x="1012" y="552"/>
                    </a:cubicBezTo>
                    <a:cubicBezTo>
                      <a:pt x="1012" y="434"/>
                      <a:pt x="1012" y="115"/>
                      <a:pt x="1012" y="0"/>
                    </a:cubicBezTo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81" name="Freeform 30"/>
              <p:cNvSpPr/>
              <p:nvPr/>
            </p:nvSpPr>
            <p:spPr>
              <a:xfrm flipH="1" flipV="1">
                <a:off x="7002" y="2220"/>
                <a:ext cx="338" cy="434"/>
              </a:xfrm>
              <a:custGeom>
                <a:avLst/>
                <a:gdLst>
                  <a:gd name="txL" fmla="*/ 0 w 2020"/>
                  <a:gd name="txT" fmla="*/ 0 h 2594"/>
                  <a:gd name="txR" fmla="*/ 2020 w 2020"/>
                  <a:gd name="txB" fmla="*/ 2594 h 2594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020" h="2594">
                    <a:moveTo>
                      <a:pt x="472" y="15"/>
                    </a:moveTo>
                    <a:cubicBezTo>
                      <a:pt x="472" y="107"/>
                      <a:pt x="477" y="387"/>
                      <a:pt x="472" y="552"/>
                    </a:cubicBezTo>
                    <a:cubicBezTo>
                      <a:pt x="467" y="717"/>
                      <a:pt x="480" y="887"/>
                      <a:pt x="442" y="1005"/>
                    </a:cubicBezTo>
                    <a:cubicBezTo>
                      <a:pt x="404" y="1123"/>
                      <a:pt x="302" y="1180"/>
                      <a:pt x="247" y="1260"/>
                    </a:cubicBezTo>
                    <a:cubicBezTo>
                      <a:pt x="192" y="1340"/>
                      <a:pt x="152" y="1398"/>
                      <a:pt x="112" y="1488"/>
                    </a:cubicBezTo>
                    <a:cubicBezTo>
                      <a:pt x="72" y="1578"/>
                      <a:pt x="14" y="1706"/>
                      <a:pt x="7" y="1800"/>
                    </a:cubicBezTo>
                    <a:cubicBezTo>
                      <a:pt x="0" y="1894"/>
                      <a:pt x="25" y="1968"/>
                      <a:pt x="67" y="2055"/>
                    </a:cubicBezTo>
                    <a:cubicBezTo>
                      <a:pt x="109" y="2142"/>
                      <a:pt x="165" y="2245"/>
                      <a:pt x="262" y="2325"/>
                    </a:cubicBezTo>
                    <a:cubicBezTo>
                      <a:pt x="359" y="2405"/>
                      <a:pt x="515" y="2498"/>
                      <a:pt x="652" y="2535"/>
                    </a:cubicBezTo>
                    <a:cubicBezTo>
                      <a:pt x="789" y="2572"/>
                      <a:pt x="937" y="2594"/>
                      <a:pt x="1087" y="2550"/>
                    </a:cubicBezTo>
                    <a:cubicBezTo>
                      <a:pt x="1237" y="2506"/>
                      <a:pt x="1440" y="2366"/>
                      <a:pt x="1552" y="2268"/>
                    </a:cubicBezTo>
                    <a:cubicBezTo>
                      <a:pt x="1664" y="2170"/>
                      <a:pt x="1702" y="2069"/>
                      <a:pt x="1762" y="1965"/>
                    </a:cubicBezTo>
                    <a:cubicBezTo>
                      <a:pt x="1822" y="1861"/>
                      <a:pt x="1872" y="1759"/>
                      <a:pt x="1912" y="1644"/>
                    </a:cubicBezTo>
                    <a:cubicBezTo>
                      <a:pt x="1952" y="1529"/>
                      <a:pt x="2020" y="1309"/>
                      <a:pt x="2002" y="1275"/>
                    </a:cubicBezTo>
                    <a:cubicBezTo>
                      <a:pt x="1984" y="1241"/>
                      <a:pt x="1874" y="1355"/>
                      <a:pt x="1807" y="1440"/>
                    </a:cubicBezTo>
                    <a:cubicBezTo>
                      <a:pt x="1740" y="1525"/>
                      <a:pt x="1669" y="1690"/>
                      <a:pt x="1597" y="1785"/>
                    </a:cubicBezTo>
                    <a:cubicBezTo>
                      <a:pt x="1525" y="1880"/>
                      <a:pt x="1442" y="1953"/>
                      <a:pt x="1372" y="2010"/>
                    </a:cubicBezTo>
                    <a:cubicBezTo>
                      <a:pt x="1302" y="2067"/>
                      <a:pt x="1257" y="2113"/>
                      <a:pt x="1177" y="2130"/>
                    </a:cubicBezTo>
                    <a:cubicBezTo>
                      <a:pt x="1097" y="2147"/>
                      <a:pt x="982" y="2147"/>
                      <a:pt x="892" y="2115"/>
                    </a:cubicBezTo>
                    <a:cubicBezTo>
                      <a:pt x="802" y="2083"/>
                      <a:pt x="677" y="2022"/>
                      <a:pt x="637" y="1935"/>
                    </a:cubicBezTo>
                    <a:cubicBezTo>
                      <a:pt x="597" y="1848"/>
                      <a:pt x="612" y="1702"/>
                      <a:pt x="652" y="1590"/>
                    </a:cubicBezTo>
                    <a:cubicBezTo>
                      <a:pt x="692" y="1478"/>
                      <a:pt x="817" y="1355"/>
                      <a:pt x="877" y="1260"/>
                    </a:cubicBezTo>
                    <a:cubicBezTo>
                      <a:pt x="937" y="1165"/>
                      <a:pt x="990" y="1112"/>
                      <a:pt x="1012" y="1020"/>
                    </a:cubicBezTo>
                    <a:cubicBezTo>
                      <a:pt x="1034" y="928"/>
                      <a:pt x="1012" y="786"/>
                      <a:pt x="1012" y="708"/>
                    </a:cubicBezTo>
                    <a:cubicBezTo>
                      <a:pt x="1012" y="630"/>
                      <a:pt x="1012" y="670"/>
                      <a:pt x="1012" y="552"/>
                    </a:cubicBezTo>
                    <a:cubicBezTo>
                      <a:pt x="1012" y="434"/>
                      <a:pt x="1012" y="115"/>
                      <a:pt x="1012" y="0"/>
                    </a:cubicBezTo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108000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82" name="Rectangle 31"/>
              <p:cNvSpPr/>
              <p:nvPr/>
            </p:nvSpPr>
            <p:spPr>
              <a:xfrm>
                <a:off x="6627" y="2614"/>
                <a:ext cx="1155" cy="760"/>
              </a:xfrm>
              <a:prstGeom prst="rect">
                <a:avLst/>
              </a:prstGeom>
              <a:gradFill rotWithShape="0">
                <a:gsLst>
                  <a:gs pos="0">
                    <a:srgbClr val="333333"/>
                  </a:gs>
                  <a:gs pos="50000">
                    <a:srgbClr val="C0C0C0"/>
                  </a:gs>
                  <a:gs pos="100000">
                    <a:srgbClr val="333333"/>
                  </a:gs>
                </a:gsLst>
                <a:lin ang="0" scaled="1"/>
                <a:tileRect/>
              </a:gra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83" name="xjhlx13"/>
            <p:cNvGrpSpPr/>
            <p:nvPr/>
          </p:nvGrpSpPr>
          <p:grpSpPr>
            <a:xfrm>
              <a:off x="1343" y="2979"/>
              <a:ext cx="181" cy="235"/>
              <a:chOff x="6627" y="2220"/>
              <a:chExt cx="1155" cy="1502"/>
            </a:xfrm>
          </p:grpSpPr>
          <p:sp>
            <p:nvSpPr>
              <p:cNvPr id="2084" name="Freeform 33"/>
              <p:cNvSpPr/>
              <p:nvPr/>
            </p:nvSpPr>
            <p:spPr>
              <a:xfrm>
                <a:off x="7067" y="3288"/>
                <a:ext cx="338" cy="434"/>
              </a:xfrm>
              <a:custGeom>
                <a:avLst/>
                <a:gdLst>
                  <a:gd name="txL" fmla="*/ 0 w 2020"/>
                  <a:gd name="txT" fmla="*/ 0 h 2594"/>
                  <a:gd name="txR" fmla="*/ 2020 w 2020"/>
                  <a:gd name="txB" fmla="*/ 2594 h 2594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020" h="2594">
                    <a:moveTo>
                      <a:pt x="472" y="15"/>
                    </a:moveTo>
                    <a:cubicBezTo>
                      <a:pt x="472" y="107"/>
                      <a:pt x="477" y="387"/>
                      <a:pt x="472" y="552"/>
                    </a:cubicBezTo>
                    <a:cubicBezTo>
                      <a:pt x="467" y="717"/>
                      <a:pt x="480" y="887"/>
                      <a:pt x="442" y="1005"/>
                    </a:cubicBezTo>
                    <a:cubicBezTo>
                      <a:pt x="404" y="1123"/>
                      <a:pt x="302" y="1180"/>
                      <a:pt x="247" y="1260"/>
                    </a:cubicBezTo>
                    <a:cubicBezTo>
                      <a:pt x="192" y="1340"/>
                      <a:pt x="152" y="1398"/>
                      <a:pt x="112" y="1488"/>
                    </a:cubicBezTo>
                    <a:cubicBezTo>
                      <a:pt x="72" y="1578"/>
                      <a:pt x="14" y="1706"/>
                      <a:pt x="7" y="1800"/>
                    </a:cubicBezTo>
                    <a:cubicBezTo>
                      <a:pt x="0" y="1894"/>
                      <a:pt x="25" y="1968"/>
                      <a:pt x="67" y="2055"/>
                    </a:cubicBezTo>
                    <a:cubicBezTo>
                      <a:pt x="109" y="2142"/>
                      <a:pt x="165" y="2245"/>
                      <a:pt x="262" y="2325"/>
                    </a:cubicBezTo>
                    <a:cubicBezTo>
                      <a:pt x="359" y="2405"/>
                      <a:pt x="515" y="2498"/>
                      <a:pt x="652" y="2535"/>
                    </a:cubicBezTo>
                    <a:cubicBezTo>
                      <a:pt x="789" y="2572"/>
                      <a:pt x="937" y="2594"/>
                      <a:pt x="1087" y="2550"/>
                    </a:cubicBezTo>
                    <a:cubicBezTo>
                      <a:pt x="1237" y="2506"/>
                      <a:pt x="1440" y="2366"/>
                      <a:pt x="1552" y="2268"/>
                    </a:cubicBezTo>
                    <a:cubicBezTo>
                      <a:pt x="1664" y="2170"/>
                      <a:pt x="1702" y="2069"/>
                      <a:pt x="1762" y="1965"/>
                    </a:cubicBezTo>
                    <a:cubicBezTo>
                      <a:pt x="1822" y="1861"/>
                      <a:pt x="1872" y="1759"/>
                      <a:pt x="1912" y="1644"/>
                    </a:cubicBezTo>
                    <a:cubicBezTo>
                      <a:pt x="1952" y="1529"/>
                      <a:pt x="2020" y="1309"/>
                      <a:pt x="2002" y="1275"/>
                    </a:cubicBezTo>
                    <a:cubicBezTo>
                      <a:pt x="1984" y="1241"/>
                      <a:pt x="1874" y="1355"/>
                      <a:pt x="1807" y="1440"/>
                    </a:cubicBezTo>
                    <a:cubicBezTo>
                      <a:pt x="1740" y="1525"/>
                      <a:pt x="1669" y="1690"/>
                      <a:pt x="1597" y="1785"/>
                    </a:cubicBezTo>
                    <a:cubicBezTo>
                      <a:pt x="1525" y="1880"/>
                      <a:pt x="1442" y="1953"/>
                      <a:pt x="1372" y="2010"/>
                    </a:cubicBezTo>
                    <a:cubicBezTo>
                      <a:pt x="1302" y="2067"/>
                      <a:pt x="1257" y="2113"/>
                      <a:pt x="1177" y="2130"/>
                    </a:cubicBezTo>
                    <a:cubicBezTo>
                      <a:pt x="1097" y="2147"/>
                      <a:pt x="982" y="2147"/>
                      <a:pt x="892" y="2115"/>
                    </a:cubicBezTo>
                    <a:cubicBezTo>
                      <a:pt x="802" y="2083"/>
                      <a:pt x="677" y="2022"/>
                      <a:pt x="637" y="1935"/>
                    </a:cubicBezTo>
                    <a:cubicBezTo>
                      <a:pt x="597" y="1848"/>
                      <a:pt x="612" y="1702"/>
                      <a:pt x="652" y="1590"/>
                    </a:cubicBezTo>
                    <a:cubicBezTo>
                      <a:pt x="692" y="1478"/>
                      <a:pt x="817" y="1355"/>
                      <a:pt x="877" y="1260"/>
                    </a:cubicBezTo>
                    <a:cubicBezTo>
                      <a:pt x="937" y="1165"/>
                      <a:pt x="990" y="1112"/>
                      <a:pt x="1012" y="1020"/>
                    </a:cubicBezTo>
                    <a:cubicBezTo>
                      <a:pt x="1034" y="928"/>
                      <a:pt x="1012" y="786"/>
                      <a:pt x="1012" y="708"/>
                    </a:cubicBezTo>
                    <a:cubicBezTo>
                      <a:pt x="1012" y="630"/>
                      <a:pt x="1012" y="670"/>
                      <a:pt x="1012" y="552"/>
                    </a:cubicBezTo>
                    <a:cubicBezTo>
                      <a:pt x="1012" y="434"/>
                      <a:pt x="1012" y="115"/>
                      <a:pt x="1012" y="0"/>
                    </a:cubicBezTo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85" name="Freeform 34"/>
              <p:cNvSpPr/>
              <p:nvPr/>
            </p:nvSpPr>
            <p:spPr>
              <a:xfrm flipH="1" flipV="1">
                <a:off x="7002" y="2220"/>
                <a:ext cx="338" cy="434"/>
              </a:xfrm>
              <a:custGeom>
                <a:avLst/>
                <a:gdLst>
                  <a:gd name="txL" fmla="*/ 0 w 2020"/>
                  <a:gd name="txT" fmla="*/ 0 h 2594"/>
                  <a:gd name="txR" fmla="*/ 2020 w 2020"/>
                  <a:gd name="txB" fmla="*/ 2594 h 2594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020" h="2594">
                    <a:moveTo>
                      <a:pt x="472" y="15"/>
                    </a:moveTo>
                    <a:cubicBezTo>
                      <a:pt x="472" y="107"/>
                      <a:pt x="477" y="387"/>
                      <a:pt x="472" y="552"/>
                    </a:cubicBezTo>
                    <a:cubicBezTo>
                      <a:pt x="467" y="717"/>
                      <a:pt x="480" y="887"/>
                      <a:pt x="442" y="1005"/>
                    </a:cubicBezTo>
                    <a:cubicBezTo>
                      <a:pt x="404" y="1123"/>
                      <a:pt x="302" y="1180"/>
                      <a:pt x="247" y="1260"/>
                    </a:cubicBezTo>
                    <a:cubicBezTo>
                      <a:pt x="192" y="1340"/>
                      <a:pt x="152" y="1398"/>
                      <a:pt x="112" y="1488"/>
                    </a:cubicBezTo>
                    <a:cubicBezTo>
                      <a:pt x="72" y="1578"/>
                      <a:pt x="14" y="1706"/>
                      <a:pt x="7" y="1800"/>
                    </a:cubicBezTo>
                    <a:cubicBezTo>
                      <a:pt x="0" y="1894"/>
                      <a:pt x="25" y="1968"/>
                      <a:pt x="67" y="2055"/>
                    </a:cubicBezTo>
                    <a:cubicBezTo>
                      <a:pt x="109" y="2142"/>
                      <a:pt x="165" y="2245"/>
                      <a:pt x="262" y="2325"/>
                    </a:cubicBezTo>
                    <a:cubicBezTo>
                      <a:pt x="359" y="2405"/>
                      <a:pt x="515" y="2498"/>
                      <a:pt x="652" y="2535"/>
                    </a:cubicBezTo>
                    <a:cubicBezTo>
                      <a:pt x="789" y="2572"/>
                      <a:pt x="937" y="2594"/>
                      <a:pt x="1087" y="2550"/>
                    </a:cubicBezTo>
                    <a:cubicBezTo>
                      <a:pt x="1237" y="2506"/>
                      <a:pt x="1440" y="2366"/>
                      <a:pt x="1552" y="2268"/>
                    </a:cubicBezTo>
                    <a:cubicBezTo>
                      <a:pt x="1664" y="2170"/>
                      <a:pt x="1702" y="2069"/>
                      <a:pt x="1762" y="1965"/>
                    </a:cubicBezTo>
                    <a:cubicBezTo>
                      <a:pt x="1822" y="1861"/>
                      <a:pt x="1872" y="1759"/>
                      <a:pt x="1912" y="1644"/>
                    </a:cubicBezTo>
                    <a:cubicBezTo>
                      <a:pt x="1952" y="1529"/>
                      <a:pt x="2020" y="1309"/>
                      <a:pt x="2002" y="1275"/>
                    </a:cubicBezTo>
                    <a:cubicBezTo>
                      <a:pt x="1984" y="1241"/>
                      <a:pt x="1874" y="1355"/>
                      <a:pt x="1807" y="1440"/>
                    </a:cubicBezTo>
                    <a:cubicBezTo>
                      <a:pt x="1740" y="1525"/>
                      <a:pt x="1669" y="1690"/>
                      <a:pt x="1597" y="1785"/>
                    </a:cubicBezTo>
                    <a:cubicBezTo>
                      <a:pt x="1525" y="1880"/>
                      <a:pt x="1442" y="1953"/>
                      <a:pt x="1372" y="2010"/>
                    </a:cubicBezTo>
                    <a:cubicBezTo>
                      <a:pt x="1302" y="2067"/>
                      <a:pt x="1257" y="2113"/>
                      <a:pt x="1177" y="2130"/>
                    </a:cubicBezTo>
                    <a:cubicBezTo>
                      <a:pt x="1097" y="2147"/>
                      <a:pt x="982" y="2147"/>
                      <a:pt x="892" y="2115"/>
                    </a:cubicBezTo>
                    <a:cubicBezTo>
                      <a:pt x="802" y="2083"/>
                      <a:pt x="677" y="2022"/>
                      <a:pt x="637" y="1935"/>
                    </a:cubicBezTo>
                    <a:cubicBezTo>
                      <a:pt x="597" y="1848"/>
                      <a:pt x="612" y="1702"/>
                      <a:pt x="652" y="1590"/>
                    </a:cubicBezTo>
                    <a:cubicBezTo>
                      <a:pt x="692" y="1478"/>
                      <a:pt x="817" y="1355"/>
                      <a:pt x="877" y="1260"/>
                    </a:cubicBezTo>
                    <a:cubicBezTo>
                      <a:pt x="937" y="1165"/>
                      <a:pt x="990" y="1112"/>
                      <a:pt x="1012" y="1020"/>
                    </a:cubicBezTo>
                    <a:cubicBezTo>
                      <a:pt x="1034" y="928"/>
                      <a:pt x="1012" y="786"/>
                      <a:pt x="1012" y="708"/>
                    </a:cubicBezTo>
                    <a:cubicBezTo>
                      <a:pt x="1012" y="630"/>
                      <a:pt x="1012" y="670"/>
                      <a:pt x="1012" y="552"/>
                    </a:cubicBezTo>
                    <a:cubicBezTo>
                      <a:pt x="1012" y="434"/>
                      <a:pt x="1012" y="115"/>
                      <a:pt x="1012" y="0"/>
                    </a:cubicBezTo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108000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86" name="Rectangle 35"/>
              <p:cNvSpPr/>
              <p:nvPr/>
            </p:nvSpPr>
            <p:spPr>
              <a:xfrm>
                <a:off x="6627" y="2614"/>
                <a:ext cx="1155" cy="760"/>
              </a:xfrm>
              <a:prstGeom prst="rect">
                <a:avLst/>
              </a:prstGeom>
              <a:gradFill rotWithShape="0">
                <a:gsLst>
                  <a:gs pos="0">
                    <a:srgbClr val="333333"/>
                  </a:gs>
                  <a:gs pos="50000">
                    <a:srgbClr val="C0C0C0"/>
                  </a:gs>
                  <a:gs pos="100000">
                    <a:srgbClr val="333333"/>
                  </a:gs>
                </a:gsLst>
                <a:lin ang="0" scaled="1"/>
                <a:tileRect/>
              </a:gra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87" name="Group 36"/>
            <p:cNvGrpSpPr/>
            <p:nvPr/>
          </p:nvGrpSpPr>
          <p:grpSpPr>
            <a:xfrm flipV="1">
              <a:off x="1179" y="1434"/>
              <a:ext cx="500" cy="28"/>
              <a:chOff x="3121" y="1752"/>
              <a:chExt cx="722" cy="130"/>
            </a:xfrm>
          </p:grpSpPr>
          <p:sp>
            <p:nvSpPr>
              <p:cNvPr id="2088" name="Line 37"/>
              <p:cNvSpPr/>
              <p:nvPr/>
            </p:nvSpPr>
            <p:spPr>
              <a:xfrm flipH="1">
                <a:off x="3121" y="1760"/>
                <a:ext cx="120" cy="12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89" name="Line 38"/>
              <p:cNvSpPr/>
              <p:nvPr/>
            </p:nvSpPr>
            <p:spPr>
              <a:xfrm flipH="1">
                <a:off x="3241" y="1760"/>
                <a:ext cx="121" cy="12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90" name="Line 39"/>
              <p:cNvSpPr/>
              <p:nvPr/>
            </p:nvSpPr>
            <p:spPr>
              <a:xfrm flipH="1">
                <a:off x="3362" y="1760"/>
                <a:ext cx="120" cy="12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91" name="Line 40"/>
              <p:cNvSpPr/>
              <p:nvPr/>
            </p:nvSpPr>
            <p:spPr>
              <a:xfrm flipH="1">
                <a:off x="3482" y="1760"/>
                <a:ext cx="120" cy="12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92" name="Line 41"/>
              <p:cNvSpPr/>
              <p:nvPr/>
            </p:nvSpPr>
            <p:spPr>
              <a:xfrm flipH="1">
                <a:off x="3602" y="1760"/>
                <a:ext cx="120" cy="12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93" name="Line 42"/>
              <p:cNvSpPr/>
              <p:nvPr/>
            </p:nvSpPr>
            <p:spPr>
              <a:xfrm flipH="1">
                <a:off x="3722" y="1760"/>
                <a:ext cx="121" cy="12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94" name="Line 43"/>
              <p:cNvSpPr/>
              <p:nvPr/>
            </p:nvSpPr>
            <p:spPr>
              <a:xfrm>
                <a:off x="3144" y="1752"/>
                <a:ext cx="698" cy="0"/>
              </a:xfrm>
              <a:prstGeom prst="line">
                <a:avLst/>
              </a:prstGeom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95" name="xjhlx12"/>
            <p:cNvGrpSpPr/>
            <p:nvPr/>
          </p:nvGrpSpPr>
          <p:grpSpPr>
            <a:xfrm flipV="1">
              <a:off x="1323" y="2298"/>
              <a:ext cx="225" cy="383"/>
              <a:chOff x="3960" y="2220"/>
              <a:chExt cx="1440" cy="2454"/>
            </a:xfrm>
          </p:grpSpPr>
          <p:grpSp>
            <p:nvGrpSpPr>
              <p:cNvPr id="2096" name="Group 45"/>
              <p:cNvGrpSpPr/>
              <p:nvPr/>
            </p:nvGrpSpPr>
            <p:grpSpPr>
              <a:xfrm>
                <a:off x="3960" y="2220"/>
                <a:ext cx="1440" cy="1440"/>
                <a:chOff x="2400" y="2400"/>
                <a:chExt cx="1440" cy="1440"/>
              </a:xfrm>
            </p:grpSpPr>
            <p:sp>
              <p:nvSpPr>
                <p:cNvPr id="2097" name="Oval 46"/>
                <p:cNvSpPr/>
                <p:nvPr/>
              </p:nvSpPr>
              <p:spPr>
                <a:xfrm>
                  <a:off x="2400" y="2400"/>
                  <a:ext cx="1440" cy="14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8F8F8F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rot="1080000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98" name="Oval 47"/>
                <p:cNvSpPr/>
                <p:nvPr/>
              </p:nvSpPr>
              <p:spPr>
                <a:xfrm>
                  <a:off x="2600" y="2600"/>
                  <a:ext cx="1040" cy="1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000000"/>
                    </a:gs>
                  </a:gsLst>
                  <a:lin ang="2700000" scaled="1"/>
                  <a:tileRect/>
                </a:gradFill>
                <a:ln w="9525">
                  <a:noFill/>
                </a:ln>
              </p:spPr>
              <p:txBody>
                <a:bodyPr rot="1080000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99" name="Oval 48"/>
                <p:cNvSpPr/>
                <p:nvPr/>
              </p:nvSpPr>
              <p:spPr>
                <a:xfrm>
                  <a:off x="2800" y="2800"/>
                  <a:ext cx="640" cy="6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808080"/>
                    </a:gs>
                    <a:gs pos="100000">
                      <a:srgbClr val="969696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rot="1080000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00" name="Oval 49"/>
                <p:cNvSpPr/>
                <p:nvPr/>
              </p:nvSpPr>
              <p:spPr>
                <a:xfrm>
                  <a:off x="3000" y="3000"/>
                  <a:ext cx="240" cy="240"/>
                </a:xfrm>
                <a:prstGeom prst="ellipse">
                  <a:avLst/>
                </a:prstGeom>
                <a:solidFill>
                  <a:srgbClr val="333333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rot="1080000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charset="0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101" name="Group 50"/>
              <p:cNvGrpSpPr/>
              <p:nvPr/>
            </p:nvGrpSpPr>
            <p:grpSpPr>
              <a:xfrm>
                <a:off x="4230" y="2795"/>
                <a:ext cx="915" cy="1879"/>
                <a:chOff x="4230" y="2795"/>
                <a:chExt cx="915" cy="1879"/>
              </a:xfrm>
            </p:grpSpPr>
            <p:sp>
              <p:nvSpPr>
                <p:cNvPr id="2102" name="Freeform 51"/>
                <p:cNvSpPr/>
                <p:nvPr/>
              </p:nvSpPr>
              <p:spPr>
                <a:xfrm>
                  <a:off x="4460" y="3860"/>
                  <a:ext cx="635" cy="814"/>
                </a:xfrm>
                <a:custGeom>
                  <a:avLst/>
                  <a:gdLst>
                    <a:gd name="txL" fmla="*/ 0 w 2020"/>
                    <a:gd name="txT" fmla="*/ 0 h 2594"/>
                    <a:gd name="txR" fmla="*/ 2020 w 2020"/>
                    <a:gd name="txB" fmla="*/ 2594 h 2594"/>
                  </a:gdLst>
                  <a:ahLst/>
                  <a:cxnLst>
                    <a:cxn ang="0">
                      <a:pos x="2" y="0"/>
                    </a:cxn>
                    <a:cxn ang="0">
                      <a:pos x="2" y="2"/>
                    </a:cxn>
                    <a:cxn ang="0">
                      <a:pos x="1" y="3"/>
                    </a:cxn>
                    <a:cxn ang="0">
                      <a:pos x="1" y="4"/>
                    </a:cxn>
                    <a:cxn ang="0">
                      <a:pos x="0" y="4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1" y="7"/>
                    </a:cxn>
                    <a:cxn ang="0">
                      <a:pos x="2" y="8"/>
                    </a:cxn>
                    <a:cxn ang="0">
                      <a:pos x="3" y="8"/>
                    </a:cxn>
                    <a:cxn ang="0">
                      <a:pos x="5" y="7"/>
                    </a:cxn>
                    <a:cxn ang="0">
                      <a:pos x="5" y="6"/>
                    </a:cxn>
                    <a:cxn ang="0">
                      <a:pos x="6" y="5"/>
                    </a:cxn>
                    <a:cxn ang="0">
                      <a:pos x="6" y="4"/>
                    </a:cxn>
                    <a:cxn ang="0">
                      <a:pos x="6" y="4"/>
                    </a:cxn>
                    <a:cxn ang="0">
                      <a:pos x="5" y="5"/>
                    </a:cxn>
                    <a:cxn ang="0">
                      <a:pos x="4" y="6"/>
                    </a:cxn>
                    <a:cxn ang="0">
                      <a:pos x="3" y="7"/>
                    </a:cxn>
                    <a:cxn ang="0">
                      <a:pos x="3" y="6"/>
                    </a:cxn>
                    <a:cxn ang="0">
                      <a:pos x="2" y="6"/>
                    </a:cxn>
                    <a:cxn ang="0">
                      <a:pos x="2" y="5"/>
                    </a:cxn>
                    <a:cxn ang="0">
                      <a:pos x="3" y="4"/>
                    </a:cxn>
                    <a:cxn ang="0">
                      <a:pos x="3" y="3"/>
                    </a:cxn>
                    <a:cxn ang="0">
                      <a:pos x="3" y="2"/>
                    </a:cxn>
                    <a:cxn ang="0">
                      <a:pos x="3" y="2"/>
                    </a:cxn>
                    <a:cxn ang="0">
                      <a:pos x="3" y="0"/>
                    </a:cxn>
                  </a:cxnLst>
                  <a:rect l="txL" t="txT" r="txR" b="txB"/>
                  <a:pathLst>
                    <a:path w="2020" h="2594">
                      <a:moveTo>
                        <a:pt x="472" y="15"/>
                      </a:moveTo>
                      <a:cubicBezTo>
                        <a:pt x="472" y="107"/>
                        <a:pt x="477" y="387"/>
                        <a:pt x="472" y="552"/>
                      </a:cubicBezTo>
                      <a:cubicBezTo>
                        <a:pt x="467" y="717"/>
                        <a:pt x="480" y="887"/>
                        <a:pt x="442" y="1005"/>
                      </a:cubicBezTo>
                      <a:cubicBezTo>
                        <a:pt x="404" y="1123"/>
                        <a:pt x="302" y="1180"/>
                        <a:pt x="247" y="1260"/>
                      </a:cubicBezTo>
                      <a:cubicBezTo>
                        <a:pt x="192" y="1340"/>
                        <a:pt x="152" y="1398"/>
                        <a:pt x="112" y="1488"/>
                      </a:cubicBezTo>
                      <a:cubicBezTo>
                        <a:pt x="72" y="1578"/>
                        <a:pt x="14" y="1706"/>
                        <a:pt x="7" y="1800"/>
                      </a:cubicBezTo>
                      <a:cubicBezTo>
                        <a:pt x="0" y="1894"/>
                        <a:pt x="25" y="1968"/>
                        <a:pt x="67" y="2055"/>
                      </a:cubicBezTo>
                      <a:cubicBezTo>
                        <a:pt x="109" y="2142"/>
                        <a:pt x="165" y="2245"/>
                        <a:pt x="262" y="2325"/>
                      </a:cubicBezTo>
                      <a:cubicBezTo>
                        <a:pt x="359" y="2405"/>
                        <a:pt x="515" y="2498"/>
                        <a:pt x="652" y="2535"/>
                      </a:cubicBezTo>
                      <a:cubicBezTo>
                        <a:pt x="789" y="2572"/>
                        <a:pt x="937" y="2594"/>
                        <a:pt x="1087" y="2550"/>
                      </a:cubicBezTo>
                      <a:cubicBezTo>
                        <a:pt x="1237" y="2506"/>
                        <a:pt x="1440" y="2366"/>
                        <a:pt x="1552" y="2268"/>
                      </a:cubicBezTo>
                      <a:cubicBezTo>
                        <a:pt x="1664" y="2170"/>
                        <a:pt x="1702" y="2069"/>
                        <a:pt x="1762" y="1965"/>
                      </a:cubicBezTo>
                      <a:cubicBezTo>
                        <a:pt x="1822" y="1861"/>
                        <a:pt x="1872" y="1759"/>
                        <a:pt x="1912" y="1644"/>
                      </a:cubicBezTo>
                      <a:cubicBezTo>
                        <a:pt x="1952" y="1529"/>
                        <a:pt x="2020" y="1309"/>
                        <a:pt x="2002" y="1275"/>
                      </a:cubicBezTo>
                      <a:cubicBezTo>
                        <a:pt x="1984" y="1241"/>
                        <a:pt x="1874" y="1355"/>
                        <a:pt x="1807" y="1440"/>
                      </a:cubicBezTo>
                      <a:cubicBezTo>
                        <a:pt x="1740" y="1525"/>
                        <a:pt x="1669" y="1690"/>
                        <a:pt x="1597" y="1785"/>
                      </a:cubicBezTo>
                      <a:cubicBezTo>
                        <a:pt x="1525" y="1880"/>
                        <a:pt x="1442" y="1953"/>
                        <a:pt x="1372" y="2010"/>
                      </a:cubicBezTo>
                      <a:cubicBezTo>
                        <a:pt x="1302" y="2067"/>
                        <a:pt x="1257" y="2113"/>
                        <a:pt x="1177" y="2130"/>
                      </a:cubicBezTo>
                      <a:cubicBezTo>
                        <a:pt x="1097" y="2147"/>
                        <a:pt x="982" y="2147"/>
                        <a:pt x="892" y="2115"/>
                      </a:cubicBezTo>
                      <a:cubicBezTo>
                        <a:pt x="802" y="2083"/>
                        <a:pt x="677" y="2022"/>
                        <a:pt x="637" y="1935"/>
                      </a:cubicBezTo>
                      <a:cubicBezTo>
                        <a:pt x="597" y="1848"/>
                        <a:pt x="612" y="1702"/>
                        <a:pt x="652" y="1590"/>
                      </a:cubicBezTo>
                      <a:cubicBezTo>
                        <a:pt x="692" y="1478"/>
                        <a:pt x="817" y="1355"/>
                        <a:pt x="877" y="1260"/>
                      </a:cubicBezTo>
                      <a:cubicBezTo>
                        <a:pt x="937" y="1165"/>
                        <a:pt x="990" y="1112"/>
                        <a:pt x="1012" y="1020"/>
                      </a:cubicBezTo>
                      <a:cubicBezTo>
                        <a:pt x="1034" y="928"/>
                        <a:pt x="1012" y="786"/>
                        <a:pt x="1012" y="708"/>
                      </a:cubicBezTo>
                      <a:cubicBezTo>
                        <a:pt x="1012" y="630"/>
                        <a:pt x="1012" y="670"/>
                        <a:pt x="1012" y="552"/>
                      </a:cubicBezTo>
                      <a:cubicBezTo>
                        <a:pt x="1012" y="434"/>
                        <a:pt x="1012" y="115"/>
                        <a:pt x="1012" y="0"/>
                      </a:cubicBezTo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rot="1080000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charset="0"/>
                    <a:sym typeface="Arial" panose="020B0604020202020204" pitchFamily="34" charset="0"/>
                  </a:endParaRPr>
                </a:p>
              </p:txBody>
            </p:sp>
            <p:grpSp>
              <p:nvGrpSpPr>
                <p:cNvPr id="2103" name="Group 52"/>
                <p:cNvGrpSpPr/>
                <p:nvPr/>
              </p:nvGrpSpPr>
              <p:grpSpPr>
                <a:xfrm>
                  <a:off x="4230" y="2795"/>
                  <a:ext cx="915" cy="1180"/>
                  <a:chOff x="4230" y="2795"/>
                  <a:chExt cx="915" cy="1180"/>
                </a:xfrm>
              </p:grpSpPr>
              <p:sp>
                <p:nvSpPr>
                  <p:cNvPr id="2104" name="Freeform 53"/>
                  <p:cNvSpPr/>
                  <p:nvPr/>
                </p:nvSpPr>
                <p:spPr>
                  <a:xfrm>
                    <a:off x="4230" y="2795"/>
                    <a:ext cx="915" cy="1180"/>
                  </a:xfrm>
                  <a:custGeom>
                    <a:avLst/>
                    <a:gdLst>
                      <a:gd name="txL" fmla="*/ 0 w 915"/>
                      <a:gd name="txT" fmla="*/ 0 h 1180"/>
                      <a:gd name="txR" fmla="*/ 915 w 915"/>
                      <a:gd name="txB" fmla="*/ 1180 h 1180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915" y="15"/>
                      </a:cxn>
                      <a:cxn ang="0">
                        <a:pos x="630" y="1180"/>
                      </a:cxn>
                      <a:cxn ang="0">
                        <a:pos x="270" y="1155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915" h="1180">
                        <a:moveTo>
                          <a:pt x="0" y="0"/>
                        </a:moveTo>
                        <a:lnTo>
                          <a:pt x="915" y="15"/>
                        </a:lnTo>
                        <a:lnTo>
                          <a:pt x="630" y="1180"/>
                        </a:lnTo>
                        <a:lnTo>
                          <a:pt x="270" y="115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50000">
                        <a:srgbClr val="969696"/>
                      </a:gs>
                      <a:gs pos="100000">
                        <a:srgbClr val="000000"/>
                      </a:gs>
                    </a:gsLst>
                    <a:lin ang="0" scaled="1"/>
                    <a:tileRect/>
                  </a:gra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rot="10800000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320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cs typeface="Times New Roman" panose="02020603050405020304" charset="0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105" name="Oval 54"/>
                  <p:cNvSpPr/>
                  <p:nvPr/>
                </p:nvSpPr>
                <p:spPr>
                  <a:xfrm>
                    <a:off x="4560" y="2845"/>
                    <a:ext cx="215" cy="215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C0C0C0"/>
                      </a:gs>
                      <a:gs pos="100000">
                        <a:srgbClr val="000000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 rot="10800000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320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cs typeface="Times New Roman" panose="02020603050405020304" charset="0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106" name="Oval 55"/>
                  <p:cNvSpPr/>
                  <p:nvPr/>
                </p:nvSpPr>
                <p:spPr>
                  <a:xfrm>
                    <a:off x="4580" y="3660"/>
                    <a:ext cx="215" cy="215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C0C0C0"/>
                      </a:gs>
                      <a:gs pos="100000">
                        <a:srgbClr val="000000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 rot="10800000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320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cs typeface="Times New Roman" panose="02020603050405020304" charset="0"/>
                      <a:sym typeface="Arial" panose="020B0604020202020204" pitchFamily="34" charset="0"/>
                    </a:endParaRPr>
                  </a:p>
                </p:txBody>
              </p:sp>
            </p:grpSp>
          </p:grpSp>
        </p:grpSp>
      </p:grp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423507" y="1999681"/>
            <a:ext cx="3263589" cy="52322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【</a:t>
            </a: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实验原理</a:t>
            </a:r>
            <a:r>
              <a:rPr kumimoji="0" lang="en-US" altLang="zh-CN" sz="28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】</a:t>
            </a: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10" name="矩形 4"/>
          <p:cNvSpPr>
            <a:spLocks noChangeArrowheads="1"/>
          </p:cNvSpPr>
          <p:nvPr/>
        </p:nvSpPr>
        <p:spPr bwMode="auto">
          <a:xfrm>
            <a:off x="343463" y="3031876"/>
            <a:ext cx="3059488" cy="52322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 </a:t>
            </a:r>
            <a:r>
              <a:rPr kumimoji="0" lang="en-US" altLang="zh-CN" sz="28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【</a:t>
            </a: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实验器材</a:t>
            </a:r>
            <a:r>
              <a:rPr kumimoji="0" lang="en-US" altLang="zh-CN" sz="28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】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422313" y="2992139"/>
            <a:ext cx="7453207" cy="115739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eaLnBrk="0" fontAlgn="auto" latinLnBrk="0" hangingPunct="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弹簧测力计、刻度尺</a:t>
            </a: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、铁架台、滑轮、</a:t>
            </a:r>
            <a:endParaRPr kumimoji="0" lang="en-US" altLang="zh-CN" sz="28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342900" marR="0" lvl="0" indent="-342900" algn="l" defTabSz="914400" eaLnBrk="0" fontAlgn="auto" latinLnBrk="0" hangingPunct="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细线、钩码</a:t>
            </a:r>
            <a:endParaRPr kumimoji="0" lang="en-US" altLang="zh-CN" sz="28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01" name="Rectangle 5"/>
          <p:cNvSpPr/>
          <p:nvPr/>
        </p:nvSpPr>
        <p:spPr>
          <a:xfrm>
            <a:off x="482058" y="4176398"/>
            <a:ext cx="8483511" cy="2321560"/>
          </a:xfrm>
          <a:prstGeom prst="rect">
            <a:avLst/>
          </a:prstGeom>
          <a:noFill/>
          <a:ln w="9525">
            <a:noFill/>
          </a:ln>
        </p:spPr>
        <p:txBody>
          <a:bodyPr lIns="118533" tIns="50800" rIns="118533" bIns="50800"/>
          <a:lstStyle/>
          <a:p>
            <a:pPr marL="0" marR="0" lvl="0" indent="0" defTabSz="91440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Times New Roman" panose="02020603050405020304" charset="0"/>
              <a:buNone/>
              <a:tabLst/>
              <a:defRPr/>
            </a:pPr>
            <a:r>
              <a:rPr kumimoji="0" lang="en-GB" altLang="zh-CN" sz="32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                                     </a:t>
            </a:r>
            <a:r>
              <a:rPr kumimoji="0" lang="en-GB" altLang="zh-CN" sz="32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绳端的拉力</a:t>
            </a:r>
            <a:r>
              <a:rPr kumimoji="0" lang="en-GB" altLang="zh-CN" sz="3200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F</a:t>
            </a:r>
            <a:r>
              <a:rPr kumimoji="0" lang="en-GB" altLang="zh-CN" sz="32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、_</a:t>
            </a:r>
            <a:r>
              <a:rPr kumimoji="0" lang="en-US" altLang="en-GB" sz="32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___</a:t>
            </a:r>
            <a:r>
              <a:rPr kumimoji="0" lang="en-GB" altLang="zh-CN" sz="32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_______、_______</a:t>
            </a:r>
            <a:r>
              <a:rPr kumimoji="0" lang="en-US" altLang="en-GB" sz="32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_____</a:t>
            </a:r>
            <a:r>
              <a:rPr kumimoji="0" lang="en-GB" altLang="zh-CN" sz="32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_</a:t>
            </a:r>
            <a:r>
              <a:rPr kumimoji="0" lang="en-US" altLang="en-GB" sz="32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__</a:t>
            </a:r>
            <a:r>
              <a:rPr kumimoji="0" lang="en-GB" altLang="zh-CN" sz="32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__和___________</a:t>
            </a:r>
            <a:r>
              <a:rPr kumimoji="0" lang="en-US" altLang="en-GB" sz="32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_____________</a:t>
            </a:r>
            <a:r>
              <a:rPr kumimoji="0" lang="en-GB" altLang="zh-CN" sz="32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___。</a:t>
            </a:r>
          </a:p>
        </p:txBody>
      </p:sp>
      <p:sp>
        <p:nvSpPr>
          <p:cNvPr id="4106" name="Rectangle 10"/>
          <p:cNvSpPr/>
          <p:nvPr/>
        </p:nvSpPr>
        <p:spPr>
          <a:xfrm>
            <a:off x="1051668" y="4895820"/>
            <a:ext cx="2232660" cy="772160"/>
          </a:xfrm>
          <a:prstGeom prst="rect">
            <a:avLst/>
          </a:prstGeom>
          <a:noFill/>
          <a:ln w="9525">
            <a:noFill/>
          </a:ln>
        </p:spPr>
        <p:txBody>
          <a:bodyPr lIns="118533" tIns="50800" rIns="118533" bIns="50800"/>
          <a:lstStyle/>
          <a:p>
            <a:pPr marL="0" marR="0" lvl="0" indent="0" defTabSz="91440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Times New Roman" panose="02020603050405020304" charset="0"/>
              <a:buNone/>
              <a:tabLst/>
              <a:defRPr/>
            </a:pPr>
            <a:r>
              <a:rPr kumimoji="0" lang="en-GB" altLang="zh-CN" sz="3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物体重</a:t>
            </a:r>
            <a:r>
              <a:rPr kumimoji="0" lang="en-GB" altLang="zh-CN" sz="320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G</a:t>
            </a:r>
          </a:p>
        </p:txBody>
      </p:sp>
      <p:sp>
        <p:nvSpPr>
          <p:cNvPr id="4107" name="Rectangle 11"/>
          <p:cNvSpPr/>
          <p:nvPr/>
        </p:nvSpPr>
        <p:spPr>
          <a:xfrm>
            <a:off x="3688712" y="4866317"/>
            <a:ext cx="3652520" cy="772160"/>
          </a:xfrm>
          <a:prstGeom prst="rect">
            <a:avLst/>
          </a:prstGeom>
          <a:noFill/>
          <a:ln w="9525">
            <a:noFill/>
          </a:ln>
        </p:spPr>
        <p:txBody>
          <a:bodyPr lIns="118533" tIns="50800" rIns="118533" bIns="50800"/>
          <a:lstStyle/>
          <a:p>
            <a:pPr marL="0" marR="0" lvl="0" indent="0" defTabSz="91440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Times New Roman" panose="02020603050405020304" charset="0"/>
              <a:buNone/>
              <a:tabLst/>
              <a:defRPr/>
            </a:pPr>
            <a:r>
              <a:rPr kumimoji="0" lang="en-GB" altLang="zh-CN" sz="3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物体上升距离</a:t>
            </a:r>
            <a:r>
              <a:rPr kumimoji="0" lang="en-GB" altLang="zh-CN" sz="320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h</a:t>
            </a:r>
          </a:p>
        </p:txBody>
      </p:sp>
      <p:sp>
        <p:nvSpPr>
          <p:cNvPr id="4108" name="Rectangle 12"/>
          <p:cNvSpPr/>
          <p:nvPr/>
        </p:nvSpPr>
        <p:spPr>
          <a:xfrm>
            <a:off x="1051668" y="5568498"/>
            <a:ext cx="3914140" cy="774700"/>
          </a:xfrm>
          <a:prstGeom prst="rect">
            <a:avLst/>
          </a:prstGeom>
          <a:noFill/>
          <a:ln w="9525">
            <a:noFill/>
          </a:ln>
        </p:spPr>
        <p:txBody>
          <a:bodyPr lIns="118533" tIns="50800" rIns="118533" bIns="50800"/>
          <a:lstStyle/>
          <a:p>
            <a:pPr marL="0" marR="0" lvl="0" indent="0" defTabSz="91440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Times New Roman" panose="02020603050405020304" charset="0"/>
              <a:buNone/>
              <a:tabLst/>
              <a:defRPr/>
            </a:pPr>
            <a:r>
              <a:rPr kumimoji="0" lang="en-GB" altLang="zh-CN" sz="3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绳自由端移动距离</a:t>
            </a:r>
            <a:r>
              <a:rPr kumimoji="0" lang="en-US" altLang="en-GB" sz="320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s</a:t>
            </a:r>
          </a:p>
        </p:txBody>
      </p:sp>
      <p:sp>
        <p:nvSpPr>
          <p:cNvPr id="6" name="矩形 5"/>
          <p:cNvSpPr/>
          <p:nvPr/>
        </p:nvSpPr>
        <p:spPr bwMode="auto">
          <a:xfrm>
            <a:off x="438573" y="4410658"/>
            <a:ext cx="5791940" cy="52322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【</a:t>
            </a: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需要直接测量的物理量</a:t>
            </a:r>
            <a:r>
              <a:rPr kumimoji="0" lang="en-US" altLang="zh-CN" sz="28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】</a:t>
            </a:r>
            <a:endParaRPr kumimoji="0" lang="zh-CN" altLang="en-US" sz="280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C22029A0-B0A1-4C63-BAA2-EB3C4C8DAA96}"/>
              </a:ext>
            </a:extLst>
          </p:cNvPr>
          <p:cNvSpPr txBox="1"/>
          <p:nvPr/>
        </p:nvSpPr>
        <p:spPr>
          <a:xfrm>
            <a:off x="765628" y="390161"/>
            <a:ext cx="18806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探究实验</a:t>
            </a:r>
          </a:p>
        </p:txBody>
      </p:sp>
    </p:spTree>
    <p:extLst>
      <p:ext uri="{BB962C8B-B14F-4D97-AF65-F5344CB8AC3E}">
        <p14:creationId xmlns:p14="http://schemas.microsoft.com/office/powerpoint/2010/main" val="245651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05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0" grpId="0" bldLvl="0" animBg="1"/>
      <p:bldP spid="12" grpId="0"/>
      <p:bldP spid="4101" grpId="0"/>
      <p:bldP spid="4106" grpId="0"/>
      <p:bldP spid="4107" grpId="0"/>
      <p:bldP spid="4108" grpId="0"/>
      <p:bldP spid="6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0870400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84189" y="2104665"/>
            <a:ext cx="2687190" cy="3819101"/>
          </a:xfrm>
          <a:prstGeom prst="rect">
            <a:avLst/>
          </a:prstGeom>
        </p:spPr>
      </p:pic>
      <p:sp>
        <p:nvSpPr>
          <p:cNvPr id="4102" name="Rectangle 6"/>
          <p:cNvSpPr/>
          <p:nvPr/>
        </p:nvSpPr>
        <p:spPr>
          <a:xfrm>
            <a:off x="765628" y="2199188"/>
            <a:ext cx="6713695" cy="4102100"/>
          </a:xfrm>
          <a:prstGeom prst="rect">
            <a:avLst/>
          </a:prstGeom>
          <a:noFill/>
          <a:ln w="9525">
            <a:noFill/>
          </a:ln>
        </p:spPr>
        <p:txBody>
          <a:bodyPr lIns="118533" tIns="50800" rIns="118533" bIns="50800"/>
          <a:lstStyle/>
          <a:p>
            <a:pPr marL="0" marR="0" lvl="0" indent="0" defTabSz="914400" eaLnBrk="0" fontAlgn="auto" latinLnBrk="0" hangingPunct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Times New Roman" panose="02020603050405020304" charset="0"/>
              <a:buNone/>
              <a:tabLst/>
              <a:defRPr/>
            </a:pPr>
            <a:r>
              <a:rPr kumimoji="0" lang="zh-CN" altLang="en-GB" sz="28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                    实验时拉力的方向应尽量</a:t>
            </a:r>
            <a:r>
              <a:rPr kumimoji="0" lang="en-GB" altLang="zh-CN" sz="28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_____</a:t>
            </a:r>
            <a:r>
              <a:rPr kumimoji="0" lang="en-US" altLang="en-GB" sz="28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_____</a:t>
            </a:r>
            <a:r>
              <a:rPr kumimoji="0" lang="en-GB" altLang="zh-CN" sz="28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___，且应在钩码____</a:t>
            </a:r>
            <a:r>
              <a:rPr kumimoji="0" lang="en-US" altLang="en-GB" sz="28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__</a:t>
            </a:r>
            <a:r>
              <a:rPr kumimoji="0" lang="en-GB" altLang="zh-CN" sz="28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______的过程中读取拉力的大小。</a:t>
            </a:r>
          </a:p>
        </p:txBody>
      </p:sp>
      <p:sp>
        <p:nvSpPr>
          <p:cNvPr id="4109" name="Rectangle 13"/>
          <p:cNvSpPr/>
          <p:nvPr/>
        </p:nvSpPr>
        <p:spPr>
          <a:xfrm>
            <a:off x="1610374" y="3446460"/>
            <a:ext cx="2071793" cy="772160"/>
          </a:xfrm>
          <a:prstGeom prst="rect">
            <a:avLst/>
          </a:prstGeom>
          <a:noFill/>
          <a:ln w="9525">
            <a:noFill/>
          </a:ln>
        </p:spPr>
        <p:txBody>
          <a:bodyPr lIns="118533" tIns="50800" rIns="118533" bIns="50800"/>
          <a:lstStyle/>
          <a:p>
            <a:pPr marL="0" marR="0" lvl="0" indent="0" defTabSz="91440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Times New Roman" panose="02020603050405020304" charset="0"/>
              <a:buNone/>
              <a:tabLst/>
              <a:defRPr/>
            </a:pPr>
            <a:r>
              <a:rPr kumimoji="0" lang="en-GB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竖直向上</a:t>
            </a:r>
          </a:p>
        </p:txBody>
      </p:sp>
      <p:sp>
        <p:nvSpPr>
          <p:cNvPr id="4110" name="Rectangle 14"/>
          <p:cNvSpPr/>
          <p:nvPr/>
        </p:nvSpPr>
        <p:spPr>
          <a:xfrm>
            <a:off x="1534174" y="4606016"/>
            <a:ext cx="2147993" cy="772160"/>
          </a:xfrm>
          <a:prstGeom prst="rect">
            <a:avLst/>
          </a:prstGeom>
          <a:noFill/>
          <a:ln w="9525">
            <a:noFill/>
          </a:ln>
        </p:spPr>
        <p:txBody>
          <a:bodyPr lIns="118533" tIns="50800" rIns="118533" bIns="50800"/>
          <a:lstStyle/>
          <a:p>
            <a:pPr marL="0" marR="0" lvl="0" indent="0" defTabSz="91440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Times New Roman" panose="02020603050405020304" charset="0"/>
              <a:buNone/>
              <a:tabLst/>
              <a:defRPr/>
            </a:pPr>
            <a:r>
              <a:rPr kumimoji="0" lang="en-GB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匀速移动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802302" y="2258833"/>
            <a:ext cx="2458296" cy="58356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注意事项：</a:t>
            </a:r>
            <a:r>
              <a:rPr kumimoji="0" lang="en-US" altLang="zh-CN" sz="32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71" name="矩形 70"/>
          <p:cNvSpPr/>
          <p:nvPr/>
        </p:nvSpPr>
        <p:spPr>
          <a:xfrm>
            <a:off x="0" y="1321878"/>
            <a:ext cx="2948224" cy="53036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i="0" u="none" strike="noStrike" kern="0" cap="none" spc="0" normalizeH="0" baseline="0" noProof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实验过程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22029A0-B0A1-4C63-BAA2-EB3C4C8DAA96}"/>
              </a:ext>
            </a:extLst>
          </p:cNvPr>
          <p:cNvSpPr txBox="1"/>
          <p:nvPr/>
        </p:nvSpPr>
        <p:spPr>
          <a:xfrm>
            <a:off x="765628" y="390161"/>
            <a:ext cx="18806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探究实验</a:t>
            </a:r>
          </a:p>
        </p:txBody>
      </p:sp>
    </p:spTree>
    <p:extLst>
      <p:ext uri="{BB962C8B-B14F-4D97-AF65-F5344CB8AC3E}">
        <p14:creationId xmlns:p14="http://schemas.microsoft.com/office/powerpoint/2010/main" val="262576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  <p:bldP spid="4109" grpId="0"/>
      <p:bldP spid="4110" grpId="0"/>
      <p:bldP spid="5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9" name="表格 11268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28768837"/>
              </p:ext>
            </p:extLst>
          </p:nvPr>
        </p:nvGraphicFramePr>
        <p:xfrm>
          <a:off x="1172309" y="2751352"/>
          <a:ext cx="7309704" cy="2206436"/>
        </p:xfrm>
        <a:graphic>
          <a:graphicData uri="http://schemas.openxmlformats.org/drawingml/2006/table">
            <a:tbl>
              <a:tblPr/>
              <a:tblGrid>
                <a:gridCol w="3835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17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6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25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29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62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76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82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51956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lang="zh-CN" altLang="zh-CN" b="1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lang="en-US" altLang="zh-CN" b="1" i="1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G</a:t>
                      </a:r>
                      <a:r>
                        <a:rPr lang="en-US" altLang="zh-CN" b="1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/N</a:t>
                      </a: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lang="en-US" altLang="zh-CN" b="1" i="1" err="1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h</a:t>
                      </a:r>
                      <a:r>
                        <a:rPr lang="en-US" altLang="zh-CN" b="1" err="1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/m</a:t>
                      </a:r>
                      <a:endParaRPr lang="en-US" altLang="zh-CN" b="1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lang="en-US" altLang="zh-CN" b="1" i="1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F</a:t>
                      </a:r>
                      <a:r>
                        <a:rPr lang="en-US" altLang="zh-CN" b="1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/N</a:t>
                      </a: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lang="en-US" altLang="zh-CN" b="1" i="1" err="1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s</a:t>
                      </a:r>
                      <a:r>
                        <a:rPr lang="en-US" altLang="zh-CN" b="1" err="1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/m</a:t>
                      </a:r>
                      <a:endParaRPr lang="en-US" altLang="zh-CN" b="1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lang="en-US" altLang="zh-CN" b="1" i="1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W</a:t>
                      </a:r>
                      <a:r>
                        <a:rPr lang="zh-CN" altLang="en-US" b="1" baseline="-2500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有</a:t>
                      </a:r>
                      <a:r>
                        <a:rPr lang="en-US" altLang="zh-CN" b="1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/J</a:t>
                      </a: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lang="en-US" altLang="zh-CN" b="1" i="1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W</a:t>
                      </a:r>
                      <a:r>
                        <a:rPr lang="zh-CN" altLang="en-US" b="1" baseline="-2500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总</a:t>
                      </a:r>
                      <a:r>
                        <a:rPr lang="en-US" altLang="zh-CN" b="1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/J</a:t>
                      </a: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lang="en-US" altLang="zh-CN" b="1" i="1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525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lang="en-US" altLang="zh-CN" b="1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lang="en-US" altLang="zh-CN" b="1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lang="en-US" altLang="zh-CN" b="1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lang="zh-CN" altLang="zh-CN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lang="en-US" altLang="zh-CN" b="1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lang="en-US" altLang="zh-CN" b="1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lang="zh-CN" altLang="zh-CN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r" eaLnBrk="1" hangingPunct="1"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lang="en-US" altLang="zh-CN" sz="2400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525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lang="en-US" altLang="zh-CN" b="1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lang="en-US" altLang="zh-CN" b="1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lang="en-US" altLang="zh-CN" b="1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lang="zh-CN" altLang="zh-CN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lang="en-US" altLang="zh-CN" b="1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lang="en-US" altLang="zh-CN" b="1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lang="zh-CN" altLang="zh-CN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r" eaLnBrk="1" hangingPunct="1"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lang="en-US" altLang="zh-CN" sz="2400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525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lang="en-US" altLang="zh-CN" b="1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lang="en-US" altLang="zh-CN" b="1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lang="en-US" altLang="zh-CN" b="1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lang="zh-CN" altLang="zh-CN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lang="en-US" altLang="zh-CN" b="1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lang="en-US" altLang="zh-CN" b="1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lang="zh-CN" altLang="zh-CN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r" eaLnBrk="1" hangingPunct="1"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lang="en-US" altLang="zh-CN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1375" name="组合 11374"/>
          <p:cNvGrpSpPr/>
          <p:nvPr/>
        </p:nvGrpSpPr>
        <p:grpSpPr>
          <a:xfrm>
            <a:off x="9643331" y="1894250"/>
            <a:ext cx="973137" cy="2533650"/>
            <a:chOff x="196" y="1315"/>
            <a:chExt cx="613" cy="1596"/>
          </a:xfrm>
        </p:grpSpPr>
        <p:sp>
          <p:nvSpPr>
            <p:cNvPr id="11318" name="Text Box 111"/>
            <p:cNvSpPr txBox="1"/>
            <p:nvPr/>
          </p:nvSpPr>
          <p:spPr>
            <a:xfrm>
              <a:off x="196" y="1678"/>
              <a:ext cx="163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/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i="1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F</a:t>
              </a:r>
              <a:endParaRPr kumimoji="0" lang="en-US" altLang="zh-CN" sz="20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1319" name="xjhlx8"/>
            <p:cNvGrpSpPr>
              <a:grpSpLocks noChangeAspect="1"/>
            </p:cNvGrpSpPr>
            <p:nvPr/>
          </p:nvGrpSpPr>
          <p:grpSpPr>
            <a:xfrm rot="-5400000" flipH="1" flipV="1">
              <a:off x="364" y="1374"/>
              <a:ext cx="359" cy="257"/>
              <a:chOff x="6892" y="783"/>
              <a:chExt cx="813" cy="579"/>
            </a:xfrm>
          </p:grpSpPr>
          <p:grpSp>
            <p:nvGrpSpPr>
              <p:cNvPr id="11359" name="Group 113"/>
              <p:cNvGrpSpPr>
                <a:grpSpLocks noChangeAspect="1"/>
              </p:cNvGrpSpPr>
              <p:nvPr/>
            </p:nvGrpSpPr>
            <p:grpSpPr>
              <a:xfrm>
                <a:off x="7125" y="783"/>
                <a:ext cx="580" cy="579"/>
                <a:chOff x="2400" y="2400"/>
                <a:chExt cx="1440" cy="1440"/>
              </a:xfrm>
            </p:grpSpPr>
            <p:sp>
              <p:nvSpPr>
                <p:cNvPr id="11361" name="Oval 114"/>
                <p:cNvSpPr>
                  <a:spLocks noChangeAspect="1"/>
                </p:cNvSpPr>
                <p:nvPr/>
              </p:nvSpPr>
              <p:spPr>
                <a:xfrm>
                  <a:off x="2400" y="2400"/>
                  <a:ext cx="1440" cy="14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8F8F8F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rot="10800000" vert="eaVert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362" name="Oval 115"/>
                <p:cNvSpPr>
                  <a:spLocks noChangeAspect="1"/>
                </p:cNvSpPr>
                <p:nvPr/>
              </p:nvSpPr>
              <p:spPr>
                <a:xfrm>
                  <a:off x="2600" y="2600"/>
                  <a:ext cx="1040" cy="1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000000"/>
                    </a:gs>
                  </a:gsLst>
                  <a:lin ang="2700000" scaled="1"/>
                  <a:tileRect/>
                </a:gradFill>
                <a:ln w="9525">
                  <a:noFill/>
                </a:ln>
              </p:spPr>
              <p:txBody>
                <a:bodyPr rot="10800000" vert="eaVert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363" name="Oval 116"/>
                <p:cNvSpPr>
                  <a:spLocks noChangeAspect="1"/>
                </p:cNvSpPr>
                <p:nvPr/>
              </p:nvSpPr>
              <p:spPr>
                <a:xfrm>
                  <a:off x="2800" y="2800"/>
                  <a:ext cx="640" cy="6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808080"/>
                    </a:gs>
                    <a:gs pos="100000">
                      <a:srgbClr val="969696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rot="10800000" vert="eaVert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364" name="Oval 117"/>
                <p:cNvSpPr>
                  <a:spLocks noChangeAspect="1"/>
                </p:cNvSpPr>
                <p:nvPr/>
              </p:nvSpPr>
              <p:spPr>
                <a:xfrm>
                  <a:off x="3000" y="3000"/>
                  <a:ext cx="240" cy="240"/>
                </a:xfrm>
                <a:prstGeom prst="ellipse">
                  <a:avLst/>
                </a:prstGeom>
                <a:solidFill>
                  <a:srgbClr val="333333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rot="10800000" vert="eaVert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1360" name="Rectangle 118"/>
              <p:cNvSpPr>
                <a:spLocks noChangeAspect="1"/>
              </p:cNvSpPr>
              <p:nvPr/>
            </p:nvSpPr>
            <p:spPr>
              <a:xfrm>
                <a:off x="6892" y="1024"/>
                <a:ext cx="555" cy="97"/>
              </a:xfrm>
              <a:prstGeom prst="rect">
                <a:avLst/>
              </a:prstGeom>
              <a:gradFill rotWithShape="0">
                <a:gsLst>
                  <a:gs pos="0">
                    <a:srgbClr val="000000"/>
                  </a:gs>
                  <a:gs pos="50000">
                    <a:srgbClr val="FFFFFF"/>
                  </a:gs>
                  <a:gs pos="100000">
                    <a:srgbClr val="000000"/>
                  </a:gs>
                </a:gsLst>
                <a:lin ang="5400000" scaled="1"/>
                <a:tileRect/>
              </a:gra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rot="10800000" vert="eaVert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1320" name="xjhlx12"/>
            <p:cNvGrpSpPr/>
            <p:nvPr/>
          </p:nvGrpSpPr>
          <p:grpSpPr>
            <a:xfrm>
              <a:off x="443" y="2333"/>
              <a:ext cx="225" cy="383"/>
              <a:chOff x="3960" y="2220"/>
              <a:chExt cx="1440" cy="2454"/>
            </a:xfrm>
          </p:grpSpPr>
          <p:grpSp>
            <p:nvGrpSpPr>
              <p:cNvPr id="11348" name="Group 120"/>
              <p:cNvGrpSpPr/>
              <p:nvPr/>
            </p:nvGrpSpPr>
            <p:grpSpPr>
              <a:xfrm>
                <a:off x="3960" y="2220"/>
                <a:ext cx="1440" cy="1440"/>
                <a:chOff x="2400" y="2400"/>
                <a:chExt cx="1440" cy="1440"/>
              </a:xfrm>
            </p:grpSpPr>
            <p:sp>
              <p:nvSpPr>
                <p:cNvPr id="11355" name="Oval 121"/>
                <p:cNvSpPr/>
                <p:nvPr/>
              </p:nvSpPr>
              <p:spPr>
                <a:xfrm>
                  <a:off x="2400" y="2400"/>
                  <a:ext cx="1440" cy="14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8F8F8F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356" name="Oval 122"/>
                <p:cNvSpPr/>
                <p:nvPr/>
              </p:nvSpPr>
              <p:spPr>
                <a:xfrm>
                  <a:off x="2600" y="2600"/>
                  <a:ext cx="1040" cy="1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000000"/>
                    </a:gs>
                  </a:gsLst>
                  <a:lin ang="270000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357" name="Oval 123"/>
                <p:cNvSpPr/>
                <p:nvPr/>
              </p:nvSpPr>
              <p:spPr>
                <a:xfrm>
                  <a:off x="2800" y="2800"/>
                  <a:ext cx="640" cy="6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808080"/>
                    </a:gs>
                    <a:gs pos="100000">
                      <a:srgbClr val="969696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358" name="Oval 124"/>
                <p:cNvSpPr/>
                <p:nvPr/>
              </p:nvSpPr>
              <p:spPr>
                <a:xfrm>
                  <a:off x="3000" y="3000"/>
                  <a:ext cx="240" cy="240"/>
                </a:xfrm>
                <a:prstGeom prst="ellipse">
                  <a:avLst/>
                </a:prstGeom>
                <a:solidFill>
                  <a:srgbClr val="333333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1349" name="Group 125"/>
              <p:cNvGrpSpPr/>
              <p:nvPr/>
            </p:nvGrpSpPr>
            <p:grpSpPr>
              <a:xfrm>
                <a:off x="4230" y="2795"/>
                <a:ext cx="915" cy="1879"/>
                <a:chOff x="4230" y="2795"/>
                <a:chExt cx="915" cy="1879"/>
              </a:xfrm>
            </p:grpSpPr>
            <p:sp>
              <p:nvSpPr>
                <p:cNvPr id="11350" name="Freeform 126"/>
                <p:cNvSpPr/>
                <p:nvPr/>
              </p:nvSpPr>
              <p:spPr>
                <a:xfrm>
                  <a:off x="4460" y="3860"/>
                  <a:ext cx="635" cy="814"/>
                </a:xfrm>
                <a:custGeom>
                  <a:avLst/>
                  <a:gdLst>
                    <a:gd name="txL" fmla="*/ 0 w 2020"/>
                    <a:gd name="txT" fmla="*/ 0 h 2594"/>
                    <a:gd name="txR" fmla="*/ 2020 w 2020"/>
                    <a:gd name="txB" fmla="*/ 2594 h 2594"/>
                  </a:gdLst>
                  <a:ahLst/>
                  <a:cxnLst>
                    <a:cxn ang="0">
                      <a:pos x="1" y="0"/>
                    </a:cxn>
                    <a:cxn ang="0">
                      <a:pos x="1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1" y="3"/>
                    </a:cxn>
                    <a:cxn ang="0">
                      <a:pos x="1" y="3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2"/>
                    </a:cxn>
                    <a:cxn ang="0">
                      <a:pos x="1" y="2"/>
                    </a:cxn>
                    <a:cxn ang="0">
                      <a:pos x="1" y="2"/>
                    </a:cxn>
                    <a:cxn ang="0">
                      <a:pos x="1" y="2"/>
                    </a:cxn>
                    <a:cxn ang="0">
                      <a:pos x="1" y="2"/>
                    </a:cxn>
                    <a:cxn ang="0">
                      <a:pos x="1" y="2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0"/>
                    </a:cxn>
                  </a:cxnLst>
                  <a:rect l="txL" t="txT" r="txR" b="txB"/>
                  <a:pathLst>
                    <a:path w="2020" h="2594">
                      <a:moveTo>
                        <a:pt x="472" y="15"/>
                      </a:moveTo>
                      <a:cubicBezTo>
                        <a:pt x="472" y="107"/>
                        <a:pt x="477" y="387"/>
                        <a:pt x="472" y="552"/>
                      </a:cubicBezTo>
                      <a:cubicBezTo>
                        <a:pt x="467" y="717"/>
                        <a:pt x="480" y="887"/>
                        <a:pt x="442" y="1005"/>
                      </a:cubicBezTo>
                      <a:cubicBezTo>
                        <a:pt x="404" y="1123"/>
                        <a:pt x="302" y="1180"/>
                        <a:pt x="247" y="1260"/>
                      </a:cubicBezTo>
                      <a:cubicBezTo>
                        <a:pt x="192" y="1340"/>
                        <a:pt x="152" y="1398"/>
                        <a:pt x="112" y="1488"/>
                      </a:cubicBezTo>
                      <a:cubicBezTo>
                        <a:pt x="72" y="1578"/>
                        <a:pt x="14" y="1706"/>
                        <a:pt x="7" y="1800"/>
                      </a:cubicBezTo>
                      <a:cubicBezTo>
                        <a:pt x="0" y="1894"/>
                        <a:pt x="25" y="1968"/>
                        <a:pt x="67" y="2055"/>
                      </a:cubicBezTo>
                      <a:cubicBezTo>
                        <a:pt x="109" y="2142"/>
                        <a:pt x="165" y="2245"/>
                        <a:pt x="262" y="2325"/>
                      </a:cubicBezTo>
                      <a:cubicBezTo>
                        <a:pt x="359" y="2405"/>
                        <a:pt x="515" y="2498"/>
                        <a:pt x="652" y="2535"/>
                      </a:cubicBezTo>
                      <a:cubicBezTo>
                        <a:pt x="789" y="2572"/>
                        <a:pt x="937" y="2594"/>
                        <a:pt x="1087" y="2550"/>
                      </a:cubicBezTo>
                      <a:cubicBezTo>
                        <a:pt x="1237" y="2506"/>
                        <a:pt x="1440" y="2366"/>
                        <a:pt x="1552" y="2268"/>
                      </a:cubicBezTo>
                      <a:cubicBezTo>
                        <a:pt x="1664" y="2170"/>
                        <a:pt x="1702" y="2069"/>
                        <a:pt x="1762" y="1965"/>
                      </a:cubicBezTo>
                      <a:cubicBezTo>
                        <a:pt x="1822" y="1861"/>
                        <a:pt x="1872" y="1759"/>
                        <a:pt x="1912" y="1644"/>
                      </a:cubicBezTo>
                      <a:cubicBezTo>
                        <a:pt x="1952" y="1529"/>
                        <a:pt x="2020" y="1309"/>
                        <a:pt x="2002" y="1275"/>
                      </a:cubicBezTo>
                      <a:cubicBezTo>
                        <a:pt x="1984" y="1241"/>
                        <a:pt x="1874" y="1355"/>
                        <a:pt x="1807" y="1440"/>
                      </a:cubicBezTo>
                      <a:cubicBezTo>
                        <a:pt x="1740" y="1525"/>
                        <a:pt x="1669" y="1690"/>
                        <a:pt x="1597" y="1785"/>
                      </a:cubicBezTo>
                      <a:cubicBezTo>
                        <a:pt x="1525" y="1880"/>
                        <a:pt x="1442" y="1953"/>
                        <a:pt x="1372" y="2010"/>
                      </a:cubicBezTo>
                      <a:cubicBezTo>
                        <a:pt x="1302" y="2067"/>
                        <a:pt x="1257" y="2113"/>
                        <a:pt x="1177" y="2130"/>
                      </a:cubicBezTo>
                      <a:cubicBezTo>
                        <a:pt x="1097" y="2147"/>
                        <a:pt x="982" y="2147"/>
                        <a:pt x="892" y="2115"/>
                      </a:cubicBezTo>
                      <a:cubicBezTo>
                        <a:pt x="802" y="2083"/>
                        <a:pt x="677" y="2022"/>
                        <a:pt x="637" y="1935"/>
                      </a:cubicBezTo>
                      <a:cubicBezTo>
                        <a:pt x="597" y="1848"/>
                        <a:pt x="612" y="1702"/>
                        <a:pt x="652" y="1590"/>
                      </a:cubicBezTo>
                      <a:cubicBezTo>
                        <a:pt x="692" y="1478"/>
                        <a:pt x="817" y="1355"/>
                        <a:pt x="877" y="1260"/>
                      </a:cubicBezTo>
                      <a:cubicBezTo>
                        <a:pt x="937" y="1165"/>
                        <a:pt x="990" y="1112"/>
                        <a:pt x="1012" y="1020"/>
                      </a:cubicBezTo>
                      <a:cubicBezTo>
                        <a:pt x="1034" y="928"/>
                        <a:pt x="1012" y="786"/>
                        <a:pt x="1012" y="708"/>
                      </a:cubicBezTo>
                      <a:cubicBezTo>
                        <a:pt x="1012" y="630"/>
                        <a:pt x="1012" y="670"/>
                        <a:pt x="1012" y="552"/>
                      </a:cubicBezTo>
                      <a:cubicBezTo>
                        <a:pt x="1012" y="434"/>
                        <a:pt x="1012" y="115"/>
                        <a:pt x="1012" y="0"/>
                      </a:cubicBezTo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grpSp>
              <p:nvGrpSpPr>
                <p:cNvPr id="11351" name="Group 127"/>
                <p:cNvGrpSpPr/>
                <p:nvPr/>
              </p:nvGrpSpPr>
              <p:grpSpPr>
                <a:xfrm>
                  <a:off x="4230" y="2795"/>
                  <a:ext cx="915" cy="1180"/>
                  <a:chOff x="4230" y="2795"/>
                  <a:chExt cx="915" cy="1180"/>
                </a:xfrm>
              </p:grpSpPr>
              <p:sp>
                <p:nvSpPr>
                  <p:cNvPr id="11352" name="Freeform 128"/>
                  <p:cNvSpPr/>
                  <p:nvPr/>
                </p:nvSpPr>
                <p:spPr>
                  <a:xfrm>
                    <a:off x="4230" y="2795"/>
                    <a:ext cx="915" cy="1180"/>
                  </a:xfrm>
                  <a:custGeom>
                    <a:avLst/>
                    <a:gdLst>
                      <a:gd name="txL" fmla="*/ 0 w 915"/>
                      <a:gd name="txT" fmla="*/ 0 h 1180"/>
                      <a:gd name="txR" fmla="*/ 915 w 915"/>
                      <a:gd name="txB" fmla="*/ 1180 h 1180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915" y="15"/>
                      </a:cxn>
                      <a:cxn ang="0">
                        <a:pos x="630" y="1180"/>
                      </a:cxn>
                      <a:cxn ang="0">
                        <a:pos x="270" y="1155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915" h="1180">
                        <a:moveTo>
                          <a:pt x="0" y="0"/>
                        </a:moveTo>
                        <a:lnTo>
                          <a:pt x="915" y="15"/>
                        </a:lnTo>
                        <a:lnTo>
                          <a:pt x="630" y="1180"/>
                        </a:lnTo>
                        <a:lnTo>
                          <a:pt x="270" y="115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50000">
                        <a:srgbClr val="969696"/>
                      </a:gs>
                      <a:gs pos="100000">
                        <a:srgbClr val="000000"/>
                      </a:gs>
                    </a:gsLst>
                    <a:lin ang="0" scaled="1"/>
                    <a:tileRect/>
                  </a:gra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1353" name="Oval 129"/>
                  <p:cNvSpPr/>
                  <p:nvPr/>
                </p:nvSpPr>
                <p:spPr>
                  <a:xfrm>
                    <a:off x="4560" y="2845"/>
                    <a:ext cx="215" cy="215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C0C0C0"/>
                      </a:gs>
                      <a:gs pos="100000">
                        <a:srgbClr val="000000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1354" name="Oval 130"/>
                  <p:cNvSpPr/>
                  <p:nvPr/>
                </p:nvSpPr>
                <p:spPr>
                  <a:xfrm>
                    <a:off x="4580" y="3660"/>
                    <a:ext cx="215" cy="215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C0C0C0"/>
                      </a:gs>
                      <a:gs pos="100000">
                        <a:srgbClr val="000000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</p:grpSp>
        </p:grpSp>
        <p:sp>
          <p:nvSpPr>
            <p:cNvPr id="11321" name="Line 131"/>
            <p:cNvSpPr/>
            <p:nvPr/>
          </p:nvSpPr>
          <p:spPr>
            <a:xfrm>
              <a:off x="377" y="1905"/>
              <a:ext cx="57" cy="52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triangle" w="sm" len="lg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322" name="Line 132"/>
            <p:cNvSpPr/>
            <p:nvPr/>
          </p:nvSpPr>
          <p:spPr>
            <a:xfrm>
              <a:off x="666" y="1563"/>
              <a:ext cx="0" cy="86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323" name="Line 133"/>
            <p:cNvSpPr/>
            <p:nvPr/>
          </p:nvSpPr>
          <p:spPr>
            <a:xfrm>
              <a:off x="417" y="1589"/>
              <a:ext cx="155" cy="637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1324" name="xjhlx13"/>
            <p:cNvGrpSpPr/>
            <p:nvPr/>
          </p:nvGrpSpPr>
          <p:grpSpPr>
            <a:xfrm>
              <a:off x="473" y="2676"/>
              <a:ext cx="181" cy="235"/>
              <a:chOff x="6627" y="2220"/>
              <a:chExt cx="1155" cy="1502"/>
            </a:xfrm>
          </p:grpSpPr>
          <p:sp>
            <p:nvSpPr>
              <p:cNvPr id="11345" name="Freeform 135"/>
              <p:cNvSpPr/>
              <p:nvPr/>
            </p:nvSpPr>
            <p:spPr>
              <a:xfrm>
                <a:off x="7067" y="3288"/>
                <a:ext cx="338" cy="434"/>
              </a:xfrm>
              <a:custGeom>
                <a:avLst/>
                <a:gdLst>
                  <a:gd name="txL" fmla="*/ 0 w 2020"/>
                  <a:gd name="txT" fmla="*/ 0 h 2594"/>
                  <a:gd name="txR" fmla="*/ 2020 w 2020"/>
                  <a:gd name="txB" fmla="*/ 2594 h 2594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020" h="2594">
                    <a:moveTo>
                      <a:pt x="472" y="15"/>
                    </a:moveTo>
                    <a:cubicBezTo>
                      <a:pt x="472" y="107"/>
                      <a:pt x="477" y="387"/>
                      <a:pt x="472" y="552"/>
                    </a:cubicBezTo>
                    <a:cubicBezTo>
                      <a:pt x="467" y="717"/>
                      <a:pt x="480" y="887"/>
                      <a:pt x="442" y="1005"/>
                    </a:cubicBezTo>
                    <a:cubicBezTo>
                      <a:pt x="404" y="1123"/>
                      <a:pt x="302" y="1180"/>
                      <a:pt x="247" y="1260"/>
                    </a:cubicBezTo>
                    <a:cubicBezTo>
                      <a:pt x="192" y="1340"/>
                      <a:pt x="152" y="1398"/>
                      <a:pt x="112" y="1488"/>
                    </a:cubicBezTo>
                    <a:cubicBezTo>
                      <a:pt x="72" y="1578"/>
                      <a:pt x="14" y="1706"/>
                      <a:pt x="7" y="1800"/>
                    </a:cubicBezTo>
                    <a:cubicBezTo>
                      <a:pt x="0" y="1894"/>
                      <a:pt x="25" y="1968"/>
                      <a:pt x="67" y="2055"/>
                    </a:cubicBezTo>
                    <a:cubicBezTo>
                      <a:pt x="109" y="2142"/>
                      <a:pt x="165" y="2245"/>
                      <a:pt x="262" y="2325"/>
                    </a:cubicBezTo>
                    <a:cubicBezTo>
                      <a:pt x="359" y="2405"/>
                      <a:pt x="515" y="2498"/>
                      <a:pt x="652" y="2535"/>
                    </a:cubicBezTo>
                    <a:cubicBezTo>
                      <a:pt x="789" y="2572"/>
                      <a:pt x="937" y="2594"/>
                      <a:pt x="1087" y="2550"/>
                    </a:cubicBezTo>
                    <a:cubicBezTo>
                      <a:pt x="1237" y="2506"/>
                      <a:pt x="1440" y="2366"/>
                      <a:pt x="1552" y="2268"/>
                    </a:cubicBezTo>
                    <a:cubicBezTo>
                      <a:pt x="1664" y="2170"/>
                      <a:pt x="1702" y="2069"/>
                      <a:pt x="1762" y="1965"/>
                    </a:cubicBezTo>
                    <a:cubicBezTo>
                      <a:pt x="1822" y="1861"/>
                      <a:pt x="1872" y="1759"/>
                      <a:pt x="1912" y="1644"/>
                    </a:cubicBezTo>
                    <a:cubicBezTo>
                      <a:pt x="1952" y="1529"/>
                      <a:pt x="2020" y="1309"/>
                      <a:pt x="2002" y="1275"/>
                    </a:cubicBezTo>
                    <a:cubicBezTo>
                      <a:pt x="1984" y="1241"/>
                      <a:pt x="1874" y="1355"/>
                      <a:pt x="1807" y="1440"/>
                    </a:cubicBezTo>
                    <a:cubicBezTo>
                      <a:pt x="1740" y="1525"/>
                      <a:pt x="1669" y="1690"/>
                      <a:pt x="1597" y="1785"/>
                    </a:cubicBezTo>
                    <a:cubicBezTo>
                      <a:pt x="1525" y="1880"/>
                      <a:pt x="1442" y="1953"/>
                      <a:pt x="1372" y="2010"/>
                    </a:cubicBezTo>
                    <a:cubicBezTo>
                      <a:pt x="1302" y="2067"/>
                      <a:pt x="1257" y="2113"/>
                      <a:pt x="1177" y="2130"/>
                    </a:cubicBezTo>
                    <a:cubicBezTo>
                      <a:pt x="1097" y="2147"/>
                      <a:pt x="982" y="2147"/>
                      <a:pt x="892" y="2115"/>
                    </a:cubicBezTo>
                    <a:cubicBezTo>
                      <a:pt x="802" y="2083"/>
                      <a:pt x="677" y="2022"/>
                      <a:pt x="637" y="1935"/>
                    </a:cubicBezTo>
                    <a:cubicBezTo>
                      <a:pt x="597" y="1848"/>
                      <a:pt x="612" y="1702"/>
                      <a:pt x="652" y="1590"/>
                    </a:cubicBezTo>
                    <a:cubicBezTo>
                      <a:pt x="692" y="1478"/>
                      <a:pt x="817" y="1355"/>
                      <a:pt x="877" y="1260"/>
                    </a:cubicBezTo>
                    <a:cubicBezTo>
                      <a:pt x="937" y="1165"/>
                      <a:pt x="990" y="1112"/>
                      <a:pt x="1012" y="1020"/>
                    </a:cubicBezTo>
                    <a:cubicBezTo>
                      <a:pt x="1034" y="928"/>
                      <a:pt x="1012" y="786"/>
                      <a:pt x="1012" y="708"/>
                    </a:cubicBezTo>
                    <a:cubicBezTo>
                      <a:pt x="1012" y="630"/>
                      <a:pt x="1012" y="670"/>
                      <a:pt x="1012" y="552"/>
                    </a:cubicBezTo>
                    <a:cubicBezTo>
                      <a:pt x="1012" y="434"/>
                      <a:pt x="1012" y="115"/>
                      <a:pt x="1012" y="0"/>
                    </a:cubicBezTo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346" name="Freeform 136"/>
              <p:cNvSpPr/>
              <p:nvPr/>
            </p:nvSpPr>
            <p:spPr>
              <a:xfrm flipH="1" flipV="1">
                <a:off x="7002" y="2220"/>
                <a:ext cx="338" cy="434"/>
              </a:xfrm>
              <a:custGeom>
                <a:avLst/>
                <a:gdLst>
                  <a:gd name="txL" fmla="*/ 0 w 2020"/>
                  <a:gd name="txT" fmla="*/ 0 h 2594"/>
                  <a:gd name="txR" fmla="*/ 2020 w 2020"/>
                  <a:gd name="txB" fmla="*/ 2594 h 2594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020" h="2594">
                    <a:moveTo>
                      <a:pt x="472" y="15"/>
                    </a:moveTo>
                    <a:cubicBezTo>
                      <a:pt x="472" y="107"/>
                      <a:pt x="477" y="387"/>
                      <a:pt x="472" y="552"/>
                    </a:cubicBezTo>
                    <a:cubicBezTo>
                      <a:pt x="467" y="717"/>
                      <a:pt x="480" y="887"/>
                      <a:pt x="442" y="1005"/>
                    </a:cubicBezTo>
                    <a:cubicBezTo>
                      <a:pt x="404" y="1123"/>
                      <a:pt x="302" y="1180"/>
                      <a:pt x="247" y="1260"/>
                    </a:cubicBezTo>
                    <a:cubicBezTo>
                      <a:pt x="192" y="1340"/>
                      <a:pt x="152" y="1398"/>
                      <a:pt x="112" y="1488"/>
                    </a:cubicBezTo>
                    <a:cubicBezTo>
                      <a:pt x="72" y="1578"/>
                      <a:pt x="14" y="1706"/>
                      <a:pt x="7" y="1800"/>
                    </a:cubicBezTo>
                    <a:cubicBezTo>
                      <a:pt x="0" y="1894"/>
                      <a:pt x="25" y="1968"/>
                      <a:pt x="67" y="2055"/>
                    </a:cubicBezTo>
                    <a:cubicBezTo>
                      <a:pt x="109" y="2142"/>
                      <a:pt x="165" y="2245"/>
                      <a:pt x="262" y="2325"/>
                    </a:cubicBezTo>
                    <a:cubicBezTo>
                      <a:pt x="359" y="2405"/>
                      <a:pt x="515" y="2498"/>
                      <a:pt x="652" y="2535"/>
                    </a:cubicBezTo>
                    <a:cubicBezTo>
                      <a:pt x="789" y="2572"/>
                      <a:pt x="937" y="2594"/>
                      <a:pt x="1087" y="2550"/>
                    </a:cubicBezTo>
                    <a:cubicBezTo>
                      <a:pt x="1237" y="2506"/>
                      <a:pt x="1440" y="2366"/>
                      <a:pt x="1552" y="2268"/>
                    </a:cubicBezTo>
                    <a:cubicBezTo>
                      <a:pt x="1664" y="2170"/>
                      <a:pt x="1702" y="2069"/>
                      <a:pt x="1762" y="1965"/>
                    </a:cubicBezTo>
                    <a:cubicBezTo>
                      <a:pt x="1822" y="1861"/>
                      <a:pt x="1872" y="1759"/>
                      <a:pt x="1912" y="1644"/>
                    </a:cubicBezTo>
                    <a:cubicBezTo>
                      <a:pt x="1952" y="1529"/>
                      <a:pt x="2020" y="1309"/>
                      <a:pt x="2002" y="1275"/>
                    </a:cubicBezTo>
                    <a:cubicBezTo>
                      <a:pt x="1984" y="1241"/>
                      <a:pt x="1874" y="1355"/>
                      <a:pt x="1807" y="1440"/>
                    </a:cubicBezTo>
                    <a:cubicBezTo>
                      <a:pt x="1740" y="1525"/>
                      <a:pt x="1669" y="1690"/>
                      <a:pt x="1597" y="1785"/>
                    </a:cubicBezTo>
                    <a:cubicBezTo>
                      <a:pt x="1525" y="1880"/>
                      <a:pt x="1442" y="1953"/>
                      <a:pt x="1372" y="2010"/>
                    </a:cubicBezTo>
                    <a:cubicBezTo>
                      <a:pt x="1302" y="2067"/>
                      <a:pt x="1257" y="2113"/>
                      <a:pt x="1177" y="2130"/>
                    </a:cubicBezTo>
                    <a:cubicBezTo>
                      <a:pt x="1097" y="2147"/>
                      <a:pt x="982" y="2147"/>
                      <a:pt x="892" y="2115"/>
                    </a:cubicBezTo>
                    <a:cubicBezTo>
                      <a:pt x="802" y="2083"/>
                      <a:pt x="677" y="2022"/>
                      <a:pt x="637" y="1935"/>
                    </a:cubicBezTo>
                    <a:cubicBezTo>
                      <a:pt x="597" y="1848"/>
                      <a:pt x="612" y="1702"/>
                      <a:pt x="652" y="1590"/>
                    </a:cubicBezTo>
                    <a:cubicBezTo>
                      <a:pt x="692" y="1478"/>
                      <a:pt x="817" y="1355"/>
                      <a:pt x="877" y="1260"/>
                    </a:cubicBezTo>
                    <a:cubicBezTo>
                      <a:pt x="937" y="1165"/>
                      <a:pt x="990" y="1112"/>
                      <a:pt x="1012" y="1020"/>
                    </a:cubicBezTo>
                    <a:cubicBezTo>
                      <a:pt x="1034" y="928"/>
                      <a:pt x="1012" y="786"/>
                      <a:pt x="1012" y="708"/>
                    </a:cubicBezTo>
                    <a:cubicBezTo>
                      <a:pt x="1012" y="630"/>
                      <a:pt x="1012" y="670"/>
                      <a:pt x="1012" y="552"/>
                    </a:cubicBezTo>
                    <a:cubicBezTo>
                      <a:pt x="1012" y="434"/>
                      <a:pt x="1012" y="115"/>
                      <a:pt x="1012" y="0"/>
                    </a:cubicBezTo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108000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347" name="Rectangle 137"/>
              <p:cNvSpPr/>
              <p:nvPr/>
            </p:nvSpPr>
            <p:spPr>
              <a:xfrm>
                <a:off x="6627" y="2614"/>
                <a:ext cx="1155" cy="760"/>
              </a:xfrm>
              <a:prstGeom prst="rect">
                <a:avLst/>
              </a:prstGeom>
              <a:gradFill rotWithShape="0">
                <a:gsLst>
                  <a:gs pos="0">
                    <a:srgbClr val="333333"/>
                  </a:gs>
                  <a:gs pos="50000">
                    <a:srgbClr val="C0C0C0"/>
                  </a:gs>
                  <a:gs pos="100000">
                    <a:srgbClr val="333333"/>
                  </a:gs>
                </a:gsLst>
                <a:lin ang="0" scaled="1"/>
                <a:tileRect/>
              </a:gra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1325" name="Group 138"/>
            <p:cNvGrpSpPr/>
            <p:nvPr/>
          </p:nvGrpSpPr>
          <p:grpSpPr>
            <a:xfrm flipV="1">
              <a:off x="309" y="1315"/>
              <a:ext cx="500" cy="28"/>
              <a:chOff x="3121" y="1752"/>
              <a:chExt cx="722" cy="130"/>
            </a:xfrm>
          </p:grpSpPr>
          <p:sp>
            <p:nvSpPr>
              <p:cNvPr id="11338" name="Line 139"/>
              <p:cNvSpPr/>
              <p:nvPr/>
            </p:nvSpPr>
            <p:spPr>
              <a:xfrm flipH="1">
                <a:off x="3121" y="1760"/>
                <a:ext cx="120" cy="12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339" name="Line 140"/>
              <p:cNvSpPr/>
              <p:nvPr/>
            </p:nvSpPr>
            <p:spPr>
              <a:xfrm flipH="1">
                <a:off x="3241" y="1760"/>
                <a:ext cx="121" cy="12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340" name="Line 141"/>
              <p:cNvSpPr/>
              <p:nvPr/>
            </p:nvSpPr>
            <p:spPr>
              <a:xfrm flipH="1">
                <a:off x="3362" y="1760"/>
                <a:ext cx="120" cy="12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341" name="Line 142"/>
              <p:cNvSpPr/>
              <p:nvPr/>
            </p:nvSpPr>
            <p:spPr>
              <a:xfrm flipH="1">
                <a:off x="3482" y="1760"/>
                <a:ext cx="120" cy="12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342" name="Line 143"/>
              <p:cNvSpPr/>
              <p:nvPr/>
            </p:nvSpPr>
            <p:spPr>
              <a:xfrm flipH="1">
                <a:off x="3602" y="1760"/>
                <a:ext cx="120" cy="12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343" name="Line 144"/>
              <p:cNvSpPr/>
              <p:nvPr/>
            </p:nvSpPr>
            <p:spPr>
              <a:xfrm flipH="1">
                <a:off x="3722" y="1760"/>
                <a:ext cx="121" cy="12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344" name="Line 145"/>
              <p:cNvSpPr/>
              <p:nvPr/>
            </p:nvSpPr>
            <p:spPr>
              <a:xfrm>
                <a:off x="3144" y="1752"/>
                <a:ext cx="698" cy="0"/>
              </a:xfrm>
              <a:prstGeom prst="line">
                <a:avLst/>
              </a:prstGeom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1326" name="xjhlx12"/>
            <p:cNvGrpSpPr/>
            <p:nvPr/>
          </p:nvGrpSpPr>
          <p:grpSpPr>
            <a:xfrm flipV="1">
              <a:off x="453" y="2179"/>
              <a:ext cx="225" cy="383"/>
              <a:chOff x="3960" y="2220"/>
              <a:chExt cx="1440" cy="2454"/>
            </a:xfrm>
          </p:grpSpPr>
          <p:grpSp>
            <p:nvGrpSpPr>
              <p:cNvPr id="11327" name="Group 147"/>
              <p:cNvGrpSpPr/>
              <p:nvPr/>
            </p:nvGrpSpPr>
            <p:grpSpPr>
              <a:xfrm>
                <a:off x="3960" y="2220"/>
                <a:ext cx="1440" cy="1440"/>
                <a:chOff x="2400" y="2400"/>
                <a:chExt cx="1440" cy="1440"/>
              </a:xfrm>
            </p:grpSpPr>
            <p:sp>
              <p:nvSpPr>
                <p:cNvPr id="11334" name="Oval 148"/>
                <p:cNvSpPr/>
                <p:nvPr/>
              </p:nvSpPr>
              <p:spPr>
                <a:xfrm>
                  <a:off x="2400" y="2400"/>
                  <a:ext cx="1440" cy="14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8F8F8F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rot="1080000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335" name="Oval 149"/>
                <p:cNvSpPr/>
                <p:nvPr/>
              </p:nvSpPr>
              <p:spPr>
                <a:xfrm>
                  <a:off x="2600" y="2600"/>
                  <a:ext cx="1040" cy="1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000000"/>
                    </a:gs>
                  </a:gsLst>
                  <a:lin ang="2700000" scaled="1"/>
                  <a:tileRect/>
                </a:gradFill>
                <a:ln w="9525">
                  <a:noFill/>
                </a:ln>
              </p:spPr>
              <p:txBody>
                <a:bodyPr rot="1080000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336" name="Oval 150"/>
                <p:cNvSpPr/>
                <p:nvPr/>
              </p:nvSpPr>
              <p:spPr>
                <a:xfrm>
                  <a:off x="2800" y="2800"/>
                  <a:ext cx="640" cy="6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808080"/>
                    </a:gs>
                    <a:gs pos="100000">
                      <a:srgbClr val="969696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rot="1080000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337" name="Oval 151"/>
                <p:cNvSpPr/>
                <p:nvPr/>
              </p:nvSpPr>
              <p:spPr>
                <a:xfrm>
                  <a:off x="3000" y="3000"/>
                  <a:ext cx="240" cy="240"/>
                </a:xfrm>
                <a:prstGeom prst="ellipse">
                  <a:avLst/>
                </a:prstGeom>
                <a:solidFill>
                  <a:srgbClr val="333333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rot="1080000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1328" name="Group 152"/>
              <p:cNvGrpSpPr/>
              <p:nvPr/>
            </p:nvGrpSpPr>
            <p:grpSpPr>
              <a:xfrm>
                <a:off x="4230" y="2795"/>
                <a:ext cx="915" cy="1879"/>
                <a:chOff x="4230" y="2795"/>
                <a:chExt cx="915" cy="1879"/>
              </a:xfrm>
            </p:grpSpPr>
            <p:sp>
              <p:nvSpPr>
                <p:cNvPr id="11329" name="Freeform 153"/>
                <p:cNvSpPr/>
                <p:nvPr/>
              </p:nvSpPr>
              <p:spPr>
                <a:xfrm>
                  <a:off x="4460" y="3860"/>
                  <a:ext cx="635" cy="814"/>
                </a:xfrm>
                <a:custGeom>
                  <a:avLst/>
                  <a:gdLst>
                    <a:gd name="txL" fmla="*/ 0 w 2020"/>
                    <a:gd name="txT" fmla="*/ 0 h 2594"/>
                    <a:gd name="txR" fmla="*/ 2020 w 2020"/>
                    <a:gd name="txB" fmla="*/ 2594 h 2594"/>
                  </a:gdLst>
                  <a:ahLst/>
                  <a:cxnLst>
                    <a:cxn ang="0">
                      <a:pos x="1" y="0"/>
                    </a:cxn>
                    <a:cxn ang="0">
                      <a:pos x="1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1" y="3"/>
                    </a:cxn>
                    <a:cxn ang="0">
                      <a:pos x="1" y="3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2"/>
                    </a:cxn>
                    <a:cxn ang="0">
                      <a:pos x="1" y="2"/>
                    </a:cxn>
                    <a:cxn ang="0">
                      <a:pos x="1" y="2"/>
                    </a:cxn>
                    <a:cxn ang="0">
                      <a:pos x="1" y="2"/>
                    </a:cxn>
                    <a:cxn ang="0">
                      <a:pos x="1" y="2"/>
                    </a:cxn>
                    <a:cxn ang="0">
                      <a:pos x="1" y="2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0"/>
                    </a:cxn>
                  </a:cxnLst>
                  <a:rect l="txL" t="txT" r="txR" b="txB"/>
                  <a:pathLst>
                    <a:path w="2020" h="2594">
                      <a:moveTo>
                        <a:pt x="472" y="15"/>
                      </a:moveTo>
                      <a:cubicBezTo>
                        <a:pt x="472" y="107"/>
                        <a:pt x="477" y="387"/>
                        <a:pt x="472" y="552"/>
                      </a:cubicBezTo>
                      <a:cubicBezTo>
                        <a:pt x="467" y="717"/>
                        <a:pt x="480" y="887"/>
                        <a:pt x="442" y="1005"/>
                      </a:cubicBezTo>
                      <a:cubicBezTo>
                        <a:pt x="404" y="1123"/>
                        <a:pt x="302" y="1180"/>
                        <a:pt x="247" y="1260"/>
                      </a:cubicBezTo>
                      <a:cubicBezTo>
                        <a:pt x="192" y="1340"/>
                        <a:pt x="152" y="1398"/>
                        <a:pt x="112" y="1488"/>
                      </a:cubicBezTo>
                      <a:cubicBezTo>
                        <a:pt x="72" y="1578"/>
                        <a:pt x="14" y="1706"/>
                        <a:pt x="7" y="1800"/>
                      </a:cubicBezTo>
                      <a:cubicBezTo>
                        <a:pt x="0" y="1894"/>
                        <a:pt x="25" y="1968"/>
                        <a:pt x="67" y="2055"/>
                      </a:cubicBezTo>
                      <a:cubicBezTo>
                        <a:pt x="109" y="2142"/>
                        <a:pt x="165" y="2245"/>
                        <a:pt x="262" y="2325"/>
                      </a:cubicBezTo>
                      <a:cubicBezTo>
                        <a:pt x="359" y="2405"/>
                        <a:pt x="515" y="2498"/>
                        <a:pt x="652" y="2535"/>
                      </a:cubicBezTo>
                      <a:cubicBezTo>
                        <a:pt x="789" y="2572"/>
                        <a:pt x="937" y="2594"/>
                        <a:pt x="1087" y="2550"/>
                      </a:cubicBezTo>
                      <a:cubicBezTo>
                        <a:pt x="1237" y="2506"/>
                        <a:pt x="1440" y="2366"/>
                        <a:pt x="1552" y="2268"/>
                      </a:cubicBezTo>
                      <a:cubicBezTo>
                        <a:pt x="1664" y="2170"/>
                        <a:pt x="1702" y="2069"/>
                        <a:pt x="1762" y="1965"/>
                      </a:cubicBezTo>
                      <a:cubicBezTo>
                        <a:pt x="1822" y="1861"/>
                        <a:pt x="1872" y="1759"/>
                        <a:pt x="1912" y="1644"/>
                      </a:cubicBezTo>
                      <a:cubicBezTo>
                        <a:pt x="1952" y="1529"/>
                        <a:pt x="2020" y="1309"/>
                        <a:pt x="2002" y="1275"/>
                      </a:cubicBezTo>
                      <a:cubicBezTo>
                        <a:pt x="1984" y="1241"/>
                        <a:pt x="1874" y="1355"/>
                        <a:pt x="1807" y="1440"/>
                      </a:cubicBezTo>
                      <a:cubicBezTo>
                        <a:pt x="1740" y="1525"/>
                        <a:pt x="1669" y="1690"/>
                        <a:pt x="1597" y="1785"/>
                      </a:cubicBezTo>
                      <a:cubicBezTo>
                        <a:pt x="1525" y="1880"/>
                        <a:pt x="1442" y="1953"/>
                        <a:pt x="1372" y="2010"/>
                      </a:cubicBezTo>
                      <a:cubicBezTo>
                        <a:pt x="1302" y="2067"/>
                        <a:pt x="1257" y="2113"/>
                        <a:pt x="1177" y="2130"/>
                      </a:cubicBezTo>
                      <a:cubicBezTo>
                        <a:pt x="1097" y="2147"/>
                        <a:pt x="982" y="2147"/>
                        <a:pt x="892" y="2115"/>
                      </a:cubicBezTo>
                      <a:cubicBezTo>
                        <a:pt x="802" y="2083"/>
                        <a:pt x="677" y="2022"/>
                        <a:pt x="637" y="1935"/>
                      </a:cubicBezTo>
                      <a:cubicBezTo>
                        <a:pt x="597" y="1848"/>
                        <a:pt x="612" y="1702"/>
                        <a:pt x="652" y="1590"/>
                      </a:cubicBezTo>
                      <a:cubicBezTo>
                        <a:pt x="692" y="1478"/>
                        <a:pt x="817" y="1355"/>
                        <a:pt x="877" y="1260"/>
                      </a:cubicBezTo>
                      <a:cubicBezTo>
                        <a:pt x="937" y="1165"/>
                        <a:pt x="990" y="1112"/>
                        <a:pt x="1012" y="1020"/>
                      </a:cubicBezTo>
                      <a:cubicBezTo>
                        <a:pt x="1034" y="928"/>
                        <a:pt x="1012" y="786"/>
                        <a:pt x="1012" y="708"/>
                      </a:cubicBezTo>
                      <a:cubicBezTo>
                        <a:pt x="1012" y="630"/>
                        <a:pt x="1012" y="670"/>
                        <a:pt x="1012" y="552"/>
                      </a:cubicBezTo>
                      <a:cubicBezTo>
                        <a:pt x="1012" y="434"/>
                        <a:pt x="1012" y="115"/>
                        <a:pt x="1012" y="0"/>
                      </a:cubicBezTo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rot="1080000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grpSp>
              <p:nvGrpSpPr>
                <p:cNvPr id="11330" name="Group 154"/>
                <p:cNvGrpSpPr/>
                <p:nvPr/>
              </p:nvGrpSpPr>
              <p:grpSpPr>
                <a:xfrm>
                  <a:off x="4230" y="2795"/>
                  <a:ext cx="915" cy="1180"/>
                  <a:chOff x="4230" y="2795"/>
                  <a:chExt cx="915" cy="1180"/>
                </a:xfrm>
              </p:grpSpPr>
              <p:sp>
                <p:nvSpPr>
                  <p:cNvPr id="11331" name="Freeform 155"/>
                  <p:cNvSpPr/>
                  <p:nvPr/>
                </p:nvSpPr>
                <p:spPr>
                  <a:xfrm>
                    <a:off x="4230" y="2795"/>
                    <a:ext cx="915" cy="1180"/>
                  </a:xfrm>
                  <a:custGeom>
                    <a:avLst/>
                    <a:gdLst>
                      <a:gd name="txL" fmla="*/ 0 w 915"/>
                      <a:gd name="txT" fmla="*/ 0 h 1180"/>
                      <a:gd name="txR" fmla="*/ 915 w 915"/>
                      <a:gd name="txB" fmla="*/ 1180 h 1180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915" y="15"/>
                      </a:cxn>
                      <a:cxn ang="0">
                        <a:pos x="630" y="1180"/>
                      </a:cxn>
                      <a:cxn ang="0">
                        <a:pos x="270" y="1155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915" h="1180">
                        <a:moveTo>
                          <a:pt x="0" y="0"/>
                        </a:moveTo>
                        <a:lnTo>
                          <a:pt x="915" y="15"/>
                        </a:lnTo>
                        <a:lnTo>
                          <a:pt x="630" y="1180"/>
                        </a:lnTo>
                        <a:lnTo>
                          <a:pt x="270" y="115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50000">
                        <a:srgbClr val="969696"/>
                      </a:gs>
                      <a:gs pos="100000">
                        <a:srgbClr val="000000"/>
                      </a:gs>
                    </a:gsLst>
                    <a:lin ang="0" scaled="1"/>
                    <a:tileRect/>
                  </a:gra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rot="10800000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1332" name="Oval 156"/>
                  <p:cNvSpPr/>
                  <p:nvPr/>
                </p:nvSpPr>
                <p:spPr>
                  <a:xfrm>
                    <a:off x="4560" y="2845"/>
                    <a:ext cx="215" cy="215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C0C0C0"/>
                      </a:gs>
                      <a:gs pos="100000">
                        <a:srgbClr val="000000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 rot="10800000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1333" name="Oval 157"/>
                  <p:cNvSpPr/>
                  <p:nvPr/>
                </p:nvSpPr>
                <p:spPr>
                  <a:xfrm>
                    <a:off x="4580" y="3660"/>
                    <a:ext cx="215" cy="215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C0C0C0"/>
                      </a:gs>
                      <a:gs pos="100000">
                        <a:srgbClr val="000000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 rot="10800000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</p:grpSp>
        </p:grpSp>
      </p:grpSp>
      <p:sp>
        <p:nvSpPr>
          <p:cNvPr id="9" name="TextBox 8"/>
          <p:cNvSpPr txBox="1"/>
          <p:nvPr/>
        </p:nvSpPr>
        <p:spPr>
          <a:xfrm>
            <a:off x="586805" y="1275491"/>
            <a:ext cx="6435725" cy="124702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实验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保持动滑轮重一定，改变钩码重力。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0400" y="5095240"/>
            <a:ext cx="7605713" cy="10388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结论：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动滑轮重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一定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物重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越大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，机械效率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越高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1367" name="xjhlx13"/>
          <p:cNvGrpSpPr/>
          <p:nvPr/>
        </p:nvGrpSpPr>
        <p:grpSpPr>
          <a:xfrm>
            <a:off x="9913206" y="4640625"/>
            <a:ext cx="287337" cy="373062"/>
            <a:chOff x="6627" y="2220"/>
            <a:chExt cx="1155" cy="1502"/>
          </a:xfrm>
        </p:grpSpPr>
        <p:sp>
          <p:nvSpPr>
            <p:cNvPr id="11368" name="Freeform 135"/>
            <p:cNvSpPr/>
            <p:nvPr/>
          </p:nvSpPr>
          <p:spPr>
            <a:xfrm>
              <a:off x="7067" y="3288"/>
              <a:ext cx="338" cy="434"/>
            </a:xfrm>
            <a:custGeom>
              <a:avLst/>
              <a:gdLst>
                <a:gd name="txL" fmla="*/ 0 w 2020"/>
                <a:gd name="txT" fmla="*/ 0 h 2594"/>
                <a:gd name="txR" fmla="*/ 2020 w 2020"/>
                <a:gd name="txB" fmla="*/ 2594 h 2594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020" h="2594">
                  <a:moveTo>
                    <a:pt x="472" y="15"/>
                  </a:moveTo>
                  <a:cubicBezTo>
                    <a:pt x="472" y="107"/>
                    <a:pt x="477" y="387"/>
                    <a:pt x="472" y="552"/>
                  </a:cubicBezTo>
                  <a:cubicBezTo>
                    <a:pt x="467" y="717"/>
                    <a:pt x="480" y="887"/>
                    <a:pt x="442" y="1005"/>
                  </a:cubicBezTo>
                  <a:cubicBezTo>
                    <a:pt x="404" y="1123"/>
                    <a:pt x="302" y="1180"/>
                    <a:pt x="247" y="1260"/>
                  </a:cubicBezTo>
                  <a:cubicBezTo>
                    <a:pt x="192" y="1340"/>
                    <a:pt x="152" y="1398"/>
                    <a:pt x="112" y="1488"/>
                  </a:cubicBezTo>
                  <a:cubicBezTo>
                    <a:pt x="72" y="1578"/>
                    <a:pt x="14" y="1706"/>
                    <a:pt x="7" y="1800"/>
                  </a:cubicBezTo>
                  <a:cubicBezTo>
                    <a:pt x="0" y="1894"/>
                    <a:pt x="25" y="1968"/>
                    <a:pt x="67" y="2055"/>
                  </a:cubicBezTo>
                  <a:cubicBezTo>
                    <a:pt x="109" y="2142"/>
                    <a:pt x="165" y="2245"/>
                    <a:pt x="262" y="2325"/>
                  </a:cubicBezTo>
                  <a:cubicBezTo>
                    <a:pt x="359" y="2405"/>
                    <a:pt x="515" y="2498"/>
                    <a:pt x="652" y="2535"/>
                  </a:cubicBezTo>
                  <a:cubicBezTo>
                    <a:pt x="789" y="2572"/>
                    <a:pt x="937" y="2594"/>
                    <a:pt x="1087" y="2550"/>
                  </a:cubicBezTo>
                  <a:cubicBezTo>
                    <a:pt x="1237" y="2506"/>
                    <a:pt x="1440" y="2366"/>
                    <a:pt x="1552" y="2268"/>
                  </a:cubicBezTo>
                  <a:cubicBezTo>
                    <a:pt x="1664" y="2170"/>
                    <a:pt x="1702" y="2069"/>
                    <a:pt x="1762" y="1965"/>
                  </a:cubicBezTo>
                  <a:cubicBezTo>
                    <a:pt x="1822" y="1861"/>
                    <a:pt x="1872" y="1759"/>
                    <a:pt x="1912" y="1644"/>
                  </a:cubicBezTo>
                  <a:cubicBezTo>
                    <a:pt x="1952" y="1529"/>
                    <a:pt x="2020" y="1309"/>
                    <a:pt x="2002" y="1275"/>
                  </a:cubicBezTo>
                  <a:cubicBezTo>
                    <a:pt x="1984" y="1241"/>
                    <a:pt x="1874" y="1355"/>
                    <a:pt x="1807" y="1440"/>
                  </a:cubicBezTo>
                  <a:cubicBezTo>
                    <a:pt x="1740" y="1525"/>
                    <a:pt x="1669" y="1690"/>
                    <a:pt x="1597" y="1785"/>
                  </a:cubicBezTo>
                  <a:cubicBezTo>
                    <a:pt x="1525" y="1880"/>
                    <a:pt x="1442" y="1953"/>
                    <a:pt x="1372" y="2010"/>
                  </a:cubicBezTo>
                  <a:cubicBezTo>
                    <a:pt x="1302" y="2067"/>
                    <a:pt x="1257" y="2113"/>
                    <a:pt x="1177" y="2130"/>
                  </a:cubicBezTo>
                  <a:cubicBezTo>
                    <a:pt x="1097" y="2147"/>
                    <a:pt x="982" y="2147"/>
                    <a:pt x="892" y="2115"/>
                  </a:cubicBezTo>
                  <a:cubicBezTo>
                    <a:pt x="802" y="2083"/>
                    <a:pt x="677" y="2022"/>
                    <a:pt x="637" y="1935"/>
                  </a:cubicBezTo>
                  <a:cubicBezTo>
                    <a:pt x="597" y="1848"/>
                    <a:pt x="612" y="1702"/>
                    <a:pt x="652" y="1590"/>
                  </a:cubicBezTo>
                  <a:cubicBezTo>
                    <a:pt x="692" y="1478"/>
                    <a:pt x="817" y="1355"/>
                    <a:pt x="877" y="1260"/>
                  </a:cubicBezTo>
                  <a:cubicBezTo>
                    <a:pt x="937" y="1165"/>
                    <a:pt x="990" y="1112"/>
                    <a:pt x="1012" y="1020"/>
                  </a:cubicBezTo>
                  <a:cubicBezTo>
                    <a:pt x="1034" y="928"/>
                    <a:pt x="1012" y="786"/>
                    <a:pt x="1012" y="708"/>
                  </a:cubicBezTo>
                  <a:cubicBezTo>
                    <a:pt x="1012" y="630"/>
                    <a:pt x="1012" y="670"/>
                    <a:pt x="1012" y="552"/>
                  </a:cubicBezTo>
                  <a:cubicBezTo>
                    <a:pt x="1012" y="434"/>
                    <a:pt x="1012" y="115"/>
                    <a:pt x="1012" y="0"/>
                  </a:cubicBezTo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369" name="Freeform 136"/>
            <p:cNvSpPr/>
            <p:nvPr/>
          </p:nvSpPr>
          <p:spPr>
            <a:xfrm flipH="1" flipV="1">
              <a:off x="7002" y="2220"/>
              <a:ext cx="338" cy="434"/>
            </a:xfrm>
            <a:custGeom>
              <a:avLst/>
              <a:gdLst>
                <a:gd name="txL" fmla="*/ 0 w 2020"/>
                <a:gd name="txT" fmla="*/ 0 h 2594"/>
                <a:gd name="txR" fmla="*/ 2020 w 2020"/>
                <a:gd name="txB" fmla="*/ 2594 h 2594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020" h="2594">
                  <a:moveTo>
                    <a:pt x="472" y="15"/>
                  </a:moveTo>
                  <a:cubicBezTo>
                    <a:pt x="472" y="107"/>
                    <a:pt x="477" y="387"/>
                    <a:pt x="472" y="552"/>
                  </a:cubicBezTo>
                  <a:cubicBezTo>
                    <a:pt x="467" y="717"/>
                    <a:pt x="480" y="887"/>
                    <a:pt x="442" y="1005"/>
                  </a:cubicBezTo>
                  <a:cubicBezTo>
                    <a:pt x="404" y="1123"/>
                    <a:pt x="302" y="1180"/>
                    <a:pt x="247" y="1260"/>
                  </a:cubicBezTo>
                  <a:cubicBezTo>
                    <a:pt x="192" y="1340"/>
                    <a:pt x="152" y="1398"/>
                    <a:pt x="112" y="1488"/>
                  </a:cubicBezTo>
                  <a:cubicBezTo>
                    <a:pt x="72" y="1578"/>
                    <a:pt x="14" y="1706"/>
                    <a:pt x="7" y="1800"/>
                  </a:cubicBezTo>
                  <a:cubicBezTo>
                    <a:pt x="0" y="1894"/>
                    <a:pt x="25" y="1968"/>
                    <a:pt x="67" y="2055"/>
                  </a:cubicBezTo>
                  <a:cubicBezTo>
                    <a:pt x="109" y="2142"/>
                    <a:pt x="165" y="2245"/>
                    <a:pt x="262" y="2325"/>
                  </a:cubicBezTo>
                  <a:cubicBezTo>
                    <a:pt x="359" y="2405"/>
                    <a:pt x="515" y="2498"/>
                    <a:pt x="652" y="2535"/>
                  </a:cubicBezTo>
                  <a:cubicBezTo>
                    <a:pt x="789" y="2572"/>
                    <a:pt x="937" y="2594"/>
                    <a:pt x="1087" y="2550"/>
                  </a:cubicBezTo>
                  <a:cubicBezTo>
                    <a:pt x="1237" y="2506"/>
                    <a:pt x="1440" y="2366"/>
                    <a:pt x="1552" y="2268"/>
                  </a:cubicBezTo>
                  <a:cubicBezTo>
                    <a:pt x="1664" y="2170"/>
                    <a:pt x="1702" y="2069"/>
                    <a:pt x="1762" y="1965"/>
                  </a:cubicBezTo>
                  <a:cubicBezTo>
                    <a:pt x="1822" y="1861"/>
                    <a:pt x="1872" y="1759"/>
                    <a:pt x="1912" y="1644"/>
                  </a:cubicBezTo>
                  <a:cubicBezTo>
                    <a:pt x="1952" y="1529"/>
                    <a:pt x="2020" y="1309"/>
                    <a:pt x="2002" y="1275"/>
                  </a:cubicBezTo>
                  <a:cubicBezTo>
                    <a:pt x="1984" y="1241"/>
                    <a:pt x="1874" y="1355"/>
                    <a:pt x="1807" y="1440"/>
                  </a:cubicBezTo>
                  <a:cubicBezTo>
                    <a:pt x="1740" y="1525"/>
                    <a:pt x="1669" y="1690"/>
                    <a:pt x="1597" y="1785"/>
                  </a:cubicBezTo>
                  <a:cubicBezTo>
                    <a:pt x="1525" y="1880"/>
                    <a:pt x="1442" y="1953"/>
                    <a:pt x="1372" y="2010"/>
                  </a:cubicBezTo>
                  <a:cubicBezTo>
                    <a:pt x="1302" y="2067"/>
                    <a:pt x="1257" y="2113"/>
                    <a:pt x="1177" y="2130"/>
                  </a:cubicBezTo>
                  <a:cubicBezTo>
                    <a:pt x="1097" y="2147"/>
                    <a:pt x="982" y="2147"/>
                    <a:pt x="892" y="2115"/>
                  </a:cubicBezTo>
                  <a:cubicBezTo>
                    <a:pt x="802" y="2083"/>
                    <a:pt x="677" y="2022"/>
                    <a:pt x="637" y="1935"/>
                  </a:cubicBezTo>
                  <a:cubicBezTo>
                    <a:pt x="597" y="1848"/>
                    <a:pt x="612" y="1702"/>
                    <a:pt x="652" y="1590"/>
                  </a:cubicBezTo>
                  <a:cubicBezTo>
                    <a:pt x="692" y="1478"/>
                    <a:pt x="817" y="1355"/>
                    <a:pt x="877" y="1260"/>
                  </a:cubicBezTo>
                  <a:cubicBezTo>
                    <a:pt x="937" y="1165"/>
                    <a:pt x="990" y="1112"/>
                    <a:pt x="1012" y="1020"/>
                  </a:cubicBezTo>
                  <a:cubicBezTo>
                    <a:pt x="1034" y="928"/>
                    <a:pt x="1012" y="786"/>
                    <a:pt x="1012" y="708"/>
                  </a:cubicBezTo>
                  <a:cubicBezTo>
                    <a:pt x="1012" y="630"/>
                    <a:pt x="1012" y="670"/>
                    <a:pt x="1012" y="552"/>
                  </a:cubicBezTo>
                  <a:cubicBezTo>
                    <a:pt x="1012" y="434"/>
                    <a:pt x="1012" y="115"/>
                    <a:pt x="1012" y="0"/>
                  </a:cubicBezTo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ot="1080000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370" name="Rectangle 137"/>
            <p:cNvSpPr/>
            <p:nvPr/>
          </p:nvSpPr>
          <p:spPr>
            <a:xfrm>
              <a:off x="6627" y="2614"/>
              <a:ext cx="1155" cy="760"/>
            </a:xfrm>
            <a:prstGeom prst="rect">
              <a:avLst/>
            </a:prstGeom>
            <a:gradFill rotWithShape="0">
              <a:gsLst>
                <a:gs pos="0">
                  <a:srgbClr val="333333"/>
                </a:gs>
                <a:gs pos="50000">
                  <a:srgbClr val="C0C0C0"/>
                </a:gs>
                <a:gs pos="100000">
                  <a:srgbClr val="333333"/>
                </a:gs>
              </a:gsLst>
              <a:lin ang="0" scaled="1"/>
              <a:tileRect/>
            </a:gra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371" name="xjhlx13"/>
          <p:cNvGrpSpPr/>
          <p:nvPr/>
        </p:nvGrpSpPr>
        <p:grpSpPr>
          <a:xfrm>
            <a:off x="10362468" y="4640625"/>
            <a:ext cx="287338" cy="373062"/>
            <a:chOff x="6627" y="2220"/>
            <a:chExt cx="1155" cy="1502"/>
          </a:xfrm>
        </p:grpSpPr>
        <p:sp>
          <p:nvSpPr>
            <p:cNvPr id="11372" name="Freeform 135"/>
            <p:cNvSpPr/>
            <p:nvPr/>
          </p:nvSpPr>
          <p:spPr>
            <a:xfrm>
              <a:off x="7067" y="3288"/>
              <a:ext cx="338" cy="434"/>
            </a:xfrm>
            <a:custGeom>
              <a:avLst/>
              <a:gdLst>
                <a:gd name="txL" fmla="*/ 0 w 2020"/>
                <a:gd name="txT" fmla="*/ 0 h 2594"/>
                <a:gd name="txR" fmla="*/ 2020 w 2020"/>
                <a:gd name="txB" fmla="*/ 2594 h 2594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020" h="2594">
                  <a:moveTo>
                    <a:pt x="472" y="15"/>
                  </a:moveTo>
                  <a:cubicBezTo>
                    <a:pt x="472" y="107"/>
                    <a:pt x="477" y="387"/>
                    <a:pt x="472" y="552"/>
                  </a:cubicBezTo>
                  <a:cubicBezTo>
                    <a:pt x="467" y="717"/>
                    <a:pt x="480" y="887"/>
                    <a:pt x="442" y="1005"/>
                  </a:cubicBezTo>
                  <a:cubicBezTo>
                    <a:pt x="404" y="1123"/>
                    <a:pt x="302" y="1180"/>
                    <a:pt x="247" y="1260"/>
                  </a:cubicBezTo>
                  <a:cubicBezTo>
                    <a:pt x="192" y="1340"/>
                    <a:pt x="152" y="1398"/>
                    <a:pt x="112" y="1488"/>
                  </a:cubicBezTo>
                  <a:cubicBezTo>
                    <a:pt x="72" y="1578"/>
                    <a:pt x="14" y="1706"/>
                    <a:pt x="7" y="1800"/>
                  </a:cubicBezTo>
                  <a:cubicBezTo>
                    <a:pt x="0" y="1894"/>
                    <a:pt x="25" y="1968"/>
                    <a:pt x="67" y="2055"/>
                  </a:cubicBezTo>
                  <a:cubicBezTo>
                    <a:pt x="109" y="2142"/>
                    <a:pt x="165" y="2245"/>
                    <a:pt x="262" y="2325"/>
                  </a:cubicBezTo>
                  <a:cubicBezTo>
                    <a:pt x="359" y="2405"/>
                    <a:pt x="515" y="2498"/>
                    <a:pt x="652" y="2535"/>
                  </a:cubicBezTo>
                  <a:cubicBezTo>
                    <a:pt x="789" y="2572"/>
                    <a:pt x="937" y="2594"/>
                    <a:pt x="1087" y="2550"/>
                  </a:cubicBezTo>
                  <a:cubicBezTo>
                    <a:pt x="1237" y="2506"/>
                    <a:pt x="1440" y="2366"/>
                    <a:pt x="1552" y="2268"/>
                  </a:cubicBezTo>
                  <a:cubicBezTo>
                    <a:pt x="1664" y="2170"/>
                    <a:pt x="1702" y="2069"/>
                    <a:pt x="1762" y="1965"/>
                  </a:cubicBezTo>
                  <a:cubicBezTo>
                    <a:pt x="1822" y="1861"/>
                    <a:pt x="1872" y="1759"/>
                    <a:pt x="1912" y="1644"/>
                  </a:cubicBezTo>
                  <a:cubicBezTo>
                    <a:pt x="1952" y="1529"/>
                    <a:pt x="2020" y="1309"/>
                    <a:pt x="2002" y="1275"/>
                  </a:cubicBezTo>
                  <a:cubicBezTo>
                    <a:pt x="1984" y="1241"/>
                    <a:pt x="1874" y="1355"/>
                    <a:pt x="1807" y="1440"/>
                  </a:cubicBezTo>
                  <a:cubicBezTo>
                    <a:pt x="1740" y="1525"/>
                    <a:pt x="1669" y="1690"/>
                    <a:pt x="1597" y="1785"/>
                  </a:cubicBezTo>
                  <a:cubicBezTo>
                    <a:pt x="1525" y="1880"/>
                    <a:pt x="1442" y="1953"/>
                    <a:pt x="1372" y="2010"/>
                  </a:cubicBezTo>
                  <a:cubicBezTo>
                    <a:pt x="1302" y="2067"/>
                    <a:pt x="1257" y="2113"/>
                    <a:pt x="1177" y="2130"/>
                  </a:cubicBezTo>
                  <a:cubicBezTo>
                    <a:pt x="1097" y="2147"/>
                    <a:pt x="982" y="2147"/>
                    <a:pt x="892" y="2115"/>
                  </a:cubicBezTo>
                  <a:cubicBezTo>
                    <a:pt x="802" y="2083"/>
                    <a:pt x="677" y="2022"/>
                    <a:pt x="637" y="1935"/>
                  </a:cubicBezTo>
                  <a:cubicBezTo>
                    <a:pt x="597" y="1848"/>
                    <a:pt x="612" y="1702"/>
                    <a:pt x="652" y="1590"/>
                  </a:cubicBezTo>
                  <a:cubicBezTo>
                    <a:pt x="692" y="1478"/>
                    <a:pt x="817" y="1355"/>
                    <a:pt x="877" y="1260"/>
                  </a:cubicBezTo>
                  <a:cubicBezTo>
                    <a:pt x="937" y="1165"/>
                    <a:pt x="990" y="1112"/>
                    <a:pt x="1012" y="1020"/>
                  </a:cubicBezTo>
                  <a:cubicBezTo>
                    <a:pt x="1034" y="928"/>
                    <a:pt x="1012" y="786"/>
                    <a:pt x="1012" y="708"/>
                  </a:cubicBezTo>
                  <a:cubicBezTo>
                    <a:pt x="1012" y="630"/>
                    <a:pt x="1012" y="670"/>
                    <a:pt x="1012" y="552"/>
                  </a:cubicBezTo>
                  <a:cubicBezTo>
                    <a:pt x="1012" y="434"/>
                    <a:pt x="1012" y="115"/>
                    <a:pt x="1012" y="0"/>
                  </a:cubicBezTo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373" name="Freeform 136"/>
            <p:cNvSpPr/>
            <p:nvPr/>
          </p:nvSpPr>
          <p:spPr>
            <a:xfrm flipH="1" flipV="1">
              <a:off x="7002" y="2220"/>
              <a:ext cx="338" cy="434"/>
            </a:xfrm>
            <a:custGeom>
              <a:avLst/>
              <a:gdLst>
                <a:gd name="txL" fmla="*/ 0 w 2020"/>
                <a:gd name="txT" fmla="*/ 0 h 2594"/>
                <a:gd name="txR" fmla="*/ 2020 w 2020"/>
                <a:gd name="txB" fmla="*/ 2594 h 2594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020" h="2594">
                  <a:moveTo>
                    <a:pt x="472" y="15"/>
                  </a:moveTo>
                  <a:cubicBezTo>
                    <a:pt x="472" y="107"/>
                    <a:pt x="477" y="387"/>
                    <a:pt x="472" y="552"/>
                  </a:cubicBezTo>
                  <a:cubicBezTo>
                    <a:pt x="467" y="717"/>
                    <a:pt x="480" y="887"/>
                    <a:pt x="442" y="1005"/>
                  </a:cubicBezTo>
                  <a:cubicBezTo>
                    <a:pt x="404" y="1123"/>
                    <a:pt x="302" y="1180"/>
                    <a:pt x="247" y="1260"/>
                  </a:cubicBezTo>
                  <a:cubicBezTo>
                    <a:pt x="192" y="1340"/>
                    <a:pt x="152" y="1398"/>
                    <a:pt x="112" y="1488"/>
                  </a:cubicBezTo>
                  <a:cubicBezTo>
                    <a:pt x="72" y="1578"/>
                    <a:pt x="14" y="1706"/>
                    <a:pt x="7" y="1800"/>
                  </a:cubicBezTo>
                  <a:cubicBezTo>
                    <a:pt x="0" y="1894"/>
                    <a:pt x="25" y="1968"/>
                    <a:pt x="67" y="2055"/>
                  </a:cubicBezTo>
                  <a:cubicBezTo>
                    <a:pt x="109" y="2142"/>
                    <a:pt x="165" y="2245"/>
                    <a:pt x="262" y="2325"/>
                  </a:cubicBezTo>
                  <a:cubicBezTo>
                    <a:pt x="359" y="2405"/>
                    <a:pt x="515" y="2498"/>
                    <a:pt x="652" y="2535"/>
                  </a:cubicBezTo>
                  <a:cubicBezTo>
                    <a:pt x="789" y="2572"/>
                    <a:pt x="937" y="2594"/>
                    <a:pt x="1087" y="2550"/>
                  </a:cubicBezTo>
                  <a:cubicBezTo>
                    <a:pt x="1237" y="2506"/>
                    <a:pt x="1440" y="2366"/>
                    <a:pt x="1552" y="2268"/>
                  </a:cubicBezTo>
                  <a:cubicBezTo>
                    <a:pt x="1664" y="2170"/>
                    <a:pt x="1702" y="2069"/>
                    <a:pt x="1762" y="1965"/>
                  </a:cubicBezTo>
                  <a:cubicBezTo>
                    <a:pt x="1822" y="1861"/>
                    <a:pt x="1872" y="1759"/>
                    <a:pt x="1912" y="1644"/>
                  </a:cubicBezTo>
                  <a:cubicBezTo>
                    <a:pt x="1952" y="1529"/>
                    <a:pt x="2020" y="1309"/>
                    <a:pt x="2002" y="1275"/>
                  </a:cubicBezTo>
                  <a:cubicBezTo>
                    <a:pt x="1984" y="1241"/>
                    <a:pt x="1874" y="1355"/>
                    <a:pt x="1807" y="1440"/>
                  </a:cubicBezTo>
                  <a:cubicBezTo>
                    <a:pt x="1740" y="1525"/>
                    <a:pt x="1669" y="1690"/>
                    <a:pt x="1597" y="1785"/>
                  </a:cubicBezTo>
                  <a:cubicBezTo>
                    <a:pt x="1525" y="1880"/>
                    <a:pt x="1442" y="1953"/>
                    <a:pt x="1372" y="2010"/>
                  </a:cubicBezTo>
                  <a:cubicBezTo>
                    <a:pt x="1302" y="2067"/>
                    <a:pt x="1257" y="2113"/>
                    <a:pt x="1177" y="2130"/>
                  </a:cubicBezTo>
                  <a:cubicBezTo>
                    <a:pt x="1097" y="2147"/>
                    <a:pt x="982" y="2147"/>
                    <a:pt x="892" y="2115"/>
                  </a:cubicBezTo>
                  <a:cubicBezTo>
                    <a:pt x="802" y="2083"/>
                    <a:pt x="677" y="2022"/>
                    <a:pt x="637" y="1935"/>
                  </a:cubicBezTo>
                  <a:cubicBezTo>
                    <a:pt x="597" y="1848"/>
                    <a:pt x="612" y="1702"/>
                    <a:pt x="652" y="1590"/>
                  </a:cubicBezTo>
                  <a:cubicBezTo>
                    <a:pt x="692" y="1478"/>
                    <a:pt x="817" y="1355"/>
                    <a:pt x="877" y="1260"/>
                  </a:cubicBezTo>
                  <a:cubicBezTo>
                    <a:pt x="937" y="1165"/>
                    <a:pt x="990" y="1112"/>
                    <a:pt x="1012" y="1020"/>
                  </a:cubicBezTo>
                  <a:cubicBezTo>
                    <a:pt x="1034" y="928"/>
                    <a:pt x="1012" y="786"/>
                    <a:pt x="1012" y="708"/>
                  </a:cubicBezTo>
                  <a:cubicBezTo>
                    <a:pt x="1012" y="630"/>
                    <a:pt x="1012" y="670"/>
                    <a:pt x="1012" y="552"/>
                  </a:cubicBezTo>
                  <a:cubicBezTo>
                    <a:pt x="1012" y="434"/>
                    <a:pt x="1012" y="115"/>
                    <a:pt x="1012" y="0"/>
                  </a:cubicBezTo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ot="1080000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374" name="Rectangle 137"/>
            <p:cNvSpPr/>
            <p:nvPr/>
          </p:nvSpPr>
          <p:spPr>
            <a:xfrm>
              <a:off x="6627" y="2614"/>
              <a:ext cx="1155" cy="760"/>
            </a:xfrm>
            <a:prstGeom prst="rect">
              <a:avLst/>
            </a:prstGeom>
            <a:gradFill rotWithShape="0">
              <a:gsLst>
                <a:gs pos="0">
                  <a:srgbClr val="333333"/>
                </a:gs>
                <a:gs pos="50000">
                  <a:srgbClr val="C0C0C0"/>
                </a:gs>
                <a:gs pos="100000">
                  <a:srgbClr val="333333"/>
                </a:gs>
              </a:gsLst>
              <a:lin ang="0" scaled="1"/>
              <a:tileRect/>
            </a:gra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376" name="xjhlx13"/>
          <p:cNvGrpSpPr/>
          <p:nvPr/>
        </p:nvGrpSpPr>
        <p:grpSpPr>
          <a:xfrm>
            <a:off x="9959243" y="5089887"/>
            <a:ext cx="287338" cy="373063"/>
            <a:chOff x="6627" y="2220"/>
            <a:chExt cx="1155" cy="1502"/>
          </a:xfrm>
        </p:grpSpPr>
        <p:sp>
          <p:nvSpPr>
            <p:cNvPr id="11377" name="Freeform 135"/>
            <p:cNvSpPr/>
            <p:nvPr/>
          </p:nvSpPr>
          <p:spPr>
            <a:xfrm>
              <a:off x="7067" y="3288"/>
              <a:ext cx="338" cy="434"/>
            </a:xfrm>
            <a:custGeom>
              <a:avLst/>
              <a:gdLst>
                <a:gd name="txL" fmla="*/ 0 w 2020"/>
                <a:gd name="txT" fmla="*/ 0 h 2594"/>
                <a:gd name="txR" fmla="*/ 2020 w 2020"/>
                <a:gd name="txB" fmla="*/ 2594 h 2594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020" h="2594">
                  <a:moveTo>
                    <a:pt x="472" y="15"/>
                  </a:moveTo>
                  <a:cubicBezTo>
                    <a:pt x="472" y="107"/>
                    <a:pt x="477" y="387"/>
                    <a:pt x="472" y="552"/>
                  </a:cubicBezTo>
                  <a:cubicBezTo>
                    <a:pt x="467" y="717"/>
                    <a:pt x="480" y="887"/>
                    <a:pt x="442" y="1005"/>
                  </a:cubicBezTo>
                  <a:cubicBezTo>
                    <a:pt x="404" y="1123"/>
                    <a:pt x="302" y="1180"/>
                    <a:pt x="247" y="1260"/>
                  </a:cubicBezTo>
                  <a:cubicBezTo>
                    <a:pt x="192" y="1340"/>
                    <a:pt x="152" y="1398"/>
                    <a:pt x="112" y="1488"/>
                  </a:cubicBezTo>
                  <a:cubicBezTo>
                    <a:pt x="72" y="1578"/>
                    <a:pt x="14" y="1706"/>
                    <a:pt x="7" y="1800"/>
                  </a:cubicBezTo>
                  <a:cubicBezTo>
                    <a:pt x="0" y="1894"/>
                    <a:pt x="25" y="1968"/>
                    <a:pt x="67" y="2055"/>
                  </a:cubicBezTo>
                  <a:cubicBezTo>
                    <a:pt x="109" y="2142"/>
                    <a:pt x="165" y="2245"/>
                    <a:pt x="262" y="2325"/>
                  </a:cubicBezTo>
                  <a:cubicBezTo>
                    <a:pt x="359" y="2405"/>
                    <a:pt x="515" y="2498"/>
                    <a:pt x="652" y="2535"/>
                  </a:cubicBezTo>
                  <a:cubicBezTo>
                    <a:pt x="789" y="2572"/>
                    <a:pt x="937" y="2594"/>
                    <a:pt x="1087" y="2550"/>
                  </a:cubicBezTo>
                  <a:cubicBezTo>
                    <a:pt x="1237" y="2506"/>
                    <a:pt x="1440" y="2366"/>
                    <a:pt x="1552" y="2268"/>
                  </a:cubicBezTo>
                  <a:cubicBezTo>
                    <a:pt x="1664" y="2170"/>
                    <a:pt x="1702" y="2069"/>
                    <a:pt x="1762" y="1965"/>
                  </a:cubicBezTo>
                  <a:cubicBezTo>
                    <a:pt x="1822" y="1861"/>
                    <a:pt x="1872" y="1759"/>
                    <a:pt x="1912" y="1644"/>
                  </a:cubicBezTo>
                  <a:cubicBezTo>
                    <a:pt x="1952" y="1529"/>
                    <a:pt x="2020" y="1309"/>
                    <a:pt x="2002" y="1275"/>
                  </a:cubicBezTo>
                  <a:cubicBezTo>
                    <a:pt x="1984" y="1241"/>
                    <a:pt x="1874" y="1355"/>
                    <a:pt x="1807" y="1440"/>
                  </a:cubicBezTo>
                  <a:cubicBezTo>
                    <a:pt x="1740" y="1525"/>
                    <a:pt x="1669" y="1690"/>
                    <a:pt x="1597" y="1785"/>
                  </a:cubicBezTo>
                  <a:cubicBezTo>
                    <a:pt x="1525" y="1880"/>
                    <a:pt x="1442" y="1953"/>
                    <a:pt x="1372" y="2010"/>
                  </a:cubicBezTo>
                  <a:cubicBezTo>
                    <a:pt x="1302" y="2067"/>
                    <a:pt x="1257" y="2113"/>
                    <a:pt x="1177" y="2130"/>
                  </a:cubicBezTo>
                  <a:cubicBezTo>
                    <a:pt x="1097" y="2147"/>
                    <a:pt x="982" y="2147"/>
                    <a:pt x="892" y="2115"/>
                  </a:cubicBezTo>
                  <a:cubicBezTo>
                    <a:pt x="802" y="2083"/>
                    <a:pt x="677" y="2022"/>
                    <a:pt x="637" y="1935"/>
                  </a:cubicBezTo>
                  <a:cubicBezTo>
                    <a:pt x="597" y="1848"/>
                    <a:pt x="612" y="1702"/>
                    <a:pt x="652" y="1590"/>
                  </a:cubicBezTo>
                  <a:cubicBezTo>
                    <a:pt x="692" y="1478"/>
                    <a:pt x="817" y="1355"/>
                    <a:pt x="877" y="1260"/>
                  </a:cubicBezTo>
                  <a:cubicBezTo>
                    <a:pt x="937" y="1165"/>
                    <a:pt x="990" y="1112"/>
                    <a:pt x="1012" y="1020"/>
                  </a:cubicBezTo>
                  <a:cubicBezTo>
                    <a:pt x="1034" y="928"/>
                    <a:pt x="1012" y="786"/>
                    <a:pt x="1012" y="708"/>
                  </a:cubicBezTo>
                  <a:cubicBezTo>
                    <a:pt x="1012" y="630"/>
                    <a:pt x="1012" y="670"/>
                    <a:pt x="1012" y="552"/>
                  </a:cubicBezTo>
                  <a:cubicBezTo>
                    <a:pt x="1012" y="434"/>
                    <a:pt x="1012" y="115"/>
                    <a:pt x="1012" y="0"/>
                  </a:cubicBezTo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378" name="Freeform 136"/>
            <p:cNvSpPr/>
            <p:nvPr/>
          </p:nvSpPr>
          <p:spPr>
            <a:xfrm flipH="1" flipV="1">
              <a:off x="7002" y="2220"/>
              <a:ext cx="338" cy="434"/>
            </a:xfrm>
            <a:custGeom>
              <a:avLst/>
              <a:gdLst>
                <a:gd name="txL" fmla="*/ 0 w 2020"/>
                <a:gd name="txT" fmla="*/ 0 h 2594"/>
                <a:gd name="txR" fmla="*/ 2020 w 2020"/>
                <a:gd name="txB" fmla="*/ 2594 h 2594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020" h="2594">
                  <a:moveTo>
                    <a:pt x="472" y="15"/>
                  </a:moveTo>
                  <a:cubicBezTo>
                    <a:pt x="472" y="107"/>
                    <a:pt x="477" y="387"/>
                    <a:pt x="472" y="552"/>
                  </a:cubicBezTo>
                  <a:cubicBezTo>
                    <a:pt x="467" y="717"/>
                    <a:pt x="480" y="887"/>
                    <a:pt x="442" y="1005"/>
                  </a:cubicBezTo>
                  <a:cubicBezTo>
                    <a:pt x="404" y="1123"/>
                    <a:pt x="302" y="1180"/>
                    <a:pt x="247" y="1260"/>
                  </a:cubicBezTo>
                  <a:cubicBezTo>
                    <a:pt x="192" y="1340"/>
                    <a:pt x="152" y="1398"/>
                    <a:pt x="112" y="1488"/>
                  </a:cubicBezTo>
                  <a:cubicBezTo>
                    <a:pt x="72" y="1578"/>
                    <a:pt x="14" y="1706"/>
                    <a:pt x="7" y="1800"/>
                  </a:cubicBezTo>
                  <a:cubicBezTo>
                    <a:pt x="0" y="1894"/>
                    <a:pt x="25" y="1968"/>
                    <a:pt x="67" y="2055"/>
                  </a:cubicBezTo>
                  <a:cubicBezTo>
                    <a:pt x="109" y="2142"/>
                    <a:pt x="165" y="2245"/>
                    <a:pt x="262" y="2325"/>
                  </a:cubicBezTo>
                  <a:cubicBezTo>
                    <a:pt x="359" y="2405"/>
                    <a:pt x="515" y="2498"/>
                    <a:pt x="652" y="2535"/>
                  </a:cubicBezTo>
                  <a:cubicBezTo>
                    <a:pt x="789" y="2572"/>
                    <a:pt x="937" y="2594"/>
                    <a:pt x="1087" y="2550"/>
                  </a:cubicBezTo>
                  <a:cubicBezTo>
                    <a:pt x="1237" y="2506"/>
                    <a:pt x="1440" y="2366"/>
                    <a:pt x="1552" y="2268"/>
                  </a:cubicBezTo>
                  <a:cubicBezTo>
                    <a:pt x="1664" y="2170"/>
                    <a:pt x="1702" y="2069"/>
                    <a:pt x="1762" y="1965"/>
                  </a:cubicBezTo>
                  <a:cubicBezTo>
                    <a:pt x="1822" y="1861"/>
                    <a:pt x="1872" y="1759"/>
                    <a:pt x="1912" y="1644"/>
                  </a:cubicBezTo>
                  <a:cubicBezTo>
                    <a:pt x="1952" y="1529"/>
                    <a:pt x="2020" y="1309"/>
                    <a:pt x="2002" y="1275"/>
                  </a:cubicBezTo>
                  <a:cubicBezTo>
                    <a:pt x="1984" y="1241"/>
                    <a:pt x="1874" y="1355"/>
                    <a:pt x="1807" y="1440"/>
                  </a:cubicBezTo>
                  <a:cubicBezTo>
                    <a:pt x="1740" y="1525"/>
                    <a:pt x="1669" y="1690"/>
                    <a:pt x="1597" y="1785"/>
                  </a:cubicBezTo>
                  <a:cubicBezTo>
                    <a:pt x="1525" y="1880"/>
                    <a:pt x="1442" y="1953"/>
                    <a:pt x="1372" y="2010"/>
                  </a:cubicBezTo>
                  <a:cubicBezTo>
                    <a:pt x="1302" y="2067"/>
                    <a:pt x="1257" y="2113"/>
                    <a:pt x="1177" y="2130"/>
                  </a:cubicBezTo>
                  <a:cubicBezTo>
                    <a:pt x="1097" y="2147"/>
                    <a:pt x="982" y="2147"/>
                    <a:pt x="892" y="2115"/>
                  </a:cubicBezTo>
                  <a:cubicBezTo>
                    <a:pt x="802" y="2083"/>
                    <a:pt x="677" y="2022"/>
                    <a:pt x="637" y="1935"/>
                  </a:cubicBezTo>
                  <a:cubicBezTo>
                    <a:pt x="597" y="1848"/>
                    <a:pt x="612" y="1702"/>
                    <a:pt x="652" y="1590"/>
                  </a:cubicBezTo>
                  <a:cubicBezTo>
                    <a:pt x="692" y="1478"/>
                    <a:pt x="817" y="1355"/>
                    <a:pt x="877" y="1260"/>
                  </a:cubicBezTo>
                  <a:cubicBezTo>
                    <a:pt x="937" y="1165"/>
                    <a:pt x="990" y="1112"/>
                    <a:pt x="1012" y="1020"/>
                  </a:cubicBezTo>
                  <a:cubicBezTo>
                    <a:pt x="1034" y="928"/>
                    <a:pt x="1012" y="786"/>
                    <a:pt x="1012" y="708"/>
                  </a:cubicBezTo>
                  <a:cubicBezTo>
                    <a:pt x="1012" y="630"/>
                    <a:pt x="1012" y="670"/>
                    <a:pt x="1012" y="552"/>
                  </a:cubicBezTo>
                  <a:cubicBezTo>
                    <a:pt x="1012" y="434"/>
                    <a:pt x="1012" y="115"/>
                    <a:pt x="1012" y="0"/>
                  </a:cubicBezTo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ot="1080000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379" name="Rectangle 137"/>
            <p:cNvSpPr/>
            <p:nvPr/>
          </p:nvSpPr>
          <p:spPr>
            <a:xfrm>
              <a:off x="6627" y="2614"/>
              <a:ext cx="1155" cy="760"/>
            </a:xfrm>
            <a:prstGeom prst="rect">
              <a:avLst/>
            </a:prstGeom>
            <a:gradFill rotWithShape="0">
              <a:gsLst>
                <a:gs pos="0">
                  <a:srgbClr val="333333"/>
                </a:gs>
                <a:gs pos="50000">
                  <a:srgbClr val="C0C0C0"/>
                </a:gs>
                <a:gs pos="100000">
                  <a:srgbClr val="333333"/>
                </a:gs>
              </a:gsLst>
              <a:lin ang="0" scaled="1"/>
              <a:tileRect/>
            </a:gra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380" name="xjhlx13"/>
          <p:cNvGrpSpPr/>
          <p:nvPr/>
        </p:nvGrpSpPr>
        <p:grpSpPr>
          <a:xfrm>
            <a:off x="10408506" y="5089887"/>
            <a:ext cx="287337" cy="373063"/>
            <a:chOff x="6627" y="2220"/>
            <a:chExt cx="1155" cy="1502"/>
          </a:xfrm>
        </p:grpSpPr>
        <p:sp>
          <p:nvSpPr>
            <p:cNvPr id="11381" name="Freeform 135"/>
            <p:cNvSpPr/>
            <p:nvPr/>
          </p:nvSpPr>
          <p:spPr>
            <a:xfrm>
              <a:off x="7067" y="3288"/>
              <a:ext cx="338" cy="434"/>
            </a:xfrm>
            <a:custGeom>
              <a:avLst/>
              <a:gdLst>
                <a:gd name="txL" fmla="*/ 0 w 2020"/>
                <a:gd name="txT" fmla="*/ 0 h 2594"/>
                <a:gd name="txR" fmla="*/ 2020 w 2020"/>
                <a:gd name="txB" fmla="*/ 2594 h 2594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020" h="2594">
                  <a:moveTo>
                    <a:pt x="472" y="15"/>
                  </a:moveTo>
                  <a:cubicBezTo>
                    <a:pt x="472" y="107"/>
                    <a:pt x="477" y="387"/>
                    <a:pt x="472" y="552"/>
                  </a:cubicBezTo>
                  <a:cubicBezTo>
                    <a:pt x="467" y="717"/>
                    <a:pt x="480" y="887"/>
                    <a:pt x="442" y="1005"/>
                  </a:cubicBezTo>
                  <a:cubicBezTo>
                    <a:pt x="404" y="1123"/>
                    <a:pt x="302" y="1180"/>
                    <a:pt x="247" y="1260"/>
                  </a:cubicBezTo>
                  <a:cubicBezTo>
                    <a:pt x="192" y="1340"/>
                    <a:pt x="152" y="1398"/>
                    <a:pt x="112" y="1488"/>
                  </a:cubicBezTo>
                  <a:cubicBezTo>
                    <a:pt x="72" y="1578"/>
                    <a:pt x="14" y="1706"/>
                    <a:pt x="7" y="1800"/>
                  </a:cubicBezTo>
                  <a:cubicBezTo>
                    <a:pt x="0" y="1894"/>
                    <a:pt x="25" y="1968"/>
                    <a:pt x="67" y="2055"/>
                  </a:cubicBezTo>
                  <a:cubicBezTo>
                    <a:pt x="109" y="2142"/>
                    <a:pt x="165" y="2245"/>
                    <a:pt x="262" y="2325"/>
                  </a:cubicBezTo>
                  <a:cubicBezTo>
                    <a:pt x="359" y="2405"/>
                    <a:pt x="515" y="2498"/>
                    <a:pt x="652" y="2535"/>
                  </a:cubicBezTo>
                  <a:cubicBezTo>
                    <a:pt x="789" y="2572"/>
                    <a:pt x="937" y="2594"/>
                    <a:pt x="1087" y="2550"/>
                  </a:cubicBezTo>
                  <a:cubicBezTo>
                    <a:pt x="1237" y="2506"/>
                    <a:pt x="1440" y="2366"/>
                    <a:pt x="1552" y="2268"/>
                  </a:cubicBezTo>
                  <a:cubicBezTo>
                    <a:pt x="1664" y="2170"/>
                    <a:pt x="1702" y="2069"/>
                    <a:pt x="1762" y="1965"/>
                  </a:cubicBezTo>
                  <a:cubicBezTo>
                    <a:pt x="1822" y="1861"/>
                    <a:pt x="1872" y="1759"/>
                    <a:pt x="1912" y="1644"/>
                  </a:cubicBezTo>
                  <a:cubicBezTo>
                    <a:pt x="1952" y="1529"/>
                    <a:pt x="2020" y="1309"/>
                    <a:pt x="2002" y="1275"/>
                  </a:cubicBezTo>
                  <a:cubicBezTo>
                    <a:pt x="1984" y="1241"/>
                    <a:pt x="1874" y="1355"/>
                    <a:pt x="1807" y="1440"/>
                  </a:cubicBezTo>
                  <a:cubicBezTo>
                    <a:pt x="1740" y="1525"/>
                    <a:pt x="1669" y="1690"/>
                    <a:pt x="1597" y="1785"/>
                  </a:cubicBezTo>
                  <a:cubicBezTo>
                    <a:pt x="1525" y="1880"/>
                    <a:pt x="1442" y="1953"/>
                    <a:pt x="1372" y="2010"/>
                  </a:cubicBezTo>
                  <a:cubicBezTo>
                    <a:pt x="1302" y="2067"/>
                    <a:pt x="1257" y="2113"/>
                    <a:pt x="1177" y="2130"/>
                  </a:cubicBezTo>
                  <a:cubicBezTo>
                    <a:pt x="1097" y="2147"/>
                    <a:pt x="982" y="2147"/>
                    <a:pt x="892" y="2115"/>
                  </a:cubicBezTo>
                  <a:cubicBezTo>
                    <a:pt x="802" y="2083"/>
                    <a:pt x="677" y="2022"/>
                    <a:pt x="637" y="1935"/>
                  </a:cubicBezTo>
                  <a:cubicBezTo>
                    <a:pt x="597" y="1848"/>
                    <a:pt x="612" y="1702"/>
                    <a:pt x="652" y="1590"/>
                  </a:cubicBezTo>
                  <a:cubicBezTo>
                    <a:pt x="692" y="1478"/>
                    <a:pt x="817" y="1355"/>
                    <a:pt x="877" y="1260"/>
                  </a:cubicBezTo>
                  <a:cubicBezTo>
                    <a:pt x="937" y="1165"/>
                    <a:pt x="990" y="1112"/>
                    <a:pt x="1012" y="1020"/>
                  </a:cubicBezTo>
                  <a:cubicBezTo>
                    <a:pt x="1034" y="928"/>
                    <a:pt x="1012" y="786"/>
                    <a:pt x="1012" y="708"/>
                  </a:cubicBezTo>
                  <a:cubicBezTo>
                    <a:pt x="1012" y="630"/>
                    <a:pt x="1012" y="670"/>
                    <a:pt x="1012" y="552"/>
                  </a:cubicBezTo>
                  <a:cubicBezTo>
                    <a:pt x="1012" y="434"/>
                    <a:pt x="1012" y="115"/>
                    <a:pt x="1012" y="0"/>
                  </a:cubicBezTo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382" name="Freeform 136"/>
            <p:cNvSpPr/>
            <p:nvPr/>
          </p:nvSpPr>
          <p:spPr>
            <a:xfrm flipH="1" flipV="1">
              <a:off x="7002" y="2220"/>
              <a:ext cx="338" cy="434"/>
            </a:xfrm>
            <a:custGeom>
              <a:avLst/>
              <a:gdLst>
                <a:gd name="txL" fmla="*/ 0 w 2020"/>
                <a:gd name="txT" fmla="*/ 0 h 2594"/>
                <a:gd name="txR" fmla="*/ 2020 w 2020"/>
                <a:gd name="txB" fmla="*/ 2594 h 2594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020" h="2594">
                  <a:moveTo>
                    <a:pt x="472" y="15"/>
                  </a:moveTo>
                  <a:cubicBezTo>
                    <a:pt x="472" y="107"/>
                    <a:pt x="477" y="387"/>
                    <a:pt x="472" y="552"/>
                  </a:cubicBezTo>
                  <a:cubicBezTo>
                    <a:pt x="467" y="717"/>
                    <a:pt x="480" y="887"/>
                    <a:pt x="442" y="1005"/>
                  </a:cubicBezTo>
                  <a:cubicBezTo>
                    <a:pt x="404" y="1123"/>
                    <a:pt x="302" y="1180"/>
                    <a:pt x="247" y="1260"/>
                  </a:cubicBezTo>
                  <a:cubicBezTo>
                    <a:pt x="192" y="1340"/>
                    <a:pt x="152" y="1398"/>
                    <a:pt x="112" y="1488"/>
                  </a:cubicBezTo>
                  <a:cubicBezTo>
                    <a:pt x="72" y="1578"/>
                    <a:pt x="14" y="1706"/>
                    <a:pt x="7" y="1800"/>
                  </a:cubicBezTo>
                  <a:cubicBezTo>
                    <a:pt x="0" y="1894"/>
                    <a:pt x="25" y="1968"/>
                    <a:pt x="67" y="2055"/>
                  </a:cubicBezTo>
                  <a:cubicBezTo>
                    <a:pt x="109" y="2142"/>
                    <a:pt x="165" y="2245"/>
                    <a:pt x="262" y="2325"/>
                  </a:cubicBezTo>
                  <a:cubicBezTo>
                    <a:pt x="359" y="2405"/>
                    <a:pt x="515" y="2498"/>
                    <a:pt x="652" y="2535"/>
                  </a:cubicBezTo>
                  <a:cubicBezTo>
                    <a:pt x="789" y="2572"/>
                    <a:pt x="937" y="2594"/>
                    <a:pt x="1087" y="2550"/>
                  </a:cubicBezTo>
                  <a:cubicBezTo>
                    <a:pt x="1237" y="2506"/>
                    <a:pt x="1440" y="2366"/>
                    <a:pt x="1552" y="2268"/>
                  </a:cubicBezTo>
                  <a:cubicBezTo>
                    <a:pt x="1664" y="2170"/>
                    <a:pt x="1702" y="2069"/>
                    <a:pt x="1762" y="1965"/>
                  </a:cubicBezTo>
                  <a:cubicBezTo>
                    <a:pt x="1822" y="1861"/>
                    <a:pt x="1872" y="1759"/>
                    <a:pt x="1912" y="1644"/>
                  </a:cubicBezTo>
                  <a:cubicBezTo>
                    <a:pt x="1952" y="1529"/>
                    <a:pt x="2020" y="1309"/>
                    <a:pt x="2002" y="1275"/>
                  </a:cubicBezTo>
                  <a:cubicBezTo>
                    <a:pt x="1984" y="1241"/>
                    <a:pt x="1874" y="1355"/>
                    <a:pt x="1807" y="1440"/>
                  </a:cubicBezTo>
                  <a:cubicBezTo>
                    <a:pt x="1740" y="1525"/>
                    <a:pt x="1669" y="1690"/>
                    <a:pt x="1597" y="1785"/>
                  </a:cubicBezTo>
                  <a:cubicBezTo>
                    <a:pt x="1525" y="1880"/>
                    <a:pt x="1442" y="1953"/>
                    <a:pt x="1372" y="2010"/>
                  </a:cubicBezTo>
                  <a:cubicBezTo>
                    <a:pt x="1302" y="2067"/>
                    <a:pt x="1257" y="2113"/>
                    <a:pt x="1177" y="2130"/>
                  </a:cubicBezTo>
                  <a:cubicBezTo>
                    <a:pt x="1097" y="2147"/>
                    <a:pt x="982" y="2147"/>
                    <a:pt x="892" y="2115"/>
                  </a:cubicBezTo>
                  <a:cubicBezTo>
                    <a:pt x="802" y="2083"/>
                    <a:pt x="677" y="2022"/>
                    <a:pt x="637" y="1935"/>
                  </a:cubicBezTo>
                  <a:cubicBezTo>
                    <a:pt x="597" y="1848"/>
                    <a:pt x="612" y="1702"/>
                    <a:pt x="652" y="1590"/>
                  </a:cubicBezTo>
                  <a:cubicBezTo>
                    <a:pt x="692" y="1478"/>
                    <a:pt x="817" y="1355"/>
                    <a:pt x="877" y="1260"/>
                  </a:cubicBezTo>
                  <a:cubicBezTo>
                    <a:pt x="937" y="1165"/>
                    <a:pt x="990" y="1112"/>
                    <a:pt x="1012" y="1020"/>
                  </a:cubicBezTo>
                  <a:cubicBezTo>
                    <a:pt x="1034" y="928"/>
                    <a:pt x="1012" y="786"/>
                    <a:pt x="1012" y="708"/>
                  </a:cubicBezTo>
                  <a:cubicBezTo>
                    <a:pt x="1012" y="630"/>
                    <a:pt x="1012" y="670"/>
                    <a:pt x="1012" y="552"/>
                  </a:cubicBezTo>
                  <a:cubicBezTo>
                    <a:pt x="1012" y="434"/>
                    <a:pt x="1012" y="115"/>
                    <a:pt x="1012" y="0"/>
                  </a:cubicBezTo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ot="1080000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383" name="Rectangle 137"/>
            <p:cNvSpPr/>
            <p:nvPr/>
          </p:nvSpPr>
          <p:spPr>
            <a:xfrm>
              <a:off x="6627" y="2614"/>
              <a:ext cx="1155" cy="760"/>
            </a:xfrm>
            <a:prstGeom prst="rect">
              <a:avLst/>
            </a:prstGeom>
            <a:gradFill rotWithShape="0">
              <a:gsLst>
                <a:gs pos="0">
                  <a:srgbClr val="333333"/>
                </a:gs>
                <a:gs pos="50000">
                  <a:srgbClr val="C0C0C0"/>
                </a:gs>
                <a:gs pos="100000">
                  <a:srgbClr val="333333"/>
                </a:gs>
              </a:gsLst>
              <a:lin ang="0" scaled="1"/>
              <a:tileRect/>
            </a:gra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aphicFrame>
        <p:nvGraphicFramePr>
          <p:cNvPr id="11384" name="对象 11383"/>
          <p:cNvGraphicFramePr/>
          <p:nvPr>
            <p:extLst>
              <p:ext uri="{D42A27DB-BD31-4B8C-83A1-F6EECF244321}">
                <p14:modId xmlns:p14="http://schemas.microsoft.com/office/powerpoint/2010/main" val="2345249855"/>
              </p:ext>
            </p:extLst>
          </p:nvPr>
        </p:nvGraphicFramePr>
        <p:xfrm>
          <a:off x="8833706" y="3200762"/>
          <a:ext cx="3429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39700" imgH="165100" progId="Equation.DSMT4">
                  <p:embed/>
                </p:oleObj>
              </mc:Choice>
              <mc:Fallback>
                <p:oleObj r:id="rId3" imgW="139700" imgH="165100" progId="Equation.DSMT4">
                  <p:embed/>
                  <p:pic>
                    <p:nvPicPr>
                      <p:cNvPr id="11384" name="对象 1138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33706" y="3200762"/>
                        <a:ext cx="342900" cy="4048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文本框 70">
            <a:extLst>
              <a:ext uri="{FF2B5EF4-FFF2-40B4-BE49-F238E27FC236}">
                <a16:creationId xmlns:a16="http://schemas.microsoft.com/office/drawing/2014/main" id="{C22029A0-B0A1-4C63-BAA2-EB3C4C8DAA96}"/>
              </a:ext>
            </a:extLst>
          </p:cNvPr>
          <p:cNvSpPr txBox="1"/>
          <p:nvPr/>
        </p:nvSpPr>
        <p:spPr>
          <a:xfrm>
            <a:off x="765628" y="390161"/>
            <a:ext cx="18806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探究实验</a:t>
            </a:r>
          </a:p>
        </p:txBody>
      </p:sp>
    </p:spTree>
    <p:extLst>
      <p:ext uri="{BB962C8B-B14F-4D97-AF65-F5344CB8AC3E}">
        <p14:creationId xmlns:p14="http://schemas.microsoft.com/office/powerpoint/2010/main" val="113734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/>
      <p:bldP spid="4" grpId="0" bldLvl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446" name="表格 12445"/>
          <p:cNvGraphicFramePr/>
          <p:nvPr>
            <p:extLst>
              <p:ext uri="{D42A27DB-BD31-4B8C-83A1-F6EECF244321}">
                <p14:modId xmlns:p14="http://schemas.microsoft.com/office/powerpoint/2010/main" val="3572144635"/>
              </p:ext>
            </p:extLst>
          </p:nvPr>
        </p:nvGraphicFramePr>
        <p:xfrm>
          <a:off x="2470634" y="2976778"/>
          <a:ext cx="6466308" cy="2221318"/>
        </p:xfrm>
        <a:graphic>
          <a:graphicData uri="http://schemas.openxmlformats.org/drawingml/2006/table">
            <a:tbl>
              <a:tblPr/>
              <a:tblGrid>
                <a:gridCol w="399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37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3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20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32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07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31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023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059426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lang="zh-CN" altLang="zh-CN" sz="3000" b="1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7910" marR="97910" marT="48955" marB="48955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3000" b="1" i="1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G</a:t>
                      </a:r>
                      <a:r>
                        <a:rPr lang="en-US" altLang="zh-CN" sz="3000" b="1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/N</a:t>
                      </a:r>
                    </a:p>
                  </a:txBody>
                  <a:tcPr marL="97910" marR="97910" marT="48955" marB="4895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3000" b="1" i="1" err="1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h</a:t>
                      </a:r>
                      <a:r>
                        <a:rPr lang="en-US" altLang="zh-CN" sz="3000" b="1" err="1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/m</a:t>
                      </a:r>
                      <a:endParaRPr lang="en-US" altLang="zh-CN" sz="3000" b="1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7910" marR="97910" marT="48955" marB="4895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3000" b="1" i="1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F</a:t>
                      </a:r>
                      <a:r>
                        <a:rPr lang="en-US" altLang="zh-CN" sz="3000" b="1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/N</a:t>
                      </a:r>
                    </a:p>
                  </a:txBody>
                  <a:tcPr marL="97910" marR="97910" marT="48955" marB="4895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3000" b="1" i="1" err="1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s</a:t>
                      </a:r>
                      <a:r>
                        <a:rPr lang="en-US" altLang="zh-CN" sz="3000" b="1" err="1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/m</a:t>
                      </a:r>
                      <a:endParaRPr lang="en-US" altLang="zh-CN" sz="3000" b="1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7910" marR="97910" marT="48955" marB="4895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3000" b="1" i="1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W</a:t>
                      </a:r>
                      <a:r>
                        <a:rPr lang="zh-CN" altLang="en-US" sz="3000" b="1" baseline="-2500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有</a:t>
                      </a:r>
                      <a:r>
                        <a:rPr lang="en-US" altLang="zh-CN" sz="3000" b="1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/J</a:t>
                      </a:r>
                    </a:p>
                  </a:txBody>
                  <a:tcPr marL="97910" marR="97910" marT="48955" marB="4895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3000" b="1" i="1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W</a:t>
                      </a:r>
                      <a:r>
                        <a:rPr lang="zh-CN" altLang="en-US" sz="3000" b="1" baseline="-2500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总</a:t>
                      </a:r>
                      <a:r>
                        <a:rPr lang="en-US" altLang="zh-CN" sz="3000" b="1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/J</a:t>
                      </a:r>
                    </a:p>
                  </a:txBody>
                  <a:tcPr marL="97910" marR="97910" marT="48955" marB="4895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lang="en-US" altLang="zh-CN" sz="3000" b="1" i="1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7910" marR="97910" marT="48955" marB="4895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0946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3000" b="1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1</a:t>
                      </a:r>
                    </a:p>
                  </a:txBody>
                  <a:tcPr marL="97910" marR="97910" marT="48955" marB="48955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lang="en-US" altLang="zh-CN" sz="3000" b="1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7910" marR="97910" marT="48955" marB="4895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lang="en-US" altLang="zh-CN" sz="3000" b="1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7910" marR="97910" marT="48955" marB="4895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lang="zh-CN" altLang="zh-CN" sz="3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7910" marR="97910" marT="48955" marB="4895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lang="en-US" altLang="zh-CN" sz="3000" b="1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7910" marR="97910" marT="48955" marB="4895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lang="en-US" altLang="zh-CN" sz="3000" b="1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7910" marR="97910" marT="48955" marB="4895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lang="zh-CN" altLang="zh-CN" sz="3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7910" marR="97910" marT="48955" marB="4895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r" eaLnBrk="1" hangingPunct="1"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lang="en-US" altLang="zh-CN" sz="3000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7910" marR="97910" marT="48955" marB="4895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0946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3000" b="1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2</a:t>
                      </a:r>
                    </a:p>
                  </a:txBody>
                  <a:tcPr marL="97910" marR="97910" marT="48955" marB="48955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lang="en-US" altLang="zh-CN" sz="3000" b="1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7910" marR="97910" marT="48955" marB="4895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lang="en-US" altLang="zh-CN" sz="3000" b="1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7910" marR="97910" marT="48955" marB="4895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lang="zh-CN" altLang="zh-CN" sz="3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7910" marR="97910" marT="48955" marB="4895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lang="en-US" altLang="zh-CN" sz="3000" b="1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7910" marR="97910" marT="48955" marB="4895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lang="en-US" altLang="zh-CN" sz="3000" b="1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7910" marR="97910" marT="48955" marB="4895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lang="zh-CN" altLang="zh-CN" sz="3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7910" marR="97910" marT="48955" marB="4895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r" eaLnBrk="1" hangingPunct="1"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lang="en-US" altLang="zh-CN" sz="3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7910" marR="97910" marT="48955" marB="4895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331" name="Text Box 42"/>
          <p:cNvSpPr txBox="1"/>
          <p:nvPr/>
        </p:nvSpPr>
        <p:spPr>
          <a:xfrm>
            <a:off x="565050" y="2402357"/>
            <a:ext cx="5616575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条件：物重一定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4804" y="1155330"/>
            <a:ext cx="6030913" cy="124702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实验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保持钩码重力一定，改变动滑轮重。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0400" y="5126990"/>
            <a:ext cx="7065963" cy="10388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结论：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       物重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一定，动滑轮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越重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，机械效率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低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grpSp>
        <p:nvGrpSpPr>
          <p:cNvPr id="12614" name="组合 12613"/>
          <p:cNvGrpSpPr/>
          <p:nvPr/>
        </p:nvGrpSpPr>
        <p:grpSpPr>
          <a:xfrm>
            <a:off x="9516191" y="2402357"/>
            <a:ext cx="974725" cy="2879725"/>
            <a:chOff x="243" y="2245"/>
            <a:chExt cx="614" cy="1814"/>
          </a:xfrm>
        </p:grpSpPr>
        <p:sp>
          <p:nvSpPr>
            <p:cNvPr id="12343" name="Text Box 234"/>
            <p:cNvSpPr txBox="1"/>
            <p:nvPr/>
          </p:nvSpPr>
          <p:spPr>
            <a:xfrm>
              <a:off x="640" y="2727"/>
              <a:ext cx="217" cy="30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/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1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F</a:t>
              </a:r>
              <a:endParaRPr kumimoji="0" lang="en-US" altLang="zh-CN" sz="20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2612" name="组合 12611"/>
            <p:cNvGrpSpPr/>
            <p:nvPr/>
          </p:nvGrpSpPr>
          <p:grpSpPr>
            <a:xfrm>
              <a:off x="243" y="2245"/>
              <a:ext cx="482" cy="1814"/>
              <a:chOff x="323" y="1820"/>
              <a:chExt cx="601" cy="2154"/>
            </a:xfrm>
          </p:grpSpPr>
          <p:grpSp>
            <p:nvGrpSpPr>
              <p:cNvPr id="12611" name="组合 12610"/>
              <p:cNvGrpSpPr/>
              <p:nvPr/>
            </p:nvGrpSpPr>
            <p:grpSpPr>
              <a:xfrm>
                <a:off x="514" y="3436"/>
                <a:ext cx="245" cy="538"/>
                <a:chOff x="514" y="3493"/>
                <a:chExt cx="245" cy="538"/>
              </a:xfrm>
            </p:grpSpPr>
            <p:grpSp>
              <p:nvGrpSpPr>
                <p:cNvPr id="12337" name="xjhlx13"/>
                <p:cNvGrpSpPr/>
                <p:nvPr/>
              </p:nvGrpSpPr>
              <p:grpSpPr>
                <a:xfrm>
                  <a:off x="514" y="3747"/>
                  <a:ext cx="240" cy="284"/>
                  <a:chOff x="6627" y="2220"/>
                  <a:chExt cx="1155" cy="1502"/>
                </a:xfrm>
              </p:grpSpPr>
              <p:sp>
                <p:nvSpPr>
                  <p:cNvPr id="12367" name="Freeform 223"/>
                  <p:cNvSpPr/>
                  <p:nvPr/>
                </p:nvSpPr>
                <p:spPr>
                  <a:xfrm>
                    <a:off x="7067" y="3288"/>
                    <a:ext cx="338" cy="434"/>
                  </a:xfrm>
                  <a:custGeom>
                    <a:avLst/>
                    <a:gdLst>
                      <a:gd name="txL" fmla="*/ 0 w 2020"/>
                      <a:gd name="txT" fmla="*/ 0 h 2594"/>
                      <a:gd name="txR" fmla="*/ 2020 w 2020"/>
                      <a:gd name="txB" fmla="*/ 2594 h 259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020" h="2594">
                        <a:moveTo>
                          <a:pt x="472" y="15"/>
                        </a:moveTo>
                        <a:cubicBezTo>
                          <a:pt x="472" y="107"/>
                          <a:pt x="477" y="387"/>
                          <a:pt x="472" y="552"/>
                        </a:cubicBezTo>
                        <a:cubicBezTo>
                          <a:pt x="467" y="717"/>
                          <a:pt x="480" y="887"/>
                          <a:pt x="442" y="1005"/>
                        </a:cubicBezTo>
                        <a:cubicBezTo>
                          <a:pt x="404" y="1123"/>
                          <a:pt x="302" y="1180"/>
                          <a:pt x="247" y="1260"/>
                        </a:cubicBezTo>
                        <a:cubicBezTo>
                          <a:pt x="192" y="1340"/>
                          <a:pt x="152" y="1398"/>
                          <a:pt x="112" y="1488"/>
                        </a:cubicBezTo>
                        <a:cubicBezTo>
                          <a:pt x="72" y="1578"/>
                          <a:pt x="14" y="1706"/>
                          <a:pt x="7" y="1800"/>
                        </a:cubicBezTo>
                        <a:cubicBezTo>
                          <a:pt x="0" y="1894"/>
                          <a:pt x="25" y="1968"/>
                          <a:pt x="67" y="2055"/>
                        </a:cubicBezTo>
                        <a:cubicBezTo>
                          <a:pt x="109" y="2142"/>
                          <a:pt x="165" y="2245"/>
                          <a:pt x="262" y="2325"/>
                        </a:cubicBezTo>
                        <a:cubicBezTo>
                          <a:pt x="359" y="2405"/>
                          <a:pt x="515" y="2498"/>
                          <a:pt x="652" y="2535"/>
                        </a:cubicBezTo>
                        <a:cubicBezTo>
                          <a:pt x="789" y="2572"/>
                          <a:pt x="937" y="2594"/>
                          <a:pt x="1087" y="2550"/>
                        </a:cubicBezTo>
                        <a:cubicBezTo>
                          <a:pt x="1237" y="2506"/>
                          <a:pt x="1440" y="2366"/>
                          <a:pt x="1552" y="2268"/>
                        </a:cubicBezTo>
                        <a:cubicBezTo>
                          <a:pt x="1664" y="2170"/>
                          <a:pt x="1702" y="2069"/>
                          <a:pt x="1762" y="1965"/>
                        </a:cubicBezTo>
                        <a:cubicBezTo>
                          <a:pt x="1822" y="1861"/>
                          <a:pt x="1872" y="1759"/>
                          <a:pt x="1912" y="1644"/>
                        </a:cubicBezTo>
                        <a:cubicBezTo>
                          <a:pt x="1952" y="1529"/>
                          <a:pt x="2020" y="1309"/>
                          <a:pt x="2002" y="1275"/>
                        </a:cubicBezTo>
                        <a:cubicBezTo>
                          <a:pt x="1984" y="1241"/>
                          <a:pt x="1874" y="1355"/>
                          <a:pt x="1807" y="1440"/>
                        </a:cubicBezTo>
                        <a:cubicBezTo>
                          <a:pt x="1740" y="1525"/>
                          <a:pt x="1669" y="1690"/>
                          <a:pt x="1597" y="1785"/>
                        </a:cubicBezTo>
                        <a:cubicBezTo>
                          <a:pt x="1525" y="1880"/>
                          <a:pt x="1442" y="1953"/>
                          <a:pt x="1372" y="2010"/>
                        </a:cubicBezTo>
                        <a:cubicBezTo>
                          <a:pt x="1302" y="2067"/>
                          <a:pt x="1257" y="2113"/>
                          <a:pt x="1177" y="2130"/>
                        </a:cubicBezTo>
                        <a:cubicBezTo>
                          <a:pt x="1097" y="2147"/>
                          <a:pt x="982" y="2147"/>
                          <a:pt x="892" y="2115"/>
                        </a:cubicBezTo>
                        <a:cubicBezTo>
                          <a:pt x="802" y="2083"/>
                          <a:pt x="677" y="2022"/>
                          <a:pt x="637" y="1935"/>
                        </a:cubicBezTo>
                        <a:cubicBezTo>
                          <a:pt x="597" y="1848"/>
                          <a:pt x="612" y="1702"/>
                          <a:pt x="652" y="1590"/>
                        </a:cubicBezTo>
                        <a:cubicBezTo>
                          <a:pt x="692" y="1478"/>
                          <a:pt x="817" y="1355"/>
                          <a:pt x="877" y="1260"/>
                        </a:cubicBezTo>
                        <a:cubicBezTo>
                          <a:pt x="937" y="1165"/>
                          <a:pt x="990" y="1112"/>
                          <a:pt x="1012" y="1020"/>
                        </a:cubicBezTo>
                        <a:cubicBezTo>
                          <a:pt x="1034" y="928"/>
                          <a:pt x="1012" y="786"/>
                          <a:pt x="1012" y="708"/>
                        </a:cubicBezTo>
                        <a:cubicBezTo>
                          <a:pt x="1012" y="630"/>
                          <a:pt x="1012" y="670"/>
                          <a:pt x="1012" y="552"/>
                        </a:cubicBezTo>
                        <a:cubicBezTo>
                          <a:pt x="1012" y="434"/>
                          <a:pt x="1012" y="115"/>
                          <a:pt x="1012" y="0"/>
                        </a:cubicBezTo>
                      </a:path>
                    </a:pathLst>
                  </a:custGeom>
                  <a:solidFill>
                    <a:srgbClr val="000000"/>
                  </a:soli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368" name="Freeform 224"/>
                  <p:cNvSpPr/>
                  <p:nvPr/>
                </p:nvSpPr>
                <p:spPr>
                  <a:xfrm flipH="1" flipV="1">
                    <a:off x="7002" y="2220"/>
                    <a:ext cx="338" cy="434"/>
                  </a:xfrm>
                  <a:custGeom>
                    <a:avLst/>
                    <a:gdLst>
                      <a:gd name="txL" fmla="*/ 0 w 2020"/>
                      <a:gd name="txT" fmla="*/ 0 h 2594"/>
                      <a:gd name="txR" fmla="*/ 2020 w 2020"/>
                      <a:gd name="txB" fmla="*/ 2594 h 259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020" h="2594">
                        <a:moveTo>
                          <a:pt x="472" y="15"/>
                        </a:moveTo>
                        <a:cubicBezTo>
                          <a:pt x="472" y="107"/>
                          <a:pt x="477" y="387"/>
                          <a:pt x="472" y="552"/>
                        </a:cubicBezTo>
                        <a:cubicBezTo>
                          <a:pt x="467" y="717"/>
                          <a:pt x="480" y="887"/>
                          <a:pt x="442" y="1005"/>
                        </a:cubicBezTo>
                        <a:cubicBezTo>
                          <a:pt x="404" y="1123"/>
                          <a:pt x="302" y="1180"/>
                          <a:pt x="247" y="1260"/>
                        </a:cubicBezTo>
                        <a:cubicBezTo>
                          <a:pt x="192" y="1340"/>
                          <a:pt x="152" y="1398"/>
                          <a:pt x="112" y="1488"/>
                        </a:cubicBezTo>
                        <a:cubicBezTo>
                          <a:pt x="72" y="1578"/>
                          <a:pt x="14" y="1706"/>
                          <a:pt x="7" y="1800"/>
                        </a:cubicBezTo>
                        <a:cubicBezTo>
                          <a:pt x="0" y="1894"/>
                          <a:pt x="25" y="1968"/>
                          <a:pt x="67" y="2055"/>
                        </a:cubicBezTo>
                        <a:cubicBezTo>
                          <a:pt x="109" y="2142"/>
                          <a:pt x="165" y="2245"/>
                          <a:pt x="262" y="2325"/>
                        </a:cubicBezTo>
                        <a:cubicBezTo>
                          <a:pt x="359" y="2405"/>
                          <a:pt x="515" y="2498"/>
                          <a:pt x="652" y="2535"/>
                        </a:cubicBezTo>
                        <a:cubicBezTo>
                          <a:pt x="789" y="2572"/>
                          <a:pt x="937" y="2594"/>
                          <a:pt x="1087" y="2550"/>
                        </a:cubicBezTo>
                        <a:cubicBezTo>
                          <a:pt x="1237" y="2506"/>
                          <a:pt x="1440" y="2366"/>
                          <a:pt x="1552" y="2268"/>
                        </a:cubicBezTo>
                        <a:cubicBezTo>
                          <a:pt x="1664" y="2170"/>
                          <a:pt x="1702" y="2069"/>
                          <a:pt x="1762" y="1965"/>
                        </a:cubicBezTo>
                        <a:cubicBezTo>
                          <a:pt x="1822" y="1861"/>
                          <a:pt x="1872" y="1759"/>
                          <a:pt x="1912" y="1644"/>
                        </a:cubicBezTo>
                        <a:cubicBezTo>
                          <a:pt x="1952" y="1529"/>
                          <a:pt x="2020" y="1309"/>
                          <a:pt x="2002" y="1275"/>
                        </a:cubicBezTo>
                        <a:cubicBezTo>
                          <a:pt x="1984" y="1241"/>
                          <a:pt x="1874" y="1355"/>
                          <a:pt x="1807" y="1440"/>
                        </a:cubicBezTo>
                        <a:cubicBezTo>
                          <a:pt x="1740" y="1525"/>
                          <a:pt x="1669" y="1690"/>
                          <a:pt x="1597" y="1785"/>
                        </a:cubicBezTo>
                        <a:cubicBezTo>
                          <a:pt x="1525" y="1880"/>
                          <a:pt x="1442" y="1953"/>
                          <a:pt x="1372" y="2010"/>
                        </a:cubicBezTo>
                        <a:cubicBezTo>
                          <a:pt x="1302" y="2067"/>
                          <a:pt x="1257" y="2113"/>
                          <a:pt x="1177" y="2130"/>
                        </a:cubicBezTo>
                        <a:cubicBezTo>
                          <a:pt x="1097" y="2147"/>
                          <a:pt x="982" y="2147"/>
                          <a:pt x="892" y="2115"/>
                        </a:cubicBezTo>
                        <a:cubicBezTo>
                          <a:pt x="802" y="2083"/>
                          <a:pt x="677" y="2022"/>
                          <a:pt x="637" y="1935"/>
                        </a:cubicBezTo>
                        <a:cubicBezTo>
                          <a:pt x="597" y="1848"/>
                          <a:pt x="612" y="1702"/>
                          <a:pt x="652" y="1590"/>
                        </a:cubicBezTo>
                        <a:cubicBezTo>
                          <a:pt x="692" y="1478"/>
                          <a:pt x="817" y="1355"/>
                          <a:pt x="877" y="1260"/>
                        </a:cubicBezTo>
                        <a:cubicBezTo>
                          <a:pt x="937" y="1165"/>
                          <a:pt x="990" y="1112"/>
                          <a:pt x="1012" y="1020"/>
                        </a:cubicBezTo>
                        <a:cubicBezTo>
                          <a:pt x="1034" y="928"/>
                          <a:pt x="1012" y="786"/>
                          <a:pt x="1012" y="708"/>
                        </a:cubicBezTo>
                        <a:cubicBezTo>
                          <a:pt x="1012" y="630"/>
                          <a:pt x="1012" y="670"/>
                          <a:pt x="1012" y="552"/>
                        </a:cubicBezTo>
                        <a:cubicBezTo>
                          <a:pt x="1012" y="434"/>
                          <a:pt x="1012" y="115"/>
                          <a:pt x="1012" y="0"/>
                        </a:cubicBezTo>
                      </a:path>
                    </a:pathLst>
                  </a:custGeom>
                  <a:solidFill>
                    <a:srgbClr val="000000"/>
                  </a:soli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rot="10800000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369" name="Rectangle 225"/>
                  <p:cNvSpPr/>
                  <p:nvPr/>
                </p:nvSpPr>
                <p:spPr>
                  <a:xfrm>
                    <a:off x="6627" y="2614"/>
                    <a:ext cx="1155" cy="7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333333"/>
                      </a:gs>
                      <a:gs pos="50000">
                        <a:srgbClr val="C0C0C0"/>
                      </a:gs>
                      <a:gs pos="100000">
                        <a:srgbClr val="333333"/>
                      </a:gs>
                    </a:gsLst>
                    <a:lin ang="0" scaled="1"/>
                    <a:tileRect/>
                  </a:gradFill>
                  <a:ln w="9525" cap="flat" cmpd="sng">
                    <a:solidFill>
                      <a:srgbClr val="000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2338" name="xjhlx13"/>
                <p:cNvGrpSpPr/>
                <p:nvPr/>
              </p:nvGrpSpPr>
              <p:grpSpPr>
                <a:xfrm>
                  <a:off x="527" y="3493"/>
                  <a:ext cx="232" cy="283"/>
                  <a:chOff x="6627" y="2220"/>
                  <a:chExt cx="1155" cy="1502"/>
                </a:xfrm>
              </p:grpSpPr>
              <p:sp>
                <p:nvSpPr>
                  <p:cNvPr id="12364" name="Freeform 227"/>
                  <p:cNvSpPr/>
                  <p:nvPr/>
                </p:nvSpPr>
                <p:spPr>
                  <a:xfrm>
                    <a:off x="7067" y="3288"/>
                    <a:ext cx="338" cy="434"/>
                  </a:xfrm>
                  <a:custGeom>
                    <a:avLst/>
                    <a:gdLst>
                      <a:gd name="txL" fmla="*/ 0 w 2020"/>
                      <a:gd name="txT" fmla="*/ 0 h 2594"/>
                      <a:gd name="txR" fmla="*/ 2020 w 2020"/>
                      <a:gd name="txB" fmla="*/ 2594 h 259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020" h="2594">
                        <a:moveTo>
                          <a:pt x="472" y="15"/>
                        </a:moveTo>
                        <a:cubicBezTo>
                          <a:pt x="472" y="107"/>
                          <a:pt x="477" y="387"/>
                          <a:pt x="472" y="552"/>
                        </a:cubicBezTo>
                        <a:cubicBezTo>
                          <a:pt x="467" y="717"/>
                          <a:pt x="480" y="887"/>
                          <a:pt x="442" y="1005"/>
                        </a:cubicBezTo>
                        <a:cubicBezTo>
                          <a:pt x="404" y="1123"/>
                          <a:pt x="302" y="1180"/>
                          <a:pt x="247" y="1260"/>
                        </a:cubicBezTo>
                        <a:cubicBezTo>
                          <a:pt x="192" y="1340"/>
                          <a:pt x="152" y="1398"/>
                          <a:pt x="112" y="1488"/>
                        </a:cubicBezTo>
                        <a:cubicBezTo>
                          <a:pt x="72" y="1578"/>
                          <a:pt x="14" y="1706"/>
                          <a:pt x="7" y="1800"/>
                        </a:cubicBezTo>
                        <a:cubicBezTo>
                          <a:pt x="0" y="1894"/>
                          <a:pt x="25" y="1968"/>
                          <a:pt x="67" y="2055"/>
                        </a:cubicBezTo>
                        <a:cubicBezTo>
                          <a:pt x="109" y="2142"/>
                          <a:pt x="165" y="2245"/>
                          <a:pt x="262" y="2325"/>
                        </a:cubicBezTo>
                        <a:cubicBezTo>
                          <a:pt x="359" y="2405"/>
                          <a:pt x="515" y="2498"/>
                          <a:pt x="652" y="2535"/>
                        </a:cubicBezTo>
                        <a:cubicBezTo>
                          <a:pt x="789" y="2572"/>
                          <a:pt x="937" y="2594"/>
                          <a:pt x="1087" y="2550"/>
                        </a:cubicBezTo>
                        <a:cubicBezTo>
                          <a:pt x="1237" y="2506"/>
                          <a:pt x="1440" y="2366"/>
                          <a:pt x="1552" y="2268"/>
                        </a:cubicBezTo>
                        <a:cubicBezTo>
                          <a:pt x="1664" y="2170"/>
                          <a:pt x="1702" y="2069"/>
                          <a:pt x="1762" y="1965"/>
                        </a:cubicBezTo>
                        <a:cubicBezTo>
                          <a:pt x="1822" y="1861"/>
                          <a:pt x="1872" y="1759"/>
                          <a:pt x="1912" y="1644"/>
                        </a:cubicBezTo>
                        <a:cubicBezTo>
                          <a:pt x="1952" y="1529"/>
                          <a:pt x="2020" y="1309"/>
                          <a:pt x="2002" y="1275"/>
                        </a:cubicBezTo>
                        <a:cubicBezTo>
                          <a:pt x="1984" y="1241"/>
                          <a:pt x="1874" y="1355"/>
                          <a:pt x="1807" y="1440"/>
                        </a:cubicBezTo>
                        <a:cubicBezTo>
                          <a:pt x="1740" y="1525"/>
                          <a:pt x="1669" y="1690"/>
                          <a:pt x="1597" y="1785"/>
                        </a:cubicBezTo>
                        <a:cubicBezTo>
                          <a:pt x="1525" y="1880"/>
                          <a:pt x="1442" y="1953"/>
                          <a:pt x="1372" y="2010"/>
                        </a:cubicBezTo>
                        <a:cubicBezTo>
                          <a:pt x="1302" y="2067"/>
                          <a:pt x="1257" y="2113"/>
                          <a:pt x="1177" y="2130"/>
                        </a:cubicBezTo>
                        <a:cubicBezTo>
                          <a:pt x="1097" y="2147"/>
                          <a:pt x="982" y="2147"/>
                          <a:pt x="892" y="2115"/>
                        </a:cubicBezTo>
                        <a:cubicBezTo>
                          <a:pt x="802" y="2083"/>
                          <a:pt x="677" y="2022"/>
                          <a:pt x="637" y="1935"/>
                        </a:cubicBezTo>
                        <a:cubicBezTo>
                          <a:pt x="597" y="1848"/>
                          <a:pt x="612" y="1702"/>
                          <a:pt x="652" y="1590"/>
                        </a:cubicBezTo>
                        <a:cubicBezTo>
                          <a:pt x="692" y="1478"/>
                          <a:pt x="817" y="1355"/>
                          <a:pt x="877" y="1260"/>
                        </a:cubicBezTo>
                        <a:cubicBezTo>
                          <a:pt x="937" y="1165"/>
                          <a:pt x="990" y="1112"/>
                          <a:pt x="1012" y="1020"/>
                        </a:cubicBezTo>
                        <a:cubicBezTo>
                          <a:pt x="1034" y="928"/>
                          <a:pt x="1012" y="786"/>
                          <a:pt x="1012" y="708"/>
                        </a:cubicBezTo>
                        <a:cubicBezTo>
                          <a:pt x="1012" y="630"/>
                          <a:pt x="1012" y="670"/>
                          <a:pt x="1012" y="552"/>
                        </a:cubicBezTo>
                        <a:cubicBezTo>
                          <a:pt x="1012" y="434"/>
                          <a:pt x="1012" y="115"/>
                          <a:pt x="1012" y="0"/>
                        </a:cubicBezTo>
                      </a:path>
                    </a:pathLst>
                  </a:custGeom>
                  <a:solidFill>
                    <a:srgbClr val="000000"/>
                  </a:soli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365" name="Freeform 228"/>
                  <p:cNvSpPr/>
                  <p:nvPr/>
                </p:nvSpPr>
                <p:spPr>
                  <a:xfrm flipH="1" flipV="1">
                    <a:off x="7002" y="2220"/>
                    <a:ext cx="338" cy="434"/>
                  </a:xfrm>
                  <a:custGeom>
                    <a:avLst/>
                    <a:gdLst>
                      <a:gd name="txL" fmla="*/ 0 w 2020"/>
                      <a:gd name="txT" fmla="*/ 0 h 2594"/>
                      <a:gd name="txR" fmla="*/ 2020 w 2020"/>
                      <a:gd name="txB" fmla="*/ 2594 h 259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020" h="2594">
                        <a:moveTo>
                          <a:pt x="472" y="15"/>
                        </a:moveTo>
                        <a:cubicBezTo>
                          <a:pt x="472" y="107"/>
                          <a:pt x="477" y="387"/>
                          <a:pt x="472" y="552"/>
                        </a:cubicBezTo>
                        <a:cubicBezTo>
                          <a:pt x="467" y="717"/>
                          <a:pt x="480" y="887"/>
                          <a:pt x="442" y="1005"/>
                        </a:cubicBezTo>
                        <a:cubicBezTo>
                          <a:pt x="404" y="1123"/>
                          <a:pt x="302" y="1180"/>
                          <a:pt x="247" y="1260"/>
                        </a:cubicBezTo>
                        <a:cubicBezTo>
                          <a:pt x="192" y="1340"/>
                          <a:pt x="152" y="1398"/>
                          <a:pt x="112" y="1488"/>
                        </a:cubicBezTo>
                        <a:cubicBezTo>
                          <a:pt x="72" y="1578"/>
                          <a:pt x="14" y="1706"/>
                          <a:pt x="7" y="1800"/>
                        </a:cubicBezTo>
                        <a:cubicBezTo>
                          <a:pt x="0" y="1894"/>
                          <a:pt x="25" y="1968"/>
                          <a:pt x="67" y="2055"/>
                        </a:cubicBezTo>
                        <a:cubicBezTo>
                          <a:pt x="109" y="2142"/>
                          <a:pt x="165" y="2245"/>
                          <a:pt x="262" y="2325"/>
                        </a:cubicBezTo>
                        <a:cubicBezTo>
                          <a:pt x="359" y="2405"/>
                          <a:pt x="515" y="2498"/>
                          <a:pt x="652" y="2535"/>
                        </a:cubicBezTo>
                        <a:cubicBezTo>
                          <a:pt x="789" y="2572"/>
                          <a:pt x="937" y="2594"/>
                          <a:pt x="1087" y="2550"/>
                        </a:cubicBezTo>
                        <a:cubicBezTo>
                          <a:pt x="1237" y="2506"/>
                          <a:pt x="1440" y="2366"/>
                          <a:pt x="1552" y="2268"/>
                        </a:cubicBezTo>
                        <a:cubicBezTo>
                          <a:pt x="1664" y="2170"/>
                          <a:pt x="1702" y="2069"/>
                          <a:pt x="1762" y="1965"/>
                        </a:cubicBezTo>
                        <a:cubicBezTo>
                          <a:pt x="1822" y="1861"/>
                          <a:pt x="1872" y="1759"/>
                          <a:pt x="1912" y="1644"/>
                        </a:cubicBezTo>
                        <a:cubicBezTo>
                          <a:pt x="1952" y="1529"/>
                          <a:pt x="2020" y="1309"/>
                          <a:pt x="2002" y="1275"/>
                        </a:cubicBezTo>
                        <a:cubicBezTo>
                          <a:pt x="1984" y="1241"/>
                          <a:pt x="1874" y="1355"/>
                          <a:pt x="1807" y="1440"/>
                        </a:cubicBezTo>
                        <a:cubicBezTo>
                          <a:pt x="1740" y="1525"/>
                          <a:pt x="1669" y="1690"/>
                          <a:pt x="1597" y="1785"/>
                        </a:cubicBezTo>
                        <a:cubicBezTo>
                          <a:pt x="1525" y="1880"/>
                          <a:pt x="1442" y="1953"/>
                          <a:pt x="1372" y="2010"/>
                        </a:cubicBezTo>
                        <a:cubicBezTo>
                          <a:pt x="1302" y="2067"/>
                          <a:pt x="1257" y="2113"/>
                          <a:pt x="1177" y="2130"/>
                        </a:cubicBezTo>
                        <a:cubicBezTo>
                          <a:pt x="1097" y="2147"/>
                          <a:pt x="982" y="2147"/>
                          <a:pt x="892" y="2115"/>
                        </a:cubicBezTo>
                        <a:cubicBezTo>
                          <a:pt x="802" y="2083"/>
                          <a:pt x="677" y="2022"/>
                          <a:pt x="637" y="1935"/>
                        </a:cubicBezTo>
                        <a:cubicBezTo>
                          <a:pt x="597" y="1848"/>
                          <a:pt x="612" y="1702"/>
                          <a:pt x="652" y="1590"/>
                        </a:cubicBezTo>
                        <a:cubicBezTo>
                          <a:pt x="692" y="1478"/>
                          <a:pt x="817" y="1355"/>
                          <a:pt x="877" y="1260"/>
                        </a:cubicBezTo>
                        <a:cubicBezTo>
                          <a:pt x="937" y="1165"/>
                          <a:pt x="990" y="1112"/>
                          <a:pt x="1012" y="1020"/>
                        </a:cubicBezTo>
                        <a:cubicBezTo>
                          <a:pt x="1034" y="928"/>
                          <a:pt x="1012" y="786"/>
                          <a:pt x="1012" y="708"/>
                        </a:cubicBezTo>
                        <a:cubicBezTo>
                          <a:pt x="1012" y="630"/>
                          <a:pt x="1012" y="670"/>
                          <a:pt x="1012" y="552"/>
                        </a:cubicBezTo>
                        <a:cubicBezTo>
                          <a:pt x="1012" y="434"/>
                          <a:pt x="1012" y="115"/>
                          <a:pt x="1012" y="0"/>
                        </a:cubicBezTo>
                      </a:path>
                    </a:pathLst>
                  </a:custGeom>
                  <a:solidFill>
                    <a:srgbClr val="000000"/>
                  </a:soli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rot="10800000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366" name="Rectangle 229"/>
                  <p:cNvSpPr/>
                  <p:nvPr/>
                </p:nvSpPr>
                <p:spPr>
                  <a:xfrm>
                    <a:off x="6627" y="2614"/>
                    <a:ext cx="1155" cy="7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333333"/>
                      </a:gs>
                      <a:gs pos="50000">
                        <a:srgbClr val="C0C0C0"/>
                      </a:gs>
                      <a:gs pos="100000">
                        <a:srgbClr val="333333"/>
                      </a:gs>
                    </a:gsLst>
                    <a:lin ang="0" scaled="1"/>
                    <a:tileRect/>
                  </a:gradFill>
                  <a:ln w="9525" cap="flat" cmpd="sng">
                    <a:solidFill>
                      <a:srgbClr val="000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12610" name="组合 12609"/>
              <p:cNvGrpSpPr/>
              <p:nvPr/>
            </p:nvGrpSpPr>
            <p:grpSpPr>
              <a:xfrm>
                <a:off x="323" y="1820"/>
                <a:ext cx="601" cy="1644"/>
                <a:chOff x="323" y="1820"/>
                <a:chExt cx="601" cy="1644"/>
              </a:xfrm>
            </p:grpSpPr>
            <p:sp>
              <p:nvSpPr>
                <p:cNvPr id="12339" name="Line 230"/>
                <p:cNvSpPr/>
                <p:nvPr/>
              </p:nvSpPr>
              <p:spPr>
                <a:xfrm flipH="1">
                  <a:off x="486" y="2488"/>
                  <a:ext cx="131" cy="385"/>
                </a:xfrm>
                <a:prstGeom prst="line">
                  <a:avLst/>
                </a:prstGeom>
                <a:ln w="190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340" name="Line 231"/>
                <p:cNvSpPr/>
                <p:nvPr/>
              </p:nvSpPr>
              <p:spPr>
                <a:xfrm flipH="1">
                  <a:off x="722" y="2180"/>
                  <a:ext cx="61" cy="744"/>
                </a:xfrm>
                <a:prstGeom prst="line">
                  <a:avLst/>
                </a:prstGeom>
                <a:ln w="190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341" name="Line 232"/>
                <p:cNvSpPr/>
                <p:nvPr/>
              </p:nvSpPr>
              <p:spPr>
                <a:xfrm flipH="1">
                  <a:off x="459" y="2128"/>
                  <a:ext cx="27" cy="1053"/>
                </a:xfrm>
                <a:prstGeom prst="line">
                  <a:avLst/>
                </a:prstGeom>
                <a:ln w="1905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342" name="Line 233"/>
                <p:cNvSpPr/>
                <p:nvPr/>
              </p:nvSpPr>
              <p:spPr>
                <a:xfrm flipV="1">
                  <a:off x="774" y="2617"/>
                  <a:ext cx="53" cy="564"/>
                </a:xfrm>
                <a:prstGeom prst="line">
                  <a:avLst/>
                </a:prstGeom>
                <a:ln w="19050" cap="flat" cmpd="sng">
                  <a:solidFill>
                    <a:srgbClr val="000000"/>
                  </a:solidFill>
                  <a:prstDash val="solid"/>
                  <a:headEnd type="none" w="med" len="med"/>
                  <a:tailEnd type="triangle" w="med" len="lg"/>
                </a:ln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grpSp>
              <p:nvGrpSpPr>
                <p:cNvPr id="12344" name="Group 235"/>
                <p:cNvGrpSpPr/>
                <p:nvPr/>
              </p:nvGrpSpPr>
              <p:grpSpPr>
                <a:xfrm flipV="1">
                  <a:off x="323" y="1820"/>
                  <a:ext cx="601" cy="30"/>
                  <a:chOff x="3121" y="1752"/>
                  <a:chExt cx="722" cy="130"/>
                </a:xfrm>
              </p:grpSpPr>
              <p:sp>
                <p:nvSpPr>
                  <p:cNvPr id="12357" name="Line 236"/>
                  <p:cNvSpPr/>
                  <p:nvPr/>
                </p:nvSpPr>
                <p:spPr>
                  <a:xfrm flipH="1">
                    <a:off x="3121" y="1760"/>
                    <a:ext cx="120" cy="122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358" name="Line 237"/>
                  <p:cNvSpPr/>
                  <p:nvPr/>
                </p:nvSpPr>
                <p:spPr>
                  <a:xfrm flipH="1">
                    <a:off x="3241" y="1760"/>
                    <a:ext cx="121" cy="122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359" name="Line 238"/>
                  <p:cNvSpPr/>
                  <p:nvPr/>
                </p:nvSpPr>
                <p:spPr>
                  <a:xfrm flipH="1">
                    <a:off x="3362" y="1760"/>
                    <a:ext cx="120" cy="122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360" name="Line 239"/>
                  <p:cNvSpPr/>
                  <p:nvPr/>
                </p:nvSpPr>
                <p:spPr>
                  <a:xfrm flipH="1">
                    <a:off x="3482" y="1760"/>
                    <a:ext cx="120" cy="122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361" name="Line 240"/>
                  <p:cNvSpPr/>
                  <p:nvPr/>
                </p:nvSpPr>
                <p:spPr>
                  <a:xfrm flipH="1">
                    <a:off x="3602" y="1760"/>
                    <a:ext cx="120" cy="122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362" name="Line 241"/>
                  <p:cNvSpPr/>
                  <p:nvPr/>
                </p:nvSpPr>
                <p:spPr>
                  <a:xfrm flipH="1">
                    <a:off x="3722" y="1760"/>
                    <a:ext cx="121" cy="122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363" name="Line 242"/>
                  <p:cNvSpPr/>
                  <p:nvPr/>
                </p:nvSpPr>
                <p:spPr>
                  <a:xfrm>
                    <a:off x="3144" y="1752"/>
                    <a:ext cx="698" cy="0"/>
                  </a:xfrm>
                  <a:prstGeom prst="line">
                    <a:avLst/>
                  </a:prstGeom>
                  <a:ln w="1905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2609" name="组合 12608"/>
                <p:cNvGrpSpPr/>
                <p:nvPr/>
              </p:nvGrpSpPr>
              <p:grpSpPr>
                <a:xfrm>
                  <a:off x="449" y="2667"/>
                  <a:ext cx="333" cy="797"/>
                  <a:chOff x="449" y="2667"/>
                  <a:chExt cx="333" cy="797"/>
                </a:xfrm>
              </p:grpSpPr>
              <p:sp>
                <p:nvSpPr>
                  <p:cNvPr id="12581" name="Freeform 250"/>
                  <p:cNvSpPr/>
                  <p:nvPr/>
                </p:nvSpPr>
                <p:spPr>
                  <a:xfrm rot="-274270" flipV="1">
                    <a:off x="595" y="2667"/>
                    <a:ext cx="77" cy="103"/>
                  </a:xfrm>
                  <a:custGeom>
                    <a:avLst/>
                    <a:gdLst>
                      <a:gd name="txL" fmla="*/ 0 w 2020"/>
                      <a:gd name="txT" fmla="*/ 0 h 2594"/>
                      <a:gd name="txR" fmla="*/ 2020 w 2020"/>
                      <a:gd name="txB" fmla="*/ 2594 h 2594"/>
                    </a:gdLst>
                    <a:ahLst/>
                    <a:cxnLst>
                      <a:cxn ang="0">
                        <a:pos x="1" y="0"/>
                      </a:cxn>
                      <a:cxn ang="0">
                        <a:pos x="1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1" y="3"/>
                      </a:cxn>
                      <a:cxn ang="0">
                        <a:pos x="1" y="3"/>
                      </a:cxn>
                      <a:cxn ang="0">
                        <a:pos x="2" y="2"/>
                      </a:cxn>
                      <a:cxn ang="0">
                        <a:pos x="2" y="2"/>
                      </a:cxn>
                      <a:cxn ang="0">
                        <a:pos x="2" y="2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2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2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1"/>
                      </a:cxn>
                      <a:cxn ang="0">
                        <a:pos x="1" y="0"/>
                      </a:cxn>
                    </a:cxnLst>
                    <a:rect l="txL" t="txT" r="txR" b="txB"/>
                    <a:pathLst>
                      <a:path w="2020" h="2594">
                        <a:moveTo>
                          <a:pt x="472" y="15"/>
                        </a:moveTo>
                        <a:cubicBezTo>
                          <a:pt x="472" y="107"/>
                          <a:pt x="477" y="387"/>
                          <a:pt x="472" y="552"/>
                        </a:cubicBezTo>
                        <a:cubicBezTo>
                          <a:pt x="467" y="717"/>
                          <a:pt x="480" y="887"/>
                          <a:pt x="442" y="1005"/>
                        </a:cubicBezTo>
                        <a:cubicBezTo>
                          <a:pt x="404" y="1123"/>
                          <a:pt x="302" y="1180"/>
                          <a:pt x="247" y="1260"/>
                        </a:cubicBezTo>
                        <a:cubicBezTo>
                          <a:pt x="192" y="1340"/>
                          <a:pt x="152" y="1398"/>
                          <a:pt x="112" y="1488"/>
                        </a:cubicBezTo>
                        <a:cubicBezTo>
                          <a:pt x="72" y="1578"/>
                          <a:pt x="14" y="1706"/>
                          <a:pt x="7" y="1800"/>
                        </a:cubicBezTo>
                        <a:cubicBezTo>
                          <a:pt x="0" y="1894"/>
                          <a:pt x="25" y="1968"/>
                          <a:pt x="67" y="2055"/>
                        </a:cubicBezTo>
                        <a:cubicBezTo>
                          <a:pt x="109" y="2142"/>
                          <a:pt x="165" y="2245"/>
                          <a:pt x="262" y="2325"/>
                        </a:cubicBezTo>
                        <a:cubicBezTo>
                          <a:pt x="359" y="2405"/>
                          <a:pt x="515" y="2498"/>
                          <a:pt x="652" y="2535"/>
                        </a:cubicBezTo>
                        <a:cubicBezTo>
                          <a:pt x="789" y="2572"/>
                          <a:pt x="937" y="2594"/>
                          <a:pt x="1087" y="2550"/>
                        </a:cubicBezTo>
                        <a:cubicBezTo>
                          <a:pt x="1237" y="2506"/>
                          <a:pt x="1440" y="2366"/>
                          <a:pt x="1552" y="2268"/>
                        </a:cubicBezTo>
                        <a:cubicBezTo>
                          <a:pt x="1664" y="2170"/>
                          <a:pt x="1702" y="2069"/>
                          <a:pt x="1762" y="1965"/>
                        </a:cubicBezTo>
                        <a:cubicBezTo>
                          <a:pt x="1822" y="1861"/>
                          <a:pt x="1872" y="1759"/>
                          <a:pt x="1912" y="1644"/>
                        </a:cubicBezTo>
                        <a:cubicBezTo>
                          <a:pt x="1952" y="1529"/>
                          <a:pt x="2020" y="1309"/>
                          <a:pt x="2002" y="1275"/>
                        </a:cubicBezTo>
                        <a:cubicBezTo>
                          <a:pt x="1984" y="1241"/>
                          <a:pt x="1874" y="1355"/>
                          <a:pt x="1807" y="1440"/>
                        </a:cubicBezTo>
                        <a:cubicBezTo>
                          <a:pt x="1740" y="1525"/>
                          <a:pt x="1669" y="1690"/>
                          <a:pt x="1597" y="1785"/>
                        </a:cubicBezTo>
                        <a:cubicBezTo>
                          <a:pt x="1525" y="1880"/>
                          <a:pt x="1442" y="1953"/>
                          <a:pt x="1372" y="2010"/>
                        </a:cubicBezTo>
                        <a:cubicBezTo>
                          <a:pt x="1302" y="2067"/>
                          <a:pt x="1257" y="2113"/>
                          <a:pt x="1177" y="2130"/>
                        </a:cubicBezTo>
                        <a:cubicBezTo>
                          <a:pt x="1097" y="2147"/>
                          <a:pt x="982" y="2147"/>
                          <a:pt x="892" y="2115"/>
                        </a:cubicBezTo>
                        <a:cubicBezTo>
                          <a:pt x="802" y="2083"/>
                          <a:pt x="677" y="2022"/>
                          <a:pt x="637" y="1935"/>
                        </a:cubicBezTo>
                        <a:cubicBezTo>
                          <a:pt x="597" y="1848"/>
                          <a:pt x="612" y="1702"/>
                          <a:pt x="652" y="1590"/>
                        </a:cubicBezTo>
                        <a:cubicBezTo>
                          <a:pt x="692" y="1478"/>
                          <a:pt x="817" y="1355"/>
                          <a:pt x="877" y="1260"/>
                        </a:cubicBezTo>
                        <a:cubicBezTo>
                          <a:pt x="937" y="1165"/>
                          <a:pt x="990" y="1112"/>
                          <a:pt x="1012" y="1020"/>
                        </a:cubicBezTo>
                        <a:cubicBezTo>
                          <a:pt x="1034" y="928"/>
                          <a:pt x="1012" y="786"/>
                          <a:pt x="1012" y="708"/>
                        </a:cubicBezTo>
                        <a:cubicBezTo>
                          <a:pt x="1012" y="630"/>
                          <a:pt x="1012" y="670"/>
                          <a:pt x="1012" y="552"/>
                        </a:cubicBezTo>
                        <a:cubicBezTo>
                          <a:pt x="1012" y="434"/>
                          <a:pt x="1012" y="115"/>
                          <a:pt x="1012" y="0"/>
                        </a:cubicBezTo>
                      </a:path>
                    </a:pathLst>
                  </a:custGeom>
                  <a:solidFill>
                    <a:srgbClr val="000000"/>
                  </a:soli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rot="10800000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grpSp>
                <p:nvGrpSpPr>
                  <p:cNvPr id="12334" name="xjhlx8"/>
                  <p:cNvGrpSpPr>
                    <a:grpSpLocks noChangeAspect="1"/>
                  </p:cNvGrpSpPr>
                  <p:nvPr/>
                </p:nvGrpSpPr>
                <p:grpSpPr>
                  <a:xfrm rot="5400000" flipH="1">
                    <a:off x="458" y="2823"/>
                    <a:ext cx="316" cy="246"/>
                    <a:chOff x="6892" y="783"/>
                    <a:chExt cx="813" cy="579"/>
                  </a:xfrm>
                </p:grpSpPr>
                <p:grpSp>
                  <p:nvGrpSpPr>
                    <p:cNvPr id="12387" name="Group 197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7125" y="783"/>
                      <a:ext cx="580" cy="579"/>
                      <a:chOff x="2400" y="2400"/>
                      <a:chExt cx="1440" cy="1440"/>
                    </a:xfrm>
                  </p:grpSpPr>
                  <p:sp>
                    <p:nvSpPr>
                      <p:cNvPr id="12389" name="Oval 198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400" y="2400"/>
                        <a:ext cx="1440" cy="1440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FFFFFF"/>
                          </a:gs>
                          <a:gs pos="100000">
                            <a:srgbClr val="8F8F8F"/>
                          </a:gs>
                        </a:gsLst>
                        <a:path path="shape">
                          <a:fillToRect l="50000" t="50000" r="50000" b="50000"/>
                        </a:path>
                        <a:tileRect/>
                      </a:gra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 rot="10800000" vert="eaVert"/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zh-CN" alt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2390" name="Oval 199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600" y="2600"/>
                        <a:ext cx="1040" cy="1040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FFFFFF"/>
                          </a:gs>
                          <a:gs pos="100000">
                            <a:srgbClr val="000000"/>
                          </a:gs>
                        </a:gsLst>
                        <a:lin ang="2700000" scaled="1"/>
                        <a:tileRect/>
                      </a:gradFill>
                      <a:ln w="9525">
                        <a:noFill/>
                      </a:ln>
                    </p:spPr>
                    <p:txBody>
                      <a:bodyPr rot="10800000" vert="eaVert"/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zh-CN" alt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2391" name="Oval 200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800" y="2800"/>
                        <a:ext cx="640" cy="640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808080"/>
                          </a:gs>
                          <a:gs pos="100000">
                            <a:srgbClr val="969696"/>
                          </a:gs>
                        </a:gsLst>
                        <a:path path="shape">
                          <a:fillToRect l="50000" t="50000" r="50000" b="50000"/>
                        </a:path>
                        <a:tileRect/>
                      </a:gradFill>
                      <a:ln w="9525">
                        <a:noFill/>
                      </a:ln>
                    </p:spPr>
                    <p:txBody>
                      <a:bodyPr rot="10800000" vert="eaVert"/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zh-CN" alt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2392" name="Oval 201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000" y="3000"/>
                        <a:ext cx="240" cy="240"/>
                      </a:xfrm>
                      <a:prstGeom prst="ellipse">
                        <a:avLst/>
                      </a:prstGeom>
                      <a:solidFill>
                        <a:srgbClr val="333333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 rot="10800000" vert="eaVert"/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zh-CN" alt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12388" name="Rectangle 202"/>
                    <p:cNvSpPr>
                      <a:spLocks noChangeAspect="1"/>
                    </p:cNvSpPr>
                    <p:nvPr/>
                  </p:nvSpPr>
                  <p:spPr>
                    <a:xfrm>
                      <a:off x="6892" y="1024"/>
                      <a:ext cx="555" cy="97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rgbClr val="FFFFFF"/>
                        </a:gs>
                        <a:gs pos="100000">
                          <a:srgbClr val="000000"/>
                        </a:gs>
                      </a:gsLst>
                      <a:lin ang="5400000" scaled="1"/>
                      <a:tileRect/>
                    </a:gradFill>
                    <a:ln w="9525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  <p:txBody>
                    <a:bodyPr rot="10800000" vert="eaVert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12376" name="Group 204"/>
                  <p:cNvGrpSpPr/>
                  <p:nvPr/>
                </p:nvGrpSpPr>
                <p:grpSpPr>
                  <a:xfrm>
                    <a:off x="449" y="3027"/>
                    <a:ext cx="333" cy="308"/>
                    <a:chOff x="2400" y="2400"/>
                    <a:chExt cx="1440" cy="1440"/>
                  </a:xfrm>
                </p:grpSpPr>
                <p:sp>
                  <p:nvSpPr>
                    <p:cNvPr id="12383" name="Oval 205"/>
                    <p:cNvSpPr/>
                    <p:nvPr/>
                  </p:nvSpPr>
                  <p:spPr>
                    <a:xfrm>
                      <a:off x="2400" y="2400"/>
                      <a:ext cx="1440" cy="1440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8F8F8F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2384" name="Oval 206"/>
                    <p:cNvSpPr/>
                    <p:nvPr/>
                  </p:nvSpPr>
                  <p:spPr>
                    <a:xfrm>
                      <a:off x="2600" y="2600"/>
                      <a:ext cx="1040" cy="1040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000000"/>
                        </a:gs>
                      </a:gsLst>
                      <a:lin ang="270000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2385" name="Oval 207"/>
                    <p:cNvSpPr/>
                    <p:nvPr/>
                  </p:nvSpPr>
                  <p:spPr>
                    <a:xfrm>
                      <a:off x="2800" y="2800"/>
                      <a:ext cx="640" cy="640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808080"/>
                        </a:gs>
                        <a:gs pos="100000">
                          <a:srgbClr val="969696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2386" name="Oval 208"/>
                    <p:cNvSpPr/>
                    <p:nvPr/>
                  </p:nvSpPr>
                  <p:spPr>
                    <a:xfrm>
                      <a:off x="3000" y="3000"/>
                      <a:ext cx="240" cy="240"/>
                    </a:xfrm>
                    <a:prstGeom prst="ellipse">
                      <a:avLst/>
                    </a:prstGeom>
                    <a:solidFill>
                      <a:srgbClr val="333333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12506" name="组合 12505"/>
                  <p:cNvGrpSpPr/>
                  <p:nvPr/>
                </p:nvGrpSpPr>
                <p:grpSpPr>
                  <a:xfrm>
                    <a:off x="570" y="2744"/>
                    <a:ext cx="102" cy="720"/>
                    <a:chOff x="584" y="2840"/>
                    <a:chExt cx="113" cy="766"/>
                  </a:xfrm>
                </p:grpSpPr>
                <p:sp>
                  <p:nvSpPr>
                    <p:cNvPr id="12378" name="Freeform 210"/>
                    <p:cNvSpPr/>
                    <p:nvPr/>
                  </p:nvSpPr>
                  <p:spPr>
                    <a:xfrm>
                      <a:off x="612" y="3500"/>
                      <a:ext cx="77" cy="106"/>
                    </a:xfrm>
                    <a:custGeom>
                      <a:avLst/>
                      <a:gdLst>
                        <a:gd name="txL" fmla="*/ 0 w 2020"/>
                        <a:gd name="txT" fmla="*/ 0 h 2594"/>
                        <a:gd name="txR" fmla="*/ 2020 w 2020"/>
                        <a:gd name="txB" fmla="*/ 2594 h 2594"/>
                      </a:gdLst>
                      <a:ahLst/>
                      <a:cxnLst>
                        <a:cxn ang="0">
                          <a:pos x="1" y="0"/>
                        </a:cxn>
                        <a:cxn ang="0">
                          <a:pos x="1" y="1"/>
                        </a:cxn>
                        <a:cxn ang="0">
                          <a:pos x="0" y="1"/>
                        </a:cxn>
                        <a:cxn ang="0">
                          <a:pos x="0" y="1"/>
                        </a:cxn>
                        <a:cxn ang="0">
                          <a:pos x="0" y="1"/>
                        </a:cxn>
                        <a:cxn ang="0">
                          <a:pos x="0" y="2"/>
                        </a:cxn>
                        <a:cxn ang="0">
                          <a:pos x="0" y="2"/>
                        </a:cxn>
                        <a:cxn ang="0">
                          <a:pos x="0" y="2"/>
                        </a:cxn>
                        <a:cxn ang="0">
                          <a:pos x="1" y="3"/>
                        </a:cxn>
                        <a:cxn ang="0">
                          <a:pos x="1" y="3"/>
                        </a:cxn>
                        <a:cxn ang="0">
                          <a:pos x="2" y="2"/>
                        </a:cxn>
                        <a:cxn ang="0">
                          <a:pos x="2" y="2"/>
                        </a:cxn>
                        <a:cxn ang="0">
                          <a:pos x="2" y="2"/>
                        </a:cxn>
                        <a:cxn ang="0">
                          <a:pos x="2" y="1"/>
                        </a:cxn>
                        <a:cxn ang="0">
                          <a:pos x="2" y="1"/>
                        </a:cxn>
                        <a:cxn ang="0">
                          <a:pos x="2" y="2"/>
                        </a:cxn>
                        <a:cxn ang="0">
                          <a:pos x="1" y="2"/>
                        </a:cxn>
                        <a:cxn ang="0">
                          <a:pos x="1" y="2"/>
                        </a:cxn>
                        <a:cxn ang="0">
                          <a:pos x="1" y="2"/>
                        </a:cxn>
                        <a:cxn ang="0">
                          <a:pos x="1" y="2"/>
                        </a:cxn>
                        <a:cxn ang="0">
                          <a:pos x="1" y="2"/>
                        </a:cxn>
                        <a:cxn ang="0">
                          <a:pos x="1" y="1"/>
                        </a:cxn>
                        <a:cxn ang="0">
                          <a:pos x="1" y="1"/>
                        </a:cxn>
                        <a:cxn ang="0">
                          <a:pos x="1" y="1"/>
                        </a:cxn>
                        <a:cxn ang="0">
                          <a:pos x="1" y="1"/>
                        </a:cxn>
                        <a:cxn ang="0">
                          <a:pos x="1" y="0"/>
                        </a:cxn>
                      </a:cxnLst>
                      <a:rect l="txL" t="txT" r="txR" b="txB"/>
                      <a:pathLst>
                        <a:path w="2020" h="2594">
                          <a:moveTo>
                            <a:pt x="472" y="15"/>
                          </a:moveTo>
                          <a:cubicBezTo>
                            <a:pt x="472" y="107"/>
                            <a:pt x="477" y="387"/>
                            <a:pt x="472" y="552"/>
                          </a:cubicBezTo>
                          <a:cubicBezTo>
                            <a:pt x="467" y="717"/>
                            <a:pt x="480" y="887"/>
                            <a:pt x="442" y="1005"/>
                          </a:cubicBezTo>
                          <a:cubicBezTo>
                            <a:pt x="404" y="1123"/>
                            <a:pt x="302" y="1180"/>
                            <a:pt x="247" y="1260"/>
                          </a:cubicBezTo>
                          <a:cubicBezTo>
                            <a:pt x="192" y="1340"/>
                            <a:pt x="152" y="1398"/>
                            <a:pt x="112" y="1488"/>
                          </a:cubicBezTo>
                          <a:cubicBezTo>
                            <a:pt x="72" y="1578"/>
                            <a:pt x="14" y="1706"/>
                            <a:pt x="7" y="1800"/>
                          </a:cubicBezTo>
                          <a:cubicBezTo>
                            <a:pt x="0" y="1894"/>
                            <a:pt x="25" y="1968"/>
                            <a:pt x="67" y="2055"/>
                          </a:cubicBezTo>
                          <a:cubicBezTo>
                            <a:pt x="109" y="2142"/>
                            <a:pt x="165" y="2245"/>
                            <a:pt x="262" y="2325"/>
                          </a:cubicBezTo>
                          <a:cubicBezTo>
                            <a:pt x="359" y="2405"/>
                            <a:pt x="515" y="2498"/>
                            <a:pt x="652" y="2535"/>
                          </a:cubicBezTo>
                          <a:cubicBezTo>
                            <a:pt x="789" y="2572"/>
                            <a:pt x="937" y="2594"/>
                            <a:pt x="1087" y="2550"/>
                          </a:cubicBezTo>
                          <a:cubicBezTo>
                            <a:pt x="1237" y="2506"/>
                            <a:pt x="1440" y="2366"/>
                            <a:pt x="1552" y="2268"/>
                          </a:cubicBezTo>
                          <a:cubicBezTo>
                            <a:pt x="1664" y="2170"/>
                            <a:pt x="1702" y="2069"/>
                            <a:pt x="1762" y="1965"/>
                          </a:cubicBezTo>
                          <a:cubicBezTo>
                            <a:pt x="1822" y="1861"/>
                            <a:pt x="1872" y="1759"/>
                            <a:pt x="1912" y="1644"/>
                          </a:cubicBezTo>
                          <a:cubicBezTo>
                            <a:pt x="1952" y="1529"/>
                            <a:pt x="2020" y="1309"/>
                            <a:pt x="2002" y="1275"/>
                          </a:cubicBezTo>
                          <a:cubicBezTo>
                            <a:pt x="1984" y="1241"/>
                            <a:pt x="1874" y="1355"/>
                            <a:pt x="1807" y="1440"/>
                          </a:cubicBezTo>
                          <a:cubicBezTo>
                            <a:pt x="1740" y="1525"/>
                            <a:pt x="1669" y="1690"/>
                            <a:pt x="1597" y="1785"/>
                          </a:cubicBezTo>
                          <a:cubicBezTo>
                            <a:pt x="1525" y="1880"/>
                            <a:pt x="1442" y="1953"/>
                            <a:pt x="1372" y="2010"/>
                          </a:cubicBezTo>
                          <a:cubicBezTo>
                            <a:pt x="1302" y="2067"/>
                            <a:pt x="1257" y="2113"/>
                            <a:pt x="1177" y="2130"/>
                          </a:cubicBezTo>
                          <a:cubicBezTo>
                            <a:pt x="1097" y="2147"/>
                            <a:pt x="982" y="2147"/>
                            <a:pt x="892" y="2115"/>
                          </a:cubicBezTo>
                          <a:cubicBezTo>
                            <a:pt x="802" y="2083"/>
                            <a:pt x="677" y="2022"/>
                            <a:pt x="637" y="1935"/>
                          </a:cubicBezTo>
                          <a:cubicBezTo>
                            <a:pt x="597" y="1848"/>
                            <a:pt x="612" y="1702"/>
                            <a:pt x="652" y="1590"/>
                          </a:cubicBezTo>
                          <a:cubicBezTo>
                            <a:pt x="692" y="1478"/>
                            <a:pt x="817" y="1355"/>
                            <a:pt x="877" y="1260"/>
                          </a:cubicBezTo>
                          <a:cubicBezTo>
                            <a:pt x="937" y="1165"/>
                            <a:pt x="990" y="1112"/>
                            <a:pt x="1012" y="1020"/>
                          </a:cubicBezTo>
                          <a:cubicBezTo>
                            <a:pt x="1034" y="928"/>
                            <a:pt x="1012" y="786"/>
                            <a:pt x="1012" y="708"/>
                          </a:cubicBezTo>
                          <a:cubicBezTo>
                            <a:pt x="1012" y="630"/>
                            <a:pt x="1012" y="670"/>
                            <a:pt x="1012" y="552"/>
                          </a:cubicBezTo>
                          <a:cubicBezTo>
                            <a:pt x="1012" y="434"/>
                            <a:pt x="1012" y="115"/>
                            <a:pt x="1012" y="0"/>
                          </a:cubicBezTo>
                        </a:path>
                      </a:pathLst>
                    </a:custGeom>
                    <a:solidFill>
                      <a:srgbClr val="000000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2380" name="Freeform 212"/>
                    <p:cNvSpPr/>
                    <p:nvPr/>
                  </p:nvSpPr>
                  <p:spPr>
                    <a:xfrm>
                      <a:off x="584" y="3165"/>
                      <a:ext cx="113" cy="356"/>
                    </a:xfrm>
                    <a:custGeom>
                      <a:avLst/>
                      <a:gdLst>
                        <a:gd name="txL" fmla="*/ 0 w 915"/>
                        <a:gd name="txT" fmla="*/ 0 h 1180"/>
                        <a:gd name="txR" fmla="*/ 915 w 915"/>
                        <a:gd name="txB" fmla="*/ 1180 h 1180"/>
                      </a:gdLst>
                      <a:ahLst/>
                      <a:cxnLst>
                        <a:cxn ang="0">
                          <a:pos x="0" y="0"/>
                        </a:cxn>
                        <a:cxn ang="0">
                          <a:pos x="915" y="15"/>
                        </a:cxn>
                        <a:cxn ang="0">
                          <a:pos x="630" y="1180"/>
                        </a:cxn>
                        <a:cxn ang="0">
                          <a:pos x="270" y="1155"/>
                        </a:cxn>
                        <a:cxn ang="0">
                          <a:pos x="0" y="0"/>
                        </a:cxn>
                      </a:cxnLst>
                      <a:rect l="txL" t="txT" r="txR" b="txB"/>
                      <a:pathLst>
                        <a:path w="915" h="1180">
                          <a:moveTo>
                            <a:pt x="0" y="0"/>
                          </a:moveTo>
                          <a:lnTo>
                            <a:pt x="915" y="15"/>
                          </a:lnTo>
                          <a:lnTo>
                            <a:pt x="630" y="1180"/>
                          </a:lnTo>
                          <a:lnTo>
                            <a:pt x="270" y="115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rgbClr val="969696"/>
                        </a:gs>
                        <a:gs pos="100000">
                          <a:srgbClr val="000000"/>
                        </a:gs>
                      </a:gsLst>
                      <a:lin ang="0" scaled="1"/>
                      <a:tileRect/>
                    </a:gra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2381" name="Oval 213"/>
                    <p:cNvSpPr/>
                    <p:nvPr/>
                  </p:nvSpPr>
                  <p:spPr>
                    <a:xfrm>
                      <a:off x="615" y="3275"/>
                      <a:ext cx="54" cy="47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C0C0C0"/>
                        </a:gs>
                        <a:gs pos="100000">
                          <a:srgbClr val="000000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2382" name="Oval 214"/>
                    <p:cNvSpPr/>
                    <p:nvPr/>
                  </p:nvSpPr>
                  <p:spPr>
                    <a:xfrm>
                      <a:off x="609" y="3463"/>
                      <a:ext cx="54" cy="47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C0C0C0"/>
                        </a:gs>
                        <a:gs pos="100000">
                          <a:srgbClr val="000000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2500" name="Freeform 212"/>
                    <p:cNvSpPr/>
                    <p:nvPr/>
                  </p:nvSpPr>
                  <p:spPr>
                    <a:xfrm flipV="1">
                      <a:off x="584" y="2840"/>
                      <a:ext cx="113" cy="356"/>
                    </a:xfrm>
                    <a:custGeom>
                      <a:avLst/>
                      <a:gdLst>
                        <a:gd name="txL" fmla="*/ 0 w 915"/>
                        <a:gd name="txT" fmla="*/ 0 h 1180"/>
                        <a:gd name="txR" fmla="*/ 915 w 915"/>
                        <a:gd name="txB" fmla="*/ 1180 h 1180"/>
                      </a:gdLst>
                      <a:ahLst/>
                      <a:cxnLst>
                        <a:cxn ang="0">
                          <a:pos x="0" y="0"/>
                        </a:cxn>
                        <a:cxn ang="0">
                          <a:pos x="915" y="15"/>
                        </a:cxn>
                        <a:cxn ang="0">
                          <a:pos x="630" y="1180"/>
                        </a:cxn>
                        <a:cxn ang="0">
                          <a:pos x="270" y="1155"/>
                        </a:cxn>
                        <a:cxn ang="0">
                          <a:pos x="0" y="0"/>
                        </a:cxn>
                      </a:cxnLst>
                      <a:rect l="txL" t="txT" r="txR" b="txB"/>
                      <a:pathLst>
                        <a:path w="915" h="1180">
                          <a:moveTo>
                            <a:pt x="0" y="0"/>
                          </a:moveTo>
                          <a:lnTo>
                            <a:pt x="915" y="15"/>
                          </a:lnTo>
                          <a:lnTo>
                            <a:pt x="630" y="1180"/>
                          </a:lnTo>
                          <a:lnTo>
                            <a:pt x="270" y="115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rgbClr val="000000"/>
                        </a:gs>
                        <a:gs pos="50000">
                          <a:srgbClr val="969696"/>
                        </a:gs>
                        <a:gs pos="100000">
                          <a:srgbClr val="000000"/>
                        </a:gs>
                      </a:gsLst>
                      <a:lin ang="0" scaled="1"/>
                      <a:tileRect/>
                    </a:gra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rot="10800000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2501" name="Oval 213"/>
                    <p:cNvSpPr/>
                    <p:nvPr/>
                  </p:nvSpPr>
                  <p:spPr>
                    <a:xfrm>
                      <a:off x="612" y="2982"/>
                      <a:ext cx="54" cy="47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C0C0C0"/>
                        </a:gs>
                        <a:gs pos="100000">
                          <a:srgbClr val="000000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2502" name="Oval 213"/>
                    <p:cNvSpPr/>
                    <p:nvPr/>
                  </p:nvSpPr>
                  <p:spPr>
                    <a:xfrm>
                      <a:off x="603" y="2840"/>
                      <a:ext cx="54" cy="47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C0C0C0"/>
                        </a:gs>
                        <a:gs pos="100000">
                          <a:srgbClr val="000000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2504" name="椭圆 12503"/>
                    <p:cNvSpPr/>
                    <p:nvPr/>
                  </p:nvSpPr>
                  <p:spPr>
                    <a:xfrm>
                      <a:off x="603" y="3166"/>
                      <a:ext cx="81" cy="59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969696">
                            <a:gamma/>
                            <a:shade val="60392"/>
                            <a:invGamma/>
                          </a:srgbClr>
                        </a:gs>
                        <a:gs pos="50000">
                          <a:srgbClr val="969696"/>
                        </a:gs>
                        <a:gs pos="100000">
                          <a:srgbClr val="969696">
                            <a:gamma/>
                            <a:shade val="60392"/>
                            <a:invGamma/>
                          </a:srgbClr>
                        </a:gs>
                      </a:gsLst>
                      <a:lin ang="0" scaled="1"/>
                      <a:tileRect/>
                    </a:gradFill>
                    <a:ln w="9525">
                      <a:noFill/>
                    </a:ln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2578" name="组合 12577"/>
                <p:cNvGrpSpPr/>
                <p:nvPr/>
              </p:nvGrpSpPr>
              <p:grpSpPr>
                <a:xfrm>
                  <a:off x="466" y="1820"/>
                  <a:ext cx="335" cy="693"/>
                  <a:chOff x="414" y="1848"/>
                  <a:chExt cx="362" cy="765"/>
                </a:xfrm>
              </p:grpSpPr>
              <p:grpSp>
                <p:nvGrpSpPr>
                  <p:cNvPr id="12549" name="组合 12548"/>
                  <p:cNvGrpSpPr/>
                  <p:nvPr/>
                </p:nvGrpSpPr>
                <p:grpSpPr>
                  <a:xfrm>
                    <a:off x="414" y="1933"/>
                    <a:ext cx="362" cy="680"/>
                    <a:chOff x="414" y="1962"/>
                    <a:chExt cx="362" cy="680"/>
                  </a:xfrm>
                </p:grpSpPr>
                <p:grpSp>
                  <p:nvGrpSpPr>
                    <p:cNvPr id="12543" name="组合 12542"/>
                    <p:cNvGrpSpPr/>
                    <p:nvPr/>
                  </p:nvGrpSpPr>
                  <p:grpSpPr>
                    <a:xfrm>
                      <a:off x="414" y="2106"/>
                      <a:ext cx="347" cy="536"/>
                      <a:chOff x="414" y="2106"/>
                      <a:chExt cx="347" cy="536"/>
                    </a:xfrm>
                  </p:grpSpPr>
                  <p:grpSp>
                    <p:nvGrpSpPr>
                      <p:cNvPr id="12518" name="Group 153"/>
                      <p:cNvGrpSpPr/>
                      <p:nvPr/>
                    </p:nvGrpSpPr>
                    <p:grpSpPr>
                      <a:xfrm>
                        <a:off x="414" y="2106"/>
                        <a:ext cx="347" cy="334"/>
                        <a:chOff x="2400" y="2400"/>
                        <a:chExt cx="1440" cy="1440"/>
                      </a:xfrm>
                    </p:grpSpPr>
                    <p:sp>
                      <p:nvSpPr>
                        <p:cNvPr id="12519" name="Oval 154"/>
                        <p:cNvSpPr/>
                        <p:nvPr/>
                      </p:nvSpPr>
                      <p:spPr>
                        <a:xfrm>
                          <a:off x="2400" y="2400"/>
                          <a:ext cx="1440" cy="1440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FFFFFF"/>
                            </a:gs>
                            <a:gs pos="100000">
                              <a:srgbClr val="8F8F8F"/>
                            </a:gs>
                          </a:gsLst>
                          <a:path path="shape">
                            <a:fillToRect l="50000" t="50000" r="50000" b="50000"/>
                          </a:path>
                          <a:tileRect/>
                        </a:gra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思源黑体 CN Medium" panose="020B0600000000000000" pitchFamily="34" charset="-122"/>
                            <a:sym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2520" name="Oval 155"/>
                        <p:cNvSpPr/>
                        <p:nvPr/>
                      </p:nvSpPr>
                      <p:spPr>
                        <a:xfrm>
                          <a:off x="2600" y="2600"/>
                          <a:ext cx="1040" cy="1040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FFFFFF"/>
                            </a:gs>
                            <a:gs pos="100000">
                              <a:srgbClr val="000000"/>
                            </a:gs>
                          </a:gsLst>
                          <a:lin ang="2700000" scaled="1"/>
                          <a:tileRect/>
                        </a:gradFill>
                        <a:ln w="9525">
                          <a:noFill/>
                        </a:ln>
                      </p:spPr>
                      <p:txBody>
                        <a:bodyPr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思源黑体 CN Medium" panose="020B0600000000000000" pitchFamily="34" charset="-122"/>
                            <a:sym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2521" name="Oval 156"/>
                        <p:cNvSpPr/>
                        <p:nvPr/>
                      </p:nvSpPr>
                      <p:spPr>
                        <a:xfrm>
                          <a:off x="2800" y="2800"/>
                          <a:ext cx="640" cy="640"/>
                        </a:xfrm>
                        <a:prstGeom prst="ellipse">
                          <a:avLst/>
                        </a:prstGeom>
                        <a:gradFill rotWithShape="0">
                          <a:gsLst>
                            <a:gs pos="0">
                              <a:srgbClr val="808080"/>
                            </a:gs>
                            <a:gs pos="100000">
                              <a:srgbClr val="969696"/>
                            </a:gs>
                          </a:gsLst>
                          <a:path path="shape">
                            <a:fillToRect l="50000" t="50000" r="50000" b="50000"/>
                          </a:path>
                          <a:tileRect/>
                        </a:gradFill>
                        <a:ln w="9525">
                          <a:noFill/>
                        </a:ln>
                      </p:spPr>
                      <p:txBody>
                        <a:bodyPr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思源黑体 CN Medium" panose="020B0600000000000000" pitchFamily="34" charset="-122"/>
                            <a:sym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2522" name="Oval 157"/>
                        <p:cNvSpPr/>
                        <p:nvPr/>
                      </p:nvSpPr>
                      <p:spPr>
                        <a:xfrm>
                          <a:off x="3000" y="3000"/>
                          <a:ext cx="240" cy="240"/>
                        </a:xfrm>
                        <a:prstGeom prst="ellipse">
                          <a:avLst/>
                        </a:prstGeom>
                        <a:solidFill>
                          <a:srgbClr val="333333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思源黑体 CN Medium" panose="020B0600000000000000" pitchFamily="34" charset="-122"/>
                            <a:sym typeface="Arial" panose="020B060402020202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12542" name="组合 12541"/>
                      <p:cNvGrpSpPr/>
                      <p:nvPr/>
                    </p:nvGrpSpPr>
                    <p:grpSpPr>
                      <a:xfrm>
                        <a:off x="479" y="2239"/>
                        <a:ext cx="221" cy="403"/>
                        <a:chOff x="479" y="2239"/>
                        <a:chExt cx="221" cy="403"/>
                      </a:xfrm>
                    </p:grpSpPr>
                    <p:sp>
                      <p:nvSpPr>
                        <p:cNvPr id="12524" name="Freeform 159"/>
                        <p:cNvSpPr/>
                        <p:nvPr/>
                      </p:nvSpPr>
                      <p:spPr>
                        <a:xfrm flipH="1">
                          <a:off x="527" y="2557"/>
                          <a:ext cx="105" cy="85"/>
                        </a:xfrm>
                        <a:custGeom>
                          <a:avLst/>
                          <a:gdLst>
                            <a:gd name="txL" fmla="*/ 0 w 2020"/>
                            <a:gd name="txT" fmla="*/ 0 h 2594"/>
                            <a:gd name="txR" fmla="*/ 2020 w 2020"/>
                            <a:gd name="txB" fmla="*/ 2594 h 2594"/>
                          </a:gdLst>
                          <a:ahLst/>
                          <a:cxnLst>
                            <a:cxn ang="0">
                              <a:pos x="1" y="0"/>
                            </a:cxn>
                            <a:cxn ang="0">
                              <a:pos x="1" y="1"/>
                            </a:cxn>
                            <a:cxn ang="0">
                              <a:pos x="0" y="1"/>
                            </a:cxn>
                            <a:cxn ang="0">
                              <a:pos x="0" y="1"/>
                            </a:cxn>
                            <a:cxn ang="0">
                              <a:pos x="0" y="1"/>
                            </a:cxn>
                            <a:cxn ang="0">
                              <a:pos x="0" y="2"/>
                            </a:cxn>
                            <a:cxn ang="0">
                              <a:pos x="0" y="2"/>
                            </a:cxn>
                            <a:cxn ang="0">
                              <a:pos x="0" y="2"/>
                            </a:cxn>
                            <a:cxn ang="0">
                              <a:pos x="1" y="3"/>
                            </a:cxn>
                            <a:cxn ang="0">
                              <a:pos x="1" y="3"/>
                            </a:cxn>
                            <a:cxn ang="0">
                              <a:pos x="2" y="2"/>
                            </a:cxn>
                            <a:cxn ang="0">
                              <a:pos x="2" y="2"/>
                            </a:cxn>
                            <a:cxn ang="0">
                              <a:pos x="2" y="2"/>
                            </a:cxn>
                            <a:cxn ang="0">
                              <a:pos x="2" y="1"/>
                            </a:cxn>
                            <a:cxn ang="0">
                              <a:pos x="2" y="1"/>
                            </a:cxn>
                            <a:cxn ang="0">
                              <a:pos x="2" y="2"/>
                            </a:cxn>
                            <a:cxn ang="0">
                              <a:pos x="1" y="2"/>
                            </a:cxn>
                            <a:cxn ang="0">
                              <a:pos x="1" y="2"/>
                            </a:cxn>
                            <a:cxn ang="0">
                              <a:pos x="1" y="2"/>
                            </a:cxn>
                            <a:cxn ang="0">
                              <a:pos x="1" y="2"/>
                            </a:cxn>
                            <a:cxn ang="0">
                              <a:pos x="1" y="2"/>
                            </a:cxn>
                            <a:cxn ang="0">
                              <a:pos x="1" y="1"/>
                            </a:cxn>
                            <a:cxn ang="0">
                              <a:pos x="1" y="1"/>
                            </a:cxn>
                            <a:cxn ang="0">
                              <a:pos x="1" y="1"/>
                            </a:cxn>
                            <a:cxn ang="0">
                              <a:pos x="1" y="1"/>
                            </a:cxn>
                            <a:cxn ang="0">
                              <a:pos x="1" y="0"/>
                            </a:cxn>
                          </a:cxnLst>
                          <a:rect l="txL" t="txT" r="txR" b="txB"/>
                          <a:pathLst>
                            <a:path w="2020" h="2594">
                              <a:moveTo>
                                <a:pt x="472" y="15"/>
                              </a:moveTo>
                              <a:cubicBezTo>
                                <a:pt x="472" y="107"/>
                                <a:pt x="477" y="387"/>
                                <a:pt x="472" y="552"/>
                              </a:cubicBezTo>
                              <a:cubicBezTo>
                                <a:pt x="467" y="717"/>
                                <a:pt x="480" y="887"/>
                                <a:pt x="442" y="1005"/>
                              </a:cubicBezTo>
                              <a:cubicBezTo>
                                <a:pt x="404" y="1123"/>
                                <a:pt x="302" y="1180"/>
                                <a:pt x="247" y="1260"/>
                              </a:cubicBezTo>
                              <a:cubicBezTo>
                                <a:pt x="192" y="1340"/>
                                <a:pt x="152" y="1398"/>
                                <a:pt x="112" y="1488"/>
                              </a:cubicBezTo>
                              <a:cubicBezTo>
                                <a:pt x="72" y="1578"/>
                                <a:pt x="14" y="1706"/>
                                <a:pt x="7" y="1800"/>
                              </a:cubicBezTo>
                              <a:cubicBezTo>
                                <a:pt x="0" y="1894"/>
                                <a:pt x="25" y="1968"/>
                                <a:pt x="67" y="2055"/>
                              </a:cubicBezTo>
                              <a:cubicBezTo>
                                <a:pt x="109" y="2142"/>
                                <a:pt x="165" y="2245"/>
                                <a:pt x="262" y="2325"/>
                              </a:cubicBezTo>
                              <a:cubicBezTo>
                                <a:pt x="359" y="2405"/>
                                <a:pt x="515" y="2498"/>
                                <a:pt x="652" y="2535"/>
                              </a:cubicBezTo>
                              <a:cubicBezTo>
                                <a:pt x="789" y="2572"/>
                                <a:pt x="937" y="2594"/>
                                <a:pt x="1087" y="2550"/>
                              </a:cubicBezTo>
                              <a:cubicBezTo>
                                <a:pt x="1237" y="2506"/>
                                <a:pt x="1440" y="2366"/>
                                <a:pt x="1552" y="2268"/>
                              </a:cubicBezTo>
                              <a:cubicBezTo>
                                <a:pt x="1664" y="2170"/>
                                <a:pt x="1702" y="2069"/>
                                <a:pt x="1762" y="1965"/>
                              </a:cubicBezTo>
                              <a:cubicBezTo>
                                <a:pt x="1822" y="1861"/>
                                <a:pt x="1872" y="1759"/>
                                <a:pt x="1912" y="1644"/>
                              </a:cubicBezTo>
                              <a:cubicBezTo>
                                <a:pt x="1952" y="1529"/>
                                <a:pt x="2020" y="1309"/>
                                <a:pt x="2002" y="1275"/>
                              </a:cubicBezTo>
                              <a:cubicBezTo>
                                <a:pt x="1984" y="1241"/>
                                <a:pt x="1874" y="1355"/>
                                <a:pt x="1807" y="1440"/>
                              </a:cubicBezTo>
                              <a:cubicBezTo>
                                <a:pt x="1740" y="1525"/>
                                <a:pt x="1669" y="1690"/>
                                <a:pt x="1597" y="1785"/>
                              </a:cubicBezTo>
                              <a:cubicBezTo>
                                <a:pt x="1525" y="1880"/>
                                <a:pt x="1442" y="1953"/>
                                <a:pt x="1372" y="2010"/>
                              </a:cubicBezTo>
                              <a:cubicBezTo>
                                <a:pt x="1302" y="2067"/>
                                <a:pt x="1257" y="2113"/>
                                <a:pt x="1177" y="2130"/>
                              </a:cubicBezTo>
                              <a:cubicBezTo>
                                <a:pt x="1097" y="2147"/>
                                <a:pt x="982" y="2147"/>
                                <a:pt x="892" y="2115"/>
                              </a:cubicBezTo>
                              <a:cubicBezTo>
                                <a:pt x="802" y="2083"/>
                                <a:pt x="677" y="2022"/>
                                <a:pt x="637" y="1935"/>
                              </a:cubicBezTo>
                              <a:cubicBezTo>
                                <a:pt x="597" y="1848"/>
                                <a:pt x="612" y="1702"/>
                                <a:pt x="652" y="1590"/>
                              </a:cubicBezTo>
                              <a:cubicBezTo>
                                <a:pt x="692" y="1478"/>
                                <a:pt x="817" y="1355"/>
                                <a:pt x="877" y="1260"/>
                              </a:cubicBezTo>
                              <a:cubicBezTo>
                                <a:pt x="937" y="1165"/>
                                <a:pt x="990" y="1112"/>
                                <a:pt x="1012" y="1020"/>
                              </a:cubicBezTo>
                              <a:cubicBezTo>
                                <a:pt x="1034" y="928"/>
                                <a:pt x="1012" y="786"/>
                                <a:pt x="1012" y="708"/>
                              </a:cubicBezTo>
                              <a:cubicBezTo>
                                <a:pt x="1012" y="630"/>
                                <a:pt x="1012" y="670"/>
                                <a:pt x="1012" y="552"/>
                              </a:cubicBezTo>
                              <a:cubicBezTo>
                                <a:pt x="1012" y="434"/>
                                <a:pt x="1012" y="115"/>
                                <a:pt x="1012" y="0"/>
                              </a:cubicBezTo>
                            </a:path>
                          </a:pathLst>
                        </a:custGeom>
                        <a:solidFill>
                          <a:srgbClr val="000000"/>
                        </a:soli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pPr marL="0" marR="0" lvl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8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思源黑体 CN Medium" panose="020B0600000000000000" pitchFamily="34" charset="-122"/>
                            <a:sym typeface="Arial" panose="020B0604020202020204" pitchFamily="34" charset="0"/>
                          </a:endParaRPr>
                        </a:p>
                      </p:txBody>
                    </p:sp>
                    <p:grpSp>
                      <p:nvGrpSpPr>
                        <p:cNvPr id="12525" name="Group 160"/>
                        <p:cNvGrpSpPr/>
                        <p:nvPr/>
                      </p:nvGrpSpPr>
                      <p:grpSpPr>
                        <a:xfrm>
                          <a:off x="479" y="2239"/>
                          <a:ext cx="221" cy="274"/>
                          <a:chOff x="4230" y="2795"/>
                          <a:chExt cx="915" cy="1180"/>
                        </a:xfrm>
                      </p:grpSpPr>
                      <p:sp>
                        <p:nvSpPr>
                          <p:cNvPr id="12526" name="Freeform 161"/>
                          <p:cNvSpPr/>
                          <p:nvPr/>
                        </p:nvSpPr>
                        <p:spPr>
                          <a:xfrm>
                            <a:off x="4230" y="2795"/>
                            <a:ext cx="915" cy="1180"/>
                          </a:xfrm>
                          <a:custGeom>
                            <a:avLst/>
                            <a:gdLst>
                              <a:gd name="txL" fmla="*/ 0 w 915"/>
                              <a:gd name="txT" fmla="*/ 0 h 1180"/>
                              <a:gd name="txR" fmla="*/ 915 w 915"/>
                              <a:gd name="txB" fmla="*/ 1180 h 1180"/>
                            </a:gdLst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915" y="15"/>
                              </a:cxn>
                              <a:cxn ang="0">
                                <a:pos x="630" y="1180"/>
                              </a:cxn>
                              <a:cxn ang="0">
                                <a:pos x="270" y="1155"/>
                              </a:cxn>
                              <a:cxn ang="0">
                                <a:pos x="0" y="0"/>
                              </a:cxn>
                            </a:cxnLst>
                            <a:rect l="txL" t="txT" r="txR" b="txB"/>
                            <a:pathLst>
                              <a:path w="915" h="1180">
                                <a:moveTo>
                                  <a:pt x="0" y="0"/>
                                </a:moveTo>
                                <a:lnTo>
                                  <a:pt x="915" y="15"/>
                                </a:lnTo>
                                <a:lnTo>
                                  <a:pt x="630" y="1180"/>
                                </a:lnTo>
                                <a:lnTo>
                                  <a:pt x="270" y="1155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gradFill rotWithShape="0">
                            <a:gsLst>
                              <a:gs pos="0">
                                <a:srgbClr val="000000"/>
                              </a:gs>
                              <a:gs pos="50000">
                                <a:srgbClr val="969696"/>
                              </a:gs>
                              <a:gs pos="100000">
                                <a:srgbClr val="000000"/>
                              </a:gs>
                            </a:gsLst>
                            <a:lin ang="0" scaled="1"/>
                            <a:tileRect/>
                          </a:gradFill>
                          <a:ln w="9525" cap="flat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/>
                          <a:lstStyle/>
                          <a:p>
                            <a:pPr marL="0" marR="0" lvl="0" indent="0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zh-CN" alt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思源黑体 CN Medium" panose="020B0600000000000000" pitchFamily="34" charset="-122"/>
                              <a:sym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2527" name="Oval 162"/>
                          <p:cNvSpPr/>
                          <p:nvPr/>
                        </p:nvSpPr>
                        <p:spPr>
                          <a:xfrm>
                            <a:off x="4560" y="2845"/>
                            <a:ext cx="215" cy="215"/>
                          </a:xfrm>
                          <a:prstGeom prst="ellipse">
                            <a:avLst/>
                          </a:prstGeom>
                          <a:gradFill rotWithShape="0">
                            <a:gsLst>
                              <a:gs pos="0">
                                <a:srgbClr val="C0C0C0"/>
                              </a:gs>
                              <a:gs pos="100000">
                                <a:srgbClr val="000000"/>
                              </a:gs>
                            </a:gsLst>
                            <a:path path="shape">
                              <a:fillToRect l="50000" t="50000" r="50000" b="50000"/>
                            </a:path>
                            <a:tileRect/>
                          </a:gradFill>
                          <a:ln w="9525" cap="flat" cmpd="sng">
                            <a:solidFill>
                              <a:srgbClr val="000000"/>
                            </a:solidFill>
                            <a:prstDash val="solid"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/>
                          <a:lstStyle/>
                          <a:p>
                            <a:pPr marL="0" marR="0" lvl="0" indent="0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zh-CN" alt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思源黑体 CN Medium" panose="020B0600000000000000" pitchFamily="34" charset="-122"/>
                              <a:sym typeface="Arial" panose="020B060402020202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2528" name="Oval 163"/>
                          <p:cNvSpPr/>
                          <p:nvPr/>
                        </p:nvSpPr>
                        <p:spPr>
                          <a:xfrm>
                            <a:off x="4580" y="3660"/>
                            <a:ext cx="215" cy="215"/>
                          </a:xfrm>
                          <a:prstGeom prst="ellipse">
                            <a:avLst/>
                          </a:prstGeom>
                          <a:gradFill rotWithShape="0">
                            <a:gsLst>
                              <a:gs pos="0">
                                <a:srgbClr val="C0C0C0"/>
                              </a:gs>
                              <a:gs pos="100000">
                                <a:srgbClr val="000000"/>
                              </a:gs>
                            </a:gsLst>
                            <a:path path="shape">
                              <a:fillToRect l="50000" t="50000" r="50000" b="50000"/>
                            </a:path>
                            <a:tileRect/>
                          </a:gradFill>
                          <a:ln w="9525" cap="flat" cmpd="sng">
                            <a:solidFill>
                              <a:srgbClr val="000000"/>
                            </a:solidFill>
                            <a:prstDash val="solid"/>
                            <a:headEnd type="none" w="med" len="med"/>
                            <a:tailEnd type="none" w="med" len="med"/>
                          </a:ln>
                        </p:spPr>
                        <p:txBody>
                          <a:bodyPr/>
                          <a:lstStyle/>
                          <a:p>
                            <a:pPr marL="0" marR="0" lvl="0" indent="0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zh-CN" altLang="en-US" sz="18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思源黑体 CN Medium" panose="020B0600000000000000" pitchFamily="34" charset="-122"/>
                              <a:sym typeface="Arial" panose="020B0604020202020204" pitchFamily="34" charset="0"/>
                            </a:endParaRPr>
                          </a:p>
                        </p:txBody>
                      </p:sp>
                    </p:grpSp>
                  </p:grpSp>
                </p:grpSp>
                <p:grpSp>
                  <p:nvGrpSpPr>
                    <p:cNvPr id="12529" name="Group 184"/>
                    <p:cNvGrpSpPr/>
                    <p:nvPr/>
                  </p:nvGrpSpPr>
                  <p:grpSpPr>
                    <a:xfrm flipV="1">
                      <a:off x="429" y="2112"/>
                      <a:ext cx="347" cy="334"/>
                      <a:chOff x="2400" y="2400"/>
                      <a:chExt cx="1440" cy="1440"/>
                    </a:xfrm>
                  </p:grpSpPr>
                  <p:sp>
                    <p:nvSpPr>
                      <p:cNvPr id="12530" name="Oval 185"/>
                      <p:cNvSpPr/>
                      <p:nvPr/>
                    </p:nvSpPr>
                    <p:spPr>
                      <a:xfrm>
                        <a:off x="2400" y="2400"/>
                        <a:ext cx="1440" cy="1440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FFFFFF"/>
                          </a:gs>
                          <a:gs pos="100000">
                            <a:srgbClr val="8F8F8F"/>
                          </a:gs>
                        </a:gsLst>
                        <a:path path="shape">
                          <a:fillToRect l="50000" t="50000" r="50000" b="50000"/>
                        </a:path>
                        <a:tileRect/>
                      </a:gra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 rot="10800000"/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zh-CN" alt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2531" name="Oval 186"/>
                      <p:cNvSpPr/>
                      <p:nvPr/>
                    </p:nvSpPr>
                    <p:spPr>
                      <a:xfrm>
                        <a:off x="2600" y="2600"/>
                        <a:ext cx="1040" cy="1040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FFFFFF"/>
                          </a:gs>
                          <a:gs pos="100000">
                            <a:srgbClr val="000000"/>
                          </a:gs>
                        </a:gsLst>
                        <a:lin ang="2700000" scaled="1"/>
                        <a:tileRect/>
                      </a:gradFill>
                      <a:ln w="9525">
                        <a:noFill/>
                      </a:ln>
                    </p:spPr>
                    <p:txBody>
                      <a:bodyPr rot="10800000"/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zh-CN" alt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2532" name="Oval 187"/>
                      <p:cNvSpPr/>
                      <p:nvPr/>
                    </p:nvSpPr>
                    <p:spPr>
                      <a:xfrm>
                        <a:off x="2800" y="2800"/>
                        <a:ext cx="640" cy="640"/>
                      </a:xfrm>
                      <a:prstGeom prst="ellipse">
                        <a:avLst/>
                      </a:prstGeom>
                      <a:gradFill rotWithShape="0">
                        <a:gsLst>
                          <a:gs pos="0">
                            <a:srgbClr val="808080"/>
                          </a:gs>
                          <a:gs pos="100000">
                            <a:srgbClr val="969696"/>
                          </a:gs>
                        </a:gsLst>
                        <a:path path="shape">
                          <a:fillToRect l="50000" t="50000" r="50000" b="50000"/>
                        </a:path>
                        <a:tileRect/>
                      </a:gradFill>
                      <a:ln w="9525">
                        <a:noFill/>
                      </a:ln>
                    </p:spPr>
                    <p:txBody>
                      <a:bodyPr rot="10800000"/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zh-CN" alt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2533" name="Oval 188"/>
                      <p:cNvSpPr/>
                      <p:nvPr/>
                    </p:nvSpPr>
                    <p:spPr>
                      <a:xfrm>
                        <a:off x="3000" y="3000"/>
                        <a:ext cx="240" cy="240"/>
                      </a:xfrm>
                      <a:prstGeom prst="ellipse">
                        <a:avLst/>
                      </a:prstGeom>
                      <a:solidFill>
                        <a:srgbClr val="333333"/>
                      </a:solidFill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 rot="10800000"/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zh-CN" alt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12534" name="Freeform 190"/>
                    <p:cNvSpPr/>
                    <p:nvPr/>
                  </p:nvSpPr>
                  <p:spPr>
                    <a:xfrm flipV="1">
                      <a:off x="555" y="1962"/>
                      <a:ext cx="114" cy="85"/>
                    </a:xfrm>
                    <a:custGeom>
                      <a:avLst/>
                      <a:gdLst>
                        <a:gd name="txL" fmla="*/ 0 w 2020"/>
                        <a:gd name="txT" fmla="*/ 0 h 2594"/>
                        <a:gd name="txR" fmla="*/ 2020 w 2020"/>
                        <a:gd name="txB" fmla="*/ 2594 h 2594"/>
                      </a:gdLst>
                      <a:ahLst/>
                      <a:cxnLst>
                        <a:cxn ang="0">
                          <a:pos x="1" y="0"/>
                        </a:cxn>
                        <a:cxn ang="0">
                          <a:pos x="1" y="1"/>
                        </a:cxn>
                        <a:cxn ang="0">
                          <a:pos x="0" y="1"/>
                        </a:cxn>
                        <a:cxn ang="0">
                          <a:pos x="0" y="1"/>
                        </a:cxn>
                        <a:cxn ang="0">
                          <a:pos x="0" y="1"/>
                        </a:cxn>
                        <a:cxn ang="0">
                          <a:pos x="0" y="2"/>
                        </a:cxn>
                        <a:cxn ang="0">
                          <a:pos x="0" y="2"/>
                        </a:cxn>
                        <a:cxn ang="0">
                          <a:pos x="0" y="2"/>
                        </a:cxn>
                        <a:cxn ang="0">
                          <a:pos x="1" y="3"/>
                        </a:cxn>
                        <a:cxn ang="0">
                          <a:pos x="1" y="3"/>
                        </a:cxn>
                        <a:cxn ang="0">
                          <a:pos x="2" y="2"/>
                        </a:cxn>
                        <a:cxn ang="0">
                          <a:pos x="2" y="2"/>
                        </a:cxn>
                        <a:cxn ang="0">
                          <a:pos x="2" y="2"/>
                        </a:cxn>
                        <a:cxn ang="0">
                          <a:pos x="2" y="1"/>
                        </a:cxn>
                        <a:cxn ang="0">
                          <a:pos x="2" y="1"/>
                        </a:cxn>
                        <a:cxn ang="0">
                          <a:pos x="2" y="2"/>
                        </a:cxn>
                        <a:cxn ang="0">
                          <a:pos x="1" y="2"/>
                        </a:cxn>
                        <a:cxn ang="0">
                          <a:pos x="1" y="2"/>
                        </a:cxn>
                        <a:cxn ang="0">
                          <a:pos x="1" y="2"/>
                        </a:cxn>
                        <a:cxn ang="0">
                          <a:pos x="1" y="2"/>
                        </a:cxn>
                        <a:cxn ang="0">
                          <a:pos x="1" y="2"/>
                        </a:cxn>
                        <a:cxn ang="0">
                          <a:pos x="1" y="1"/>
                        </a:cxn>
                        <a:cxn ang="0">
                          <a:pos x="1" y="1"/>
                        </a:cxn>
                        <a:cxn ang="0">
                          <a:pos x="1" y="1"/>
                        </a:cxn>
                        <a:cxn ang="0">
                          <a:pos x="1" y="1"/>
                        </a:cxn>
                        <a:cxn ang="0">
                          <a:pos x="1" y="0"/>
                        </a:cxn>
                      </a:cxnLst>
                      <a:rect l="txL" t="txT" r="txR" b="txB"/>
                      <a:pathLst>
                        <a:path w="2020" h="2594">
                          <a:moveTo>
                            <a:pt x="472" y="15"/>
                          </a:moveTo>
                          <a:cubicBezTo>
                            <a:pt x="472" y="107"/>
                            <a:pt x="477" y="387"/>
                            <a:pt x="472" y="552"/>
                          </a:cubicBezTo>
                          <a:cubicBezTo>
                            <a:pt x="467" y="717"/>
                            <a:pt x="480" y="887"/>
                            <a:pt x="442" y="1005"/>
                          </a:cubicBezTo>
                          <a:cubicBezTo>
                            <a:pt x="404" y="1123"/>
                            <a:pt x="302" y="1180"/>
                            <a:pt x="247" y="1260"/>
                          </a:cubicBezTo>
                          <a:cubicBezTo>
                            <a:pt x="192" y="1340"/>
                            <a:pt x="152" y="1398"/>
                            <a:pt x="112" y="1488"/>
                          </a:cubicBezTo>
                          <a:cubicBezTo>
                            <a:pt x="72" y="1578"/>
                            <a:pt x="14" y="1706"/>
                            <a:pt x="7" y="1800"/>
                          </a:cubicBezTo>
                          <a:cubicBezTo>
                            <a:pt x="0" y="1894"/>
                            <a:pt x="25" y="1968"/>
                            <a:pt x="67" y="2055"/>
                          </a:cubicBezTo>
                          <a:cubicBezTo>
                            <a:pt x="109" y="2142"/>
                            <a:pt x="165" y="2245"/>
                            <a:pt x="262" y="2325"/>
                          </a:cubicBezTo>
                          <a:cubicBezTo>
                            <a:pt x="359" y="2405"/>
                            <a:pt x="515" y="2498"/>
                            <a:pt x="652" y="2535"/>
                          </a:cubicBezTo>
                          <a:cubicBezTo>
                            <a:pt x="789" y="2572"/>
                            <a:pt x="937" y="2594"/>
                            <a:pt x="1087" y="2550"/>
                          </a:cubicBezTo>
                          <a:cubicBezTo>
                            <a:pt x="1237" y="2506"/>
                            <a:pt x="1440" y="2366"/>
                            <a:pt x="1552" y="2268"/>
                          </a:cubicBezTo>
                          <a:cubicBezTo>
                            <a:pt x="1664" y="2170"/>
                            <a:pt x="1702" y="2069"/>
                            <a:pt x="1762" y="1965"/>
                          </a:cubicBezTo>
                          <a:cubicBezTo>
                            <a:pt x="1822" y="1861"/>
                            <a:pt x="1872" y="1759"/>
                            <a:pt x="1912" y="1644"/>
                          </a:cubicBezTo>
                          <a:cubicBezTo>
                            <a:pt x="1952" y="1529"/>
                            <a:pt x="2020" y="1309"/>
                            <a:pt x="2002" y="1275"/>
                          </a:cubicBezTo>
                          <a:cubicBezTo>
                            <a:pt x="1984" y="1241"/>
                            <a:pt x="1874" y="1355"/>
                            <a:pt x="1807" y="1440"/>
                          </a:cubicBezTo>
                          <a:cubicBezTo>
                            <a:pt x="1740" y="1525"/>
                            <a:pt x="1669" y="1690"/>
                            <a:pt x="1597" y="1785"/>
                          </a:cubicBezTo>
                          <a:cubicBezTo>
                            <a:pt x="1525" y="1880"/>
                            <a:pt x="1442" y="1953"/>
                            <a:pt x="1372" y="2010"/>
                          </a:cubicBezTo>
                          <a:cubicBezTo>
                            <a:pt x="1302" y="2067"/>
                            <a:pt x="1257" y="2113"/>
                            <a:pt x="1177" y="2130"/>
                          </a:cubicBezTo>
                          <a:cubicBezTo>
                            <a:pt x="1097" y="2147"/>
                            <a:pt x="982" y="2147"/>
                            <a:pt x="892" y="2115"/>
                          </a:cubicBezTo>
                          <a:cubicBezTo>
                            <a:pt x="802" y="2083"/>
                            <a:pt x="677" y="2022"/>
                            <a:pt x="637" y="1935"/>
                          </a:cubicBezTo>
                          <a:cubicBezTo>
                            <a:pt x="597" y="1848"/>
                            <a:pt x="612" y="1702"/>
                            <a:pt x="652" y="1590"/>
                          </a:cubicBezTo>
                          <a:cubicBezTo>
                            <a:pt x="692" y="1478"/>
                            <a:pt x="817" y="1355"/>
                            <a:pt x="877" y="1260"/>
                          </a:cubicBezTo>
                          <a:cubicBezTo>
                            <a:pt x="937" y="1165"/>
                            <a:pt x="990" y="1112"/>
                            <a:pt x="1012" y="1020"/>
                          </a:cubicBezTo>
                          <a:cubicBezTo>
                            <a:pt x="1034" y="928"/>
                            <a:pt x="1012" y="786"/>
                            <a:pt x="1012" y="708"/>
                          </a:cubicBezTo>
                          <a:cubicBezTo>
                            <a:pt x="1012" y="630"/>
                            <a:pt x="1012" y="670"/>
                            <a:pt x="1012" y="552"/>
                          </a:cubicBezTo>
                          <a:cubicBezTo>
                            <a:pt x="1012" y="434"/>
                            <a:pt x="1012" y="115"/>
                            <a:pt x="1012" y="0"/>
                          </a:cubicBezTo>
                        </a:path>
                      </a:pathLst>
                    </a:custGeom>
                    <a:solidFill>
                      <a:srgbClr val="000000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rot="10800000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2535" name="Oval 194"/>
                    <p:cNvSpPr/>
                    <p:nvPr/>
                  </p:nvSpPr>
                  <p:spPr>
                    <a:xfrm flipV="1">
                      <a:off x="574" y="2067"/>
                      <a:ext cx="51" cy="49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C0C0C0"/>
                        </a:gs>
                        <a:gs pos="100000">
                          <a:srgbClr val="000000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 rot="10800000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p:txBody>
                </p:sp>
                <p:grpSp>
                  <p:nvGrpSpPr>
                    <p:cNvPr id="12536" name="组合 12535"/>
                    <p:cNvGrpSpPr/>
                    <p:nvPr/>
                  </p:nvGrpSpPr>
                  <p:grpSpPr>
                    <a:xfrm>
                      <a:off x="530" y="2039"/>
                      <a:ext cx="130" cy="513"/>
                      <a:chOff x="612" y="3048"/>
                      <a:chExt cx="148" cy="345"/>
                    </a:xfrm>
                  </p:grpSpPr>
                  <p:sp>
                    <p:nvSpPr>
                      <p:cNvPr id="12537" name="Freeform 192"/>
                      <p:cNvSpPr/>
                      <p:nvPr/>
                    </p:nvSpPr>
                    <p:spPr>
                      <a:xfrm flipV="1">
                        <a:off x="617" y="3048"/>
                        <a:ext cx="143" cy="184"/>
                      </a:xfrm>
                      <a:custGeom>
                        <a:avLst/>
                        <a:gdLst>
                          <a:gd name="txL" fmla="*/ 0 w 915"/>
                          <a:gd name="txT" fmla="*/ 0 h 1180"/>
                          <a:gd name="txR" fmla="*/ 915 w 915"/>
                          <a:gd name="txB" fmla="*/ 1180 h 1180"/>
                        </a:gdLst>
                        <a:ahLst/>
                        <a:cxnLst>
                          <a:cxn ang="0">
                            <a:pos x="0" y="0"/>
                          </a:cxn>
                          <a:cxn ang="0">
                            <a:pos x="915" y="15"/>
                          </a:cxn>
                          <a:cxn ang="0">
                            <a:pos x="630" y="1180"/>
                          </a:cxn>
                          <a:cxn ang="0">
                            <a:pos x="270" y="1155"/>
                          </a:cxn>
                          <a:cxn ang="0">
                            <a:pos x="0" y="0"/>
                          </a:cxn>
                        </a:cxnLst>
                        <a:rect l="txL" t="txT" r="txR" b="txB"/>
                        <a:pathLst>
                          <a:path w="915" h="1180">
                            <a:moveTo>
                              <a:pt x="0" y="0"/>
                            </a:moveTo>
                            <a:lnTo>
                              <a:pt x="915" y="15"/>
                            </a:lnTo>
                            <a:lnTo>
                              <a:pt x="630" y="1180"/>
                            </a:lnTo>
                            <a:lnTo>
                              <a:pt x="270" y="1155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gradFill rotWithShape="0">
                        <a:gsLst>
                          <a:gs pos="0">
                            <a:srgbClr val="000000"/>
                          </a:gs>
                          <a:gs pos="50000">
                            <a:srgbClr val="969696"/>
                          </a:gs>
                          <a:gs pos="100000">
                            <a:srgbClr val="000000"/>
                          </a:gs>
                        </a:gsLst>
                        <a:lin ang="0" scaled="1"/>
                        <a:tileRect/>
                      </a:gradFill>
                      <a:ln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rot="10800000"/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zh-CN" alt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2538" name="Freeform 192"/>
                      <p:cNvSpPr/>
                      <p:nvPr/>
                    </p:nvSpPr>
                    <p:spPr>
                      <a:xfrm>
                        <a:off x="612" y="3209"/>
                        <a:ext cx="143" cy="184"/>
                      </a:xfrm>
                      <a:custGeom>
                        <a:avLst/>
                        <a:gdLst>
                          <a:gd name="txL" fmla="*/ 0 w 915"/>
                          <a:gd name="txT" fmla="*/ 0 h 1180"/>
                          <a:gd name="txR" fmla="*/ 915 w 915"/>
                          <a:gd name="txB" fmla="*/ 1180 h 1180"/>
                        </a:gdLst>
                        <a:ahLst/>
                        <a:cxnLst>
                          <a:cxn ang="0">
                            <a:pos x="0" y="0"/>
                          </a:cxn>
                          <a:cxn ang="0">
                            <a:pos x="915" y="15"/>
                          </a:cxn>
                          <a:cxn ang="0">
                            <a:pos x="630" y="1180"/>
                          </a:cxn>
                          <a:cxn ang="0">
                            <a:pos x="270" y="1155"/>
                          </a:cxn>
                          <a:cxn ang="0">
                            <a:pos x="0" y="0"/>
                          </a:cxn>
                        </a:cxnLst>
                        <a:rect l="txL" t="txT" r="txR" b="txB"/>
                        <a:pathLst>
                          <a:path w="915" h="1180">
                            <a:moveTo>
                              <a:pt x="0" y="0"/>
                            </a:moveTo>
                            <a:lnTo>
                              <a:pt x="915" y="15"/>
                            </a:lnTo>
                            <a:lnTo>
                              <a:pt x="630" y="1180"/>
                            </a:lnTo>
                            <a:lnTo>
                              <a:pt x="270" y="1155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gradFill rotWithShape="0">
                        <a:gsLst>
                          <a:gs pos="0">
                            <a:srgbClr val="000000"/>
                          </a:gs>
                          <a:gs pos="50000">
                            <a:srgbClr val="969696"/>
                          </a:gs>
                          <a:gs pos="100000">
                            <a:srgbClr val="000000"/>
                          </a:gs>
                        </a:gsLst>
                        <a:lin ang="0" scaled="1"/>
                        <a:tileRect/>
                      </a:gradFill>
                      <a:ln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zh-CN" alt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12539" name="Oval 193"/>
                    <p:cNvSpPr/>
                    <p:nvPr/>
                  </p:nvSpPr>
                  <p:spPr>
                    <a:xfrm flipV="1">
                      <a:off x="567" y="2271"/>
                      <a:ext cx="50" cy="49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C0C0C0"/>
                        </a:gs>
                        <a:gs pos="100000">
                          <a:srgbClr val="000000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 rot="10800000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2540" name="Oval 193"/>
                    <p:cNvSpPr/>
                    <p:nvPr/>
                  </p:nvSpPr>
                  <p:spPr>
                    <a:xfrm flipV="1">
                      <a:off x="574" y="2026"/>
                      <a:ext cx="51" cy="49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C0C0C0"/>
                        </a:gs>
                        <a:gs pos="100000">
                          <a:srgbClr val="000000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 rot="10800000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2541" name="Oval 193"/>
                    <p:cNvSpPr/>
                    <p:nvPr/>
                  </p:nvSpPr>
                  <p:spPr>
                    <a:xfrm flipV="1">
                      <a:off x="567" y="2482"/>
                      <a:ext cx="50" cy="49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C0C0C0"/>
                        </a:gs>
                        <a:gs pos="100000">
                          <a:srgbClr val="000000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 rot="10800000"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12577" name="直接连接符 12576"/>
                  <p:cNvSpPr/>
                  <p:nvPr/>
                </p:nvSpPr>
                <p:spPr>
                  <a:xfrm>
                    <a:off x="584" y="1848"/>
                    <a:ext cx="0" cy="114"/>
                  </a:xfrm>
                  <a:prstGeom prst="line">
                    <a:avLst/>
                  </a:prstGeom>
                  <a:ln w="285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</p:grpSp>
        </p:grpSp>
      </p:grpSp>
      <p:grpSp>
        <p:nvGrpSpPr>
          <p:cNvPr id="12394" name="xjhlx8"/>
          <p:cNvGrpSpPr>
            <a:grpSpLocks noChangeAspect="1"/>
          </p:cNvGrpSpPr>
          <p:nvPr/>
        </p:nvGrpSpPr>
        <p:grpSpPr>
          <a:xfrm rot="16200000" flipH="1" flipV="1">
            <a:off x="10846435" y="2561334"/>
            <a:ext cx="579437" cy="425450"/>
            <a:chOff x="6892" y="783"/>
            <a:chExt cx="813" cy="579"/>
          </a:xfrm>
        </p:grpSpPr>
        <p:grpSp>
          <p:nvGrpSpPr>
            <p:cNvPr id="12438" name="Group 146"/>
            <p:cNvGrpSpPr>
              <a:grpSpLocks noChangeAspect="1"/>
            </p:cNvGrpSpPr>
            <p:nvPr/>
          </p:nvGrpSpPr>
          <p:grpSpPr>
            <a:xfrm>
              <a:off x="7125" y="783"/>
              <a:ext cx="580" cy="579"/>
              <a:chOff x="2400" y="2400"/>
              <a:chExt cx="1440" cy="1440"/>
            </a:xfrm>
          </p:grpSpPr>
          <p:sp>
            <p:nvSpPr>
              <p:cNvPr id="12440" name="Oval 147"/>
              <p:cNvSpPr>
                <a:spLocks noChangeAspect="1"/>
              </p:cNvSpPr>
              <p:nvPr/>
            </p:nvSpPr>
            <p:spPr>
              <a:xfrm>
                <a:off x="2400" y="2400"/>
                <a:ext cx="1440" cy="1440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8F8F8F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rot="10800000" vert="eaVert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441" name="Oval 148"/>
              <p:cNvSpPr>
                <a:spLocks noChangeAspect="1"/>
              </p:cNvSpPr>
              <p:nvPr/>
            </p:nvSpPr>
            <p:spPr>
              <a:xfrm>
                <a:off x="2600" y="2600"/>
                <a:ext cx="1040" cy="1040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00"/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 rot="10800000" vert="eaVert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442" name="Oval 149"/>
              <p:cNvSpPr>
                <a:spLocks noChangeAspect="1"/>
              </p:cNvSpPr>
              <p:nvPr/>
            </p:nvSpPr>
            <p:spPr>
              <a:xfrm>
                <a:off x="2800" y="2800"/>
                <a:ext cx="640" cy="640"/>
              </a:xfrm>
              <a:prstGeom prst="ellipse">
                <a:avLst/>
              </a:prstGeom>
              <a:gradFill rotWithShape="0">
                <a:gsLst>
                  <a:gs pos="0">
                    <a:srgbClr val="808080"/>
                  </a:gs>
                  <a:gs pos="100000">
                    <a:srgbClr val="969696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rot="10800000" vert="eaVert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443" name="Oval 150"/>
              <p:cNvSpPr>
                <a:spLocks noChangeAspect="1"/>
              </p:cNvSpPr>
              <p:nvPr/>
            </p:nvSpPr>
            <p:spPr>
              <a:xfrm>
                <a:off x="3000" y="3000"/>
                <a:ext cx="240" cy="240"/>
              </a:xfrm>
              <a:prstGeom prst="ellipse">
                <a:avLst/>
              </a:prstGeom>
              <a:solidFill>
                <a:srgbClr val="333333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rot="10800000" vert="eaVert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2439" name="Rectangle 151"/>
            <p:cNvSpPr>
              <a:spLocks noChangeAspect="1"/>
            </p:cNvSpPr>
            <p:nvPr/>
          </p:nvSpPr>
          <p:spPr>
            <a:xfrm>
              <a:off x="6892" y="1024"/>
              <a:ext cx="555" cy="97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50000">
                  <a:srgbClr val="FFFFFF"/>
                </a:gs>
                <a:gs pos="100000">
                  <a:srgbClr val="000000"/>
                </a:gs>
              </a:gsLst>
              <a:lin ang="5400000" scaled="1"/>
              <a:tileRect/>
            </a:gra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rot="10800000" vert="eaVert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2396" name="Line 164"/>
          <p:cNvSpPr/>
          <p:nvPr/>
        </p:nvSpPr>
        <p:spPr>
          <a:xfrm>
            <a:off x="10865485" y="3353497"/>
            <a:ext cx="46037" cy="912812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headEnd type="triangle" w="sm" len="lg"/>
            <a:tailEnd type="none" w="med" len="med"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397" name="Line 165"/>
          <p:cNvSpPr/>
          <p:nvPr/>
        </p:nvSpPr>
        <p:spPr>
          <a:xfrm>
            <a:off x="11343322" y="2872484"/>
            <a:ext cx="0" cy="1389063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398" name="Line 166"/>
          <p:cNvSpPr/>
          <p:nvPr/>
        </p:nvSpPr>
        <p:spPr>
          <a:xfrm>
            <a:off x="10930572" y="2915347"/>
            <a:ext cx="257175" cy="1028700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2401" name="Group 175"/>
          <p:cNvGrpSpPr/>
          <p:nvPr/>
        </p:nvGrpSpPr>
        <p:grpSpPr>
          <a:xfrm flipV="1">
            <a:off x="10752772" y="2472434"/>
            <a:ext cx="827088" cy="44450"/>
            <a:chOff x="3121" y="1752"/>
            <a:chExt cx="722" cy="130"/>
          </a:xfrm>
        </p:grpSpPr>
        <p:sp>
          <p:nvSpPr>
            <p:cNvPr id="12414" name="Line 176"/>
            <p:cNvSpPr/>
            <p:nvPr/>
          </p:nvSpPr>
          <p:spPr>
            <a:xfrm flipH="1">
              <a:off x="3121" y="1760"/>
              <a:ext cx="120" cy="12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415" name="Line 177"/>
            <p:cNvSpPr/>
            <p:nvPr/>
          </p:nvSpPr>
          <p:spPr>
            <a:xfrm flipH="1">
              <a:off x="3241" y="1760"/>
              <a:ext cx="121" cy="12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416" name="Line 178"/>
            <p:cNvSpPr/>
            <p:nvPr/>
          </p:nvSpPr>
          <p:spPr>
            <a:xfrm flipH="1">
              <a:off x="3362" y="1760"/>
              <a:ext cx="120" cy="12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417" name="Line 179"/>
            <p:cNvSpPr/>
            <p:nvPr/>
          </p:nvSpPr>
          <p:spPr>
            <a:xfrm flipH="1">
              <a:off x="3482" y="1760"/>
              <a:ext cx="120" cy="12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418" name="Line 180"/>
            <p:cNvSpPr/>
            <p:nvPr/>
          </p:nvSpPr>
          <p:spPr>
            <a:xfrm flipH="1">
              <a:off x="3602" y="1760"/>
              <a:ext cx="120" cy="12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419" name="Line 181"/>
            <p:cNvSpPr/>
            <p:nvPr/>
          </p:nvSpPr>
          <p:spPr>
            <a:xfrm flipH="1">
              <a:off x="3722" y="1760"/>
              <a:ext cx="121" cy="12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420" name="Line 182"/>
            <p:cNvSpPr/>
            <p:nvPr/>
          </p:nvSpPr>
          <p:spPr>
            <a:xfrm>
              <a:off x="3144" y="1752"/>
              <a:ext cx="698" cy="0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615" name="组合 12614"/>
          <p:cNvGrpSpPr/>
          <p:nvPr/>
        </p:nvGrpSpPr>
        <p:grpSpPr>
          <a:xfrm>
            <a:off x="10713085" y="3147122"/>
            <a:ext cx="647700" cy="2219325"/>
            <a:chOff x="243" y="799"/>
            <a:chExt cx="408" cy="1398"/>
          </a:xfrm>
        </p:grpSpPr>
        <p:grpSp>
          <p:nvGrpSpPr>
            <p:cNvPr id="12400" name="xjhlx13"/>
            <p:cNvGrpSpPr/>
            <p:nvPr/>
          </p:nvGrpSpPr>
          <p:grpSpPr>
            <a:xfrm>
              <a:off x="442" y="1962"/>
              <a:ext cx="181" cy="235"/>
              <a:chOff x="6627" y="2220"/>
              <a:chExt cx="1155" cy="1502"/>
            </a:xfrm>
          </p:grpSpPr>
          <p:sp>
            <p:nvSpPr>
              <p:cNvPr id="12421" name="Freeform 172"/>
              <p:cNvSpPr/>
              <p:nvPr/>
            </p:nvSpPr>
            <p:spPr>
              <a:xfrm>
                <a:off x="7067" y="3288"/>
                <a:ext cx="338" cy="434"/>
              </a:xfrm>
              <a:custGeom>
                <a:avLst/>
                <a:gdLst>
                  <a:gd name="txL" fmla="*/ 0 w 2020"/>
                  <a:gd name="txT" fmla="*/ 0 h 2594"/>
                  <a:gd name="txR" fmla="*/ 2020 w 2020"/>
                  <a:gd name="txB" fmla="*/ 2594 h 2594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020" h="2594">
                    <a:moveTo>
                      <a:pt x="472" y="15"/>
                    </a:moveTo>
                    <a:cubicBezTo>
                      <a:pt x="472" y="107"/>
                      <a:pt x="477" y="387"/>
                      <a:pt x="472" y="552"/>
                    </a:cubicBezTo>
                    <a:cubicBezTo>
                      <a:pt x="467" y="717"/>
                      <a:pt x="480" y="887"/>
                      <a:pt x="442" y="1005"/>
                    </a:cubicBezTo>
                    <a:cubicBezTo>
                      <a:pt x="404" y="1123"/>
                      <a:pt x="302" y="1180"/>
                      <a:pt x="247" y="1260"/>
                    </a:cubicBezTo>
                    <a:cubicBezTo>
                      <a:pt x="192" y="1340"/>
                      <a:pt x="152" y="1398"/>
                      <a:pt x="112" y="1488"/>
                    </a:cubicBezTo>
                    <a:cubicBezTo>
                      <a:pt x="72" y="1578"/>
                      <a:pt x="14" y="1706"/>
                      <a:pt x="7" y="1800"/>
                    </a:cubicBezTo>
                    <a:cubicBezTo>
                      <a:pt x="0" y="1894"/>
                      <a:pt x="25" y="1968"/>
                      <a:pt x="67" y="2055"/>
                    </a:cubicBezTo>
                    <a:cubicBezTo>
                      <a:pt x="109" y="2142"/>
                      <a:pt x="165" y="2245"/>
                      <a:pt x="262" y="2325"/>
                    </a:cubicBezTo>
                    <a:cubicBezTo>
                      <a:pt x="359" y="2405"/>
                      <a:pt x="515" y="2498"/>
                      <a:pt x="652" y="2535"/>
                    </a:cubicBezTo>
                    <a:cubicBezTo>
                      <a:pt x="789" y="2572"/>
                      <a:pt x="937" y="2594"/>
                      <a:pt x="1087" y="2550"/>
                    </a:cubicBezTo>
                    <a:cubicBezTo>
                      <a:pt x="1237" y="2506"/>
                      <a:pt x="1440" y="2366"/>
                      <a:pt x="1552" y="2268"/>
                    </a:cubicBezTo>
                    <a:cubicBezTo>
                      <a:pt x="1664" y="2170"/>
                      <a:pt x="1702" y="2069"/>
                      <a:pt x="1762" y="1965"/>
                    </a:cubicBezTo>
                    <a:cubicBezTo>
                      <a:pt x="1822" y="1861"/>
                      <a:pt x="1872" y="1759"/>
                      <a:pt x="1912" y="1644"/>
                    </a:cubicBezTo>
                    <a:cubicBezTo>
                      <a:pt x="1952" y="1529"/>
                      <a:pt x="2020" y="1309"/>
                      <a:pt x="2002" y="1275"/>
                    </a:cubicBezTo>
                    <a:cubicBezTo>
                      <a:pt x="1984" y="1241"/>
                      <a:pt x="1874" y="1355"/>
                      <a:pt x="1807" y="1440"/>
                    </a:cubicBezTo>
                    <a:cubicBezTo>
                      <a:pt x="1740" y="1525"/>
                      <a:pt x="1669" y="1690"/>
                      <a:pt x="1597" y="1785"/>
                    </a:cubicBezTo>
                    <a:cubicBezTo>
                      <a:pt x="1525" y="1880"/>
                      <a:pt x="1442" y="1953"/>
                      <a:pt x="1372" y="2010"/>
                    </a:cubicBezTo>
                    <a:cubicBezTo>
                      <a:pt x="1302" y="2067"/>
                      <a:pt x="1257" y="2113"/>
                      <a:pt x="1177" y="2130"/>
                    </a:cubicBezTo>
                    <a:cubicBezTo>
                      <a:pt x="1097" y="2147"/>
                      <a:pt x="982" y="2147"/>
                      <a:pt x="892" y="2115"/>
                    </a:cubicBezTo>
                    <a:cubicBezTo>
                      <a:pt x="802" y="2083"/>
                      <a:pt x="677" y="2022"/>
                      <a:pt x="637" y="1935"/>
                    </a:cubicBezTo>
                    <a:cubicBezTo>
                      <a:pt x="597" y="1848"/>
                      <a:pt x="612" y="1702"/>
                      <a:pt x="652" y="1590"/>
                    </a:cubicBezTo>
                    <a:cubicBezTo>
                      <a:pt x="692" y="1478"/>
                      <a:pt x="817" y="1355"/>
                      <a:pt x="877" y="1260"/>
                    </a:cubicBezTo>
                    <a:cubicBezTo>
                      <a:pt x="937" y="1165"/>
                      <a:pt x="990" y="1112"/>
                      <a:pt x="1012" y="1020"/>
                    </a:cubicBezTo>
                    <a:cubicBezTo>
                      <a:pt x="1034" y="928"/>
                      <a:pt x="1012" y="786"/>
                      <a:pt x="1012" y="708"/>
                    </a:cubicBezTo>
                    <a:cubicBezTo>
                      <a:pt x="1012" y="630"/>
                      <a:pt x="1012" y="670"/>
                      <a:pt x="1012" y="552"/>
                    </a:cubicBezTo>
                    <a:cubicBezTo>
                      <a:pt x="1012" y="434"/>
                      <a:pt x="1012" y="115"/>
                      <a:pt x="1012" y="0"/>
                    </a:cubicBezTo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422" name="Freeform 173"/>
              <p:cNvSpPr/>
              <p:nvPr/>
            </p:nvSpPr>
            <p:spPr>
              <a:xfrm flipH="1" flipV="1">
                <a:off x="7002" y="2220"/>
                <a:ext cx="338" cy="434"/>
              </a:xfrm>
              <a:custGeom>
                <a:avLst/>
                <a:gdLst>
                  <a:gd name="txL" fmla="*/ 0 w 2020"/>
                  <a:gd name="txT" fmla="*/ 0 h 2594"/>
                  <a:gd name="txR" fmla="*/ 2020 w 2020"/>
                  <a:gd name="txB" fmla="*/ 2594 h 2594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020" h="2594">
                    <a:moveTo>
                      <a:pt x="472" y="15"/>
                    </a:moveTo>
                    <a:cubicBezTo>
                      <a:pt x="472" y="107"/>
                      <a:pt x="477" y="387"/>
                      <a:pt x="472" y="552"/>
                    </a:cubicBezTo>
                    <a:cubicBezTo>
                      <a:pt x="467" y="717"/>
                      <a:pt x="480" y="887"/>
                      <a:pt x="442" y="1005"/>
                    </a:cubicBezTo>
                    <a:cubicBezTo>
                      <a:pt x="404" y="1123"/>
                      <a:pt x="302" y="1180"/>
                      <a:pt x="247" y="1260"/>
                    </a:cubicBezTo>
                    <a:cubicBezTo>
                      <a:pt x="192" y="1340"/>
                      <a:pt x="152" y="1398"/>
                      <a:pt x="112" y="1488"/>
                    </a:cubicBezTo>
                    <a:cubicBezTo>
                      <a:pt x="72" y="1578"/>
                      <a:pt x="14" y="1706"/>
                      <a:pt x="7" y="1800"/>
                    </a:cubicBezTo>
                    <a:cubicBezTo>
                      <a:pt x="0" y="1894"/>
                      <a:pt x="25" y="1968"/>
                      <a:pt x="67" y="2055"/>
                    </a:cubicBezTo>
                    <a:cubicBezTo>
                      <a:pt x="109" y="2142"/>
                      <a:pt x="165" y="2245"/>
                      <a:pt x="262" y="2325"/>
                    </a:cubicBezTo>
                    <a:cubicBezTo>
                      <a:pt x="359" y="2405"/>
                      <a:pt x="515" y="2498"/>
                      <a:pt x="652" y="2535"/>
                    </a:cubicBezTo>
                    <a:cubicBezTo>
                      <a:pt x="789" y="2572"/>
                      <a:pt x="937" y="2594"/>
                      <a:pt x="1087" y="2550"/>
                    </a:cubicBezTo>
                    <a:cubicBezTo>
                      <a:pt x="1237" y="2506"/>
                      <a:pt x="1440" y="2366"/>
                      <a:pt x="1552" y="2268"/>
                    </a:cubicBezTo>
                    <a:cubicBezTo>
                      <a:pt x="1664" y="2170"/>
                      <a:pt x="1702" y="2069"/>
                      <a:pt x="1762" y="1965"/>
                    </a:cubicBezTo>
                    <a:cubicBezTo>
                      <a:pt x="1822" y="1861"/>
                      <a:pt x="1872" y="1759"/>
                      <a:pt x="1912" y="1644"/>
                    </a:cubicBezTo>
                    <a:cubicBezTo>
                      <a:pt x="1952" y="1529"/>
                      <a:pt x="2020" y="1309"/>
                      <a:pt x="2002" y="1275"/>
                    </a:cubicBezTo>
                    <a:cubicBezTo>
                      <a:pt x="1984" y="1241"/>
                      <a:pt x="1874" y="1355"/>
                      <a:pt x="1807" y="1440"/>
                    </a:cubicBezTo>
                    <a:cubicBezTo>
                      <a:pt x="1740" y="1525"/>
                      <a:pt x="1669" y="1690"/>
                      <a:pt x="1597" y="1785"/>
                    </a:cubicBezTo>
                    <a:cubicBezTo>
                      <a:pt x="1525" y="1880"/>
                      <a:pt x="1442" y="1953"/>
                      <a:pt x="1372" y="2010"/>
                    </a:cubicBezTo>
                    <a:cubicBezTo>
                      <a:pt x="1302" y="2067"/>
                      <a:pt x="1257" y="2113"/>
                      <a:pt x="1177" y="2130"/>
                    </a:cubicBezTo>
                    <a:cubicBezTo>
                      <a:pt x="1097" y="2147"/>
                      <a:pt x="982" y="2147"/>
                      <a:pt x="892" y="2115"/>
                    </a:cubicBezTo>
                    <a:cubicBezTo>
                      <a:pt x="802" y="2083"/>
                      <a:pt x="677" y="2022"/>
                      <a:pt x="637" y="1935"/>
                    </a:cubicBezTo>
                    <a:cubicBezTo>
                      <a:pt x="597" y="1848"/>
                      <a:pt x="612" y="1702"/>
                      <a:pt x="652" y="1590"/>
                    </a:cubicBezTo>
                    <a:cubicBezTo>
                      <a:pt x="692" y="1478"/>
                      <a:pt x="817" y="1355"/>
                      <a:pt x="877" y="1260"/>
                    </a:cubicBezTo>
                    <a:cubicBezTo>
                      <a:pt x="937" y="1165"/>
                      <a:pt x="990" y="1112"/>
                      <a:pt x="1012" y="1020"/>
                    </a:cubicBezTo>
                    <a:cubicBezTo>
                      <a:pt x="1034" y="928"/>
                      <a:pt x="1012" y="786"/>
                      <a:pt x="1012" y="708"/>
                    </a:cubicBezTo>
                    <a:cubicBezTo>
                      <a:pt x="1012" y="630"/>
                      <a:pt x="1012" y="670"/>
                      <a:pt x="1012" y="552"/>
                    </a:cubicBezTo>
                    <a:cubicBezTo>
                      <a:pt x="1012" y="434"/>
                      <a:pt x="1012" y="115"/>
                      <a:pt x="1012" y="0"/>
                    </a:cubicBezTo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108000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423" name="Rectangle 174"/>
              <p:cNvSpPr/>
              <p:nvPr/>
            </p:nvSpPr>
            <p:spPr>
              <a:xfrm>
                <a:off x="6627" y="2614"/>
                <a:ext cx="1155" cy="760"/>
              </a:xfrm>
              <a:prstGeom prst="rect">
                <a:avLst/>
              </a:prstGeom>
              <a:gradFill rotWithShape="0">
                <a:gsLst>
                  <a:gs pos="0">
                    <a:srgbClr val="333333"/>
                  </a:gs>
                  <a:gs pos="50000">
                    <a:srgbClr val="C0C0C0"/>
                  </a:gs>
                  <a:gs pos="100000">
                    <a:srgbClr val="333333"/>
                  </a:gs>
                </a:gsLst>
                <a:lin ang="0" scaled="1"/>
                <a:tileRect/>
              </a:gra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2393" name="Text Box 144"/>
            <p:cNvSpPr txBox="1"/>
            <p:nvPr/>
          </p:nvSpPr>
          <p:spPr>
            <a:xfrm>
              <a:off x="243" y="799"/>
              <a:ext cx="170" cy="255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/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1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F</a:t>
              </a:r>
              <a:endParaRPr kumimoji="0" lang="en-US" altLang="zh-CN" sz="20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2399" name="xjhlx13"/>
            <p:cNvGrpSpPr/>
            <p:nvPr/>
          </p:nvGrpSpPr>
          <p:grpSpPr>
            <a:xfrm>
              <a:off x="439" y="1759"/>
              <a:ext cx="188" cy="239"/>
              <a:chOff x="6627" y="2220"/>
              <a:chExt cx="1155" cy="1502"/>
            </a:xfrm>
          </p:grpSpPr>
          <p:sp>
            <p:nvSpPr>
              <p:cNvPr id="12424" name="Freeform 168"/>
              <p:cNvSpPr/>
              <p:nvPr/>
            </p:nvSpPr>
            <p:spPr>
              <a:xfrm>
                <a:off x="7067" y="3288"/>
                <a:ext cx="338" cy="434"/>
              </a:xfrm>
              <a:custGeom>
                <a:avLst/>
                <a:gdLst>
                  <a:gd name="txL" fmla="*/ 0 w 2020"/>
                  <a:gd name="txT" fmla="*/ 0 h 2594"/>
                  <a:gd name="txR" fmla="*/ 2020 w 2020"/>
                  <a:gd name="txB" fmla="*/ 2594 h 2594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020" h="2594">
                    <a:moveTo>
                      <a:pt x="472" y="15"/>
                    </a:moveTo>
                    <a:cubicBezTo>
                      <a:pt x="472" y="107"/>
                      <a:pt x="477" y="387"/>
                      <a:pt x="472" y="552"/>
                    </a:cubicBezTo>
                    <a:cubicBezTo>
                      <a:pt x="467" y="717"/>
                      <a:pt x="480" y="887"/>
                      <a:pt x="442" y="1005"/>
                    </a:cubicBezTo>
                    <a:cubicBezTo>
                      <a:pt x="404" y="1123"/>
                      <a:pt x="302" y="1180"/>
                      <a:pt x="247" y="1260"/>
                    </a:cubicBezTo>
                    <a:cubicBezTo>
                      <a:pt x="192" y="1340"/>
                      <a:pt x="152" y="1398"/>
                      <a:pt x="112" y="1488"/>
                    </a:cubicBezTo>
                    <a:cubicBezTo>
                      <a:pt x="72" y="1578"/>
                      <a:pt x="14" y="1706"/>
                      <a:pt x="7" y="1800"/>
                    </a:cubicBezTo>
                    <a:cubicBezTo>
                      <a:pt x="0" y="1894"/>
                      <a:pt x="25" y="1968"/>
                      <a:pt x="67" y="2055"/>
                    </a:cubicBezTo>
                    <a:cubicBezTo>
                      <a:pt x="109" y="2142"/>
                      <a:pt x="165" y="2245"/>
                      <a:pt x="262" y="2325"/>
                    </a:cubicBezTo>
                    <a:cubicBezTo>
                      <a:pt x="359" y="2405"/>
                      <a:pt x="515" y="2498"/>
                      <a:pt x="652" y="2535"/>
                    </a:cubicBezTo>
                    <a:cubicBezTo>
                      <a:pt x="789" y="2572"/>
                      <a:pt x="937" y="2594"/>
                      <a:pt x="1087" y="2550"/>
                    </a:cubicBezTo>
                    <a:cubicBezTo>
                      <a:pt x="1237" y="2506"/>
                      <a:pt x="1440" y="2366"/>
                      <a:pt x="1552" y="2268"/>
                    </a:cubicBezTo>
                    <a:cubicBezTo>
                      <a:pt x="1664" y="2170"/>
                      <a:pt x="1702" y="2069"/>
                      <a:pt x="1762" y="1965"/>
                    </a:cubicBezTo>
                    <a:cubicBezTo>
                      <a:pt x="1822" y="1861"/>
                      <a:pt x="1872" y="1759"/>
                      <a:pt x="1912" y="1644"/>
                    </a:cubicBezTo>
                    <a:cubicBezTo>
                      <a:pt x="1952" y="1529"/>
                      <a:pt x="2020" y="1309"/>
                      <a:pt x="2002" y="1275"/>
                    </a:cubicBezTo>
                    <a:cubicBezTo>
                      <a:pt x="1984" y="1241"/>
                      <a:pt x="1874" y="1355"/>
                      <a:pt x="1807" y="1440"/>
                    </a:cubicBezTo>
                    <a:cubicBezTo>
                      <a:pt x="1740" y="1525"/>
                      <a:pt x="1669" y="1690"/>
                      <a:pt x="1597" y="1785"/>
                    </a:cubicBezTo>
                    <a:cubicBezTo>
                      <a:pt x="1525" y="1880"/>
                      <a:pt x="1442" y="1953"/>
                      <a:pt x="1372" y="2010"/>
                    </a:cubicBezTo>
                    <a:cubicBezTo>
                      <a:pt x="1302" y="2067"/>
                      <a:pt x="1257" y="2113"/>
                      <a:pt x="1177" y="2130"/>
                    </a:cubicBezTo>
                    <a:cubicBezTo>
                      <a:pt x="1097" y="2147"/>
                      <a:pt x="982" y="2147"/>
                      <a:pt x="892" y="2115"/>
                    </a:cubicBezTo>
                    <a:cubicBezTo>
                      <a:pt x="802" y="2083"/>
                      <a:pt x="677" y="2022"/>
                      <a:pt x="637" y="1935"/>
                    </a:cubicBezTo>
                    <a:cubicBezTo>
                      <a:pt x="597" y="1848"/>
                      <a:pt x="612" y="1702"/>
                      <a:pt x="652" y="1590"/>
                    </a:cubicBezTo>
                    <a:cubicBezTo>
                      <a:pt x="692" y="1478"/>
                      <a:pt x="817" y="1355"/>
                      <a:pt x="877" y="1260"/>
                    </a:cubicBezTo>
                    <a:cubicBezTo>
                      <a:pt x="937" y="1165"/>
                      <a:pt x="990" y="1112"/>
                      <a:pt x="1012" y="1020"/>
                    </a:cubicBezTo>
                    <a:cubicBezTo>
                      <a:pt x="1034" y="928"/>
                      <a:pt x="1012" y="786"/>
                      <a:pt x="1012" y="708"/>
                    </a:cubicBezTo>
                    <a:cubicBezTo>
                      <a:pt x="1012" y="630"/>
                      <a:pt x="1012" y="670"/>
                      <a:pt x="1012" y="552"/>
                    </a:cubicBezTo>
                    <a:cubicBezTo>
                      <a:pt x="1012" y="434"/>
                      <a:pt x="1012" y="115"/>
                      <a:pt x="1012" y="0"/>
                    </a:cubicBezTo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425" name="Freeform 169"/>
              <p:cNvSpPr/>
              <p:nvPr/>
            </p:nvSpPr>
            <p:spPr>
              <a:xfrm flipH="1" flipV="1">
                <a:off x="7002" y="2220"/>
                <a:ext cx="338" cy="434"/>
              </a:xfrm>
              <a:custGeom>
                <a:avLst/>
                <a:gdLst>
                  <a:gd name="txL" fmla="*/ 0 w 2020"/>
                  <a:gd name="txT" fmla="*/ 0 h 2594"/>
                  <a:gd name="txR" fmla="*/ 2020 w 2020"/>
                  <a:gd name="txB" fmla="*/ 2594 h 2594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020" h="2594">
                    <a:moveTo>
                      <a:pt x="472" y="15"/>
                    </a:moveTo>
                    <a:cubicBezTo>
                      <a:pt x="472" y="107"/>
                      <a:pt x="477" y="387"/>
                      <a:pt x="472" y="552"/>
                    </a:cubicBezTo>
                    <a:cubicBezTo>
                      <a:pt x="467" y="717"/>
                      <a:pt x="480" y="887"/>
                      <a:pt x="442" y="1005"/>
                    </a:cubicBezTo>
                    <a:cubicBezTo>
                      <a:pt x="404" y="1123"/>
                      <a:pt x="302" y="1180"/>
                      <a:pt x="247" y="1260"/>
                    </a:cubicBezTo>
                    <a:cubicBezTo>
                      <a:pt x="192" y="1340"/>
                      <a:pt x="152" y="1398"/>
                      <a:pt x="112" y="1488"/>
                    </a:cubicBezTo>
                    <a:cubicBezTo>
                      <a:pt x="72" y="1578"/>
                      <a:pt x="14" y="1706"/>
                      <a:pt x="7" y="1800"/>
                    </a:cubicBezTo>
                    <a:cubicBezTo>
                      <a:pt x="0" y="1894"/>
                      <a:pt x="25" y="1968"/>
                      <a:pt x="67" y="2055"/>
                    </a:cubicBezTo>
                    <a:cubicBezTo>
                      <a:pt x="109" y="2142"/>
                      <a:pt x="165" y="2245"/>
                      <a:pt x="262" y="2325"/>
                    </a:cubicBezTo>
                    <a:cubicBezTo>
                      <a:pt x="359" y="2405"/>
                      <a:pt x="515" y="2498"/>
                      <a:pt x="652" y="2535"/>
                    </a:cubicBezTo>
                    <a:cubicBezTo>
                      <a:pt x="789" y="2572"/>
                      <a:pt x="937" y="2594"/>
                      <a:pt x="1087" y="2550"/>
                    </a:cubicBezTo>
                    <a:cubicBezTo>
                      <a:pt x="1237" y="2506"/>
                      <a:pt x="1440" y="2366"/>
                      <a:pt x="1552" y="2268"/>
                    </a:cubicBezTo>
                    <a:cubicBezTo>
                      <a:pt x="1664" y="2170"/>
                      <a:pt x="1702" y="2069"/>
                      <a:pt x="1762" y="1965"/>
                    </a:cubicBezTo>
                    <a:cubicBezTo>
                      <a:pt x="1822" y="1861"/>
                      <a:pt x="1872" y="1759"/>
                      <a:pt x="1912" y="1644"/>
                    </a:cubicBezTo>
                    <a:cubicBezTo>
                      <a:pt x="1952" y="1529"/>
                      <a:pt x="2020" y="1309"/>
                      <a:pt x="2002" y="1275"/>
                    </a:cubicBezTo>
                    <a:cubicBezTo>
                      <a:pt x="1984" y="1241"/>
                      <a:pt x="1874" y="1355"/>
                      <a:pt x="1807" y="1440"/>
                    </a:cubicBezTo>
                    <a:cubicBezTo>
                      <a:pt x="1740" y="1525"/>
                      <a:pt x="1669" y="1690"/>
                      <a:pt x="1597" y="1785"/>
                    </a:cubicBezTo>
                    <a:cubicBezTo>
                      <a:pt x="1525" y="1880"/>
                      <a:pt x="1442" y="1953"/>
                      <a:pt x="1372" y="2010"/>
                    </a:cubicBezTo>
                    <a:cubicBezTo>
                      <a:pt x="1302" y="2067"/>
                      <a:pt x="1257" y="2113"/>
                      <a:pt x="1177" y="2130"/>
                    </a:cubicBezTo>
                    <a:cubicBezTo>
                      <a:pt x="1097" y="2147"/>
                      <a:pt x="982" y="2147"/>
                      <a:pt x="892" y="2115"/>
                    </a:cubicBezTo>
                    <a:cubicBezTo>
                      <a:pt x="802" y="2083"/>
                      <a:pt x="677" y="2022"/>
                      <a:pt x="637" y="1935"/>
                    </a:cubicBezTo>
                    <a:cubicBezTo>
                      <a:pt x="597" y="1848"/>
                      <a:pt x="612" y="1702"/>
                      <a:pt x="652" y="1590"/>
                    </a:cubicBezTo>
                    <a:cubicBezTo>
                      <a:pt x="692" y="1478"/>
                      <a:pt x="817" y="1355"/>
                      <a:pt x="877" y="1260"/>
                    </a:cubicBezTo>
                    <a:cubicBezTo>
                      <a:pt x="937" y="1165"/>
                      <a:pt x="990" y="1112"/>
                      <a:pt x="1012" y="1020"/>
                    </a:cubicBezTo>
                    <a:cubicBezTo>
                      <a:pt x="1034" y="928"/>
                      <a:pt x="1012" y="786"/>
                      <a:pt x="1012" y="708"/>
                    </a:cubicBezTo>
                    <a:cubicBezTo>
                      <a:pt x="1012" y="630"/>
                      <a:pt x="1012" y="670"/>
                      <a:pt x="1012" y="552"/>
                    </a:cubicBezTo>
                    <a:cubicBezTo>
                      <a:pt x="1012" y="434"/>
                      <a:pt x="1012" y="115"/>
                      <a:pt x="1012" y="0"/>
                    </a:cubicBezTo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1080000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426" name="Rectangle 170"/>
              <p:cNvSpPr/>
              <p:nvPr/>
            </p:nvSpPr>
            <p:spPr>
              <a:xfrm>
                <a:off x="6627" y="2614"/>
                <a:ext cx="1155" cy="760"/>
              </a:xfrm>
              <a:prstGeom prst="rect">
                <a:avLst/>
              </a:prstGeom>
              <a:gradFill rotWithShape="0">
                <a:gsLst>
                  <a:gs pos="0">
                    <a:srgbClr val="333333"/>
                  </a:gs>
                  <a:gs pos="50000">
                    <a:srgbClr val="C0C0C0"/>
                  </a:gs>
                  <a:gs pos="100000">
                    <a:srgbClr val="333333"/>
                  </a:gs>
                </a:gsLst>
                <a:lin ang="0" scaled="1"/>
                <a:tileRect/>
              </a:gra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2587" name="组合 12586"/>
            <p:cNvGrpSpPr/>
            <p:nvPr/>
          </p:nvGrpSpPr>
          <p:grpSpPr>
            <a:xfrm>
              <a:off x="368" y="1274"/>
              <a:ext cx="283" cy="518"/>
              <a:chOff x="1548" y="2925"/>
              <a:chExt cx="362" cy="666"/>
            </a:xfrm>
          </p:grpSpPr>
          <p:grpSp>
            <p:nvGrpSpPr>
              <p:cNvPr id="12588" name="Group 153"/>
              <p:cNvGrpSpPr/>
              <p:nvPr/>
            </p:nvGrpSpPr>
            <p:grpSpPr>
              <a:xfrm>
                <a:off x="1548" y="3069"/>
                <a:ext cx="347" cy="334"/>
                <a:chOff x="2400" y="2400"/>
                <a:chExt cx="1440" cy="1440"/>
              </a:xfrm>
            </p:grpSpPr>
            <p:sp>
              <p:nvSpPr>
                <p:cNvPr id="12589" name="Oval 154"/>
                <p:cNvSpPr/>
                <p:nvPr/>
              </p:nvSpPr>
              <p:spPr>
                <a:xfrm>
                  <a:off x="2400" y="2400"/>
                  <a:ext cx="1440" cy="14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8F8F8F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590" name="Oval 155"/>
                <p:cNvSpPr/>
                <p:nvPr/>
              </p:nvSpPr>
              <p:spPr>
                <a:xfrm>
                  <a:off x="2600" y="2600"/>
                  <a:ext cx="1040" cy="1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000000"/>
                    </a:gs>
                  </a:gsLst>
                  <a:lin ang="270000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591" name="Oval 156"/>
                <p:cNvSpPr/>
                <p:nvPr/>
              </p:nvSpPr>
              <p:spPr>
                <a:xfrm>
                  <a:off x="2800" y="2800"/>
                  <a:ext cx="640" cy="6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808080"/>
                    </a:gs>
                    <a:gs pos="100000">
                      <a:srgbClr val="969696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592" name="Oval 157"/>
                <p:cNvSpPr/>
                <p:nvPr/>
              </p:nvSpPr>
              <p:spPr>
                <a:xfrm>
                  <a:off x="3000" y="3000"/>
                  <a:ext cx="240" cy="240"/>
                </a:xfrm>
                <a:prstGeom prst="ellipse">
                  <a:avLst/>
                </a:prstGeom>
                <a:solidFill>
                  <a:srgbClr val="333333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2593" name="Group 184"/>
              <p:cNvGrpSpPr/>
              <p:nvPr/>
            </p:nvGrpSpPr>
            <p:grpSpPr>
              <a:xfrm flipV="1">
                <a:off x="1563" y="3075"/>
                <a:ext cx="347" cy="334"/>
                <a:chOff x="2400" y="2400"/>
                <a:chExt cx="1440" cy="1440"/>
              </a:xfrm>
            </p:grpSpPr>
            <p:sp>
              <p:nvSpPr>
                <p:cNvPr id="12594" name="Oval 185"/>
                <p:cNvSpPr/>
                <p:nvPr/>
              </p:nvSpPr>
              <p:spPr>
                <a:xfrm>
                  <a:off x="2400" y="2400"/>
                  <a:ext cx="1440" cy="14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8F8F8F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rot="1080000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595" name="Oval 186"/>
                <p:cNvSpPr/>
                <p:nvPr/>
              </p:nvSpPr>
              <p:spPr>
                <a:xfrm>
                  <a:off x="2600" y="2600"/>
                  <a:ext cx="1040" cy="1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000000"/>
                    </a:gs>
                  </a:gsLst>
                  <a:lin ang="2700000" scaled="1"/>
                  <a:tileRect/>
                </a:gradFill>
                <a:ln w="9525">
                  <a:noFill/>
                </a:ln>
              </p:spPr>
              <p:txBody>
                <a:bodyPr rot="1080000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596" name="Oval 187"/>
                <p:cNvSpPr/>
                <p:nvPr/>
              </p:nvSpPr>
              <p:spPr>
                <a:xfrm>
                  <a:off x="2800" y="2800"/>
                  <a:ext cx="640" cy="6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808080"/>
                    </a:gs>
                    <a:gs pos="100000">
                      <a:srgbClr val="969696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rot="1080000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597" name="Oval 188"/>
                <p:cNvSpPr/>
                <p:nvPr/>
              </p:nvSpPr>
              <p:spPr>
                <a:xfrm>
                  <a:off x="3000" y="3000"/>
                  <a:ext cx="240" cy="240"/>
                </a:xfrm>
                <a:prstGeom prst="ellipse">
                  <a:avLst/>
                </a:prstGeom>
                <a:solidFill>
                  <a:srgbClr val="333333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rot="1080000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2598" name="组合 12597"/>
              <p:cNvGrpSpPr/>
              <p:nvPr/>
            </p:nvGrpSpPr>
            <p:grpSpPr>
              <a:xfrm>
                <a:off x="1689" y="2925"/>
                <a:ext cx="114" cy="666"/>
                <a:chOff x="243" y="2621"/>
                <a:chExt cx="114" cy="666"/>
              </a:xfrm>
            </p:grpSpPr>
            <p:sp>
              <p:nvSpPr>
                <p:cNvPr id="12599" name="Freeform 210"/>
                <p:cNvSpPr/>
                <p:nvPr/>
              </p:nvSpPr>
              <p:spPr>
                <a:xfrm flipV="1">
                  <a:off x="272" y="2621"/>
                  <a:ext cx="77" cy="106"/>
                </a:xfrm>
                <a:custGeom>
                  <a:avLst/>
                  <a:gdLst>
                    <a:gd name="txL" fmla="*/ 0 w 2020"/>
                    <a:gd name="txT" fmla="*/ 0 h 2594"/>
                    <a:gd name="txR" fmla="*/ 2020 w 2020"/>
                    <a:gd name="txB" fmla="*/ 2594 h 2594"/>
                  </a:gdLst>
                  <a:ahLst/>
                  <a:cxnLst>
                    <a:cxn ang="0">
                      <a:pos x="1" y="0"/>
                    </a:cxn>
                    <a:cxn ang="0">
                      <a:pos x="1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1" y="3"/>
                    </a:cxn>
                    <a:cxn ang="0">
                      <a:pos x="1" y="3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2"/>
                    </a:cxn>
                    <a:cxn ang="0">
                      <a:pos x="1" y="2"/>
                    </a:cxn>
                    <a:cxn ang="0">
                      <a:pos x="1" y="2"/>
                    </a:cxn>
                    <a:cxn ang="0">
                      <a:pos x="1" y="2"/>
                    </a:cxn>
                    <a:cxn ang="0">
                      <a:pos x="1" y="2"/>
                    </a:cxn>
                    <a:cxn ang="0">
                      <a:pos x="1" y="2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0"/>
                    </a:cxn>
                  </a:cxnLst>
                  <a:rect l="txL" t="txT" r="txR" b="txB"/>
                  <a:pathLst>
                    <a:path w="2020" h="2594">
                      <a:moveTo>
                        <a:pt x="472" y="15"/>
                      </a:moveTo>
                      <a:cubicBezTo>
                        <a:pt x="472" y="107"/>
                        <a:pt x="477" y="387"/>
                        <a:pt x="472" y="552"/>
                      </a:cubicBezTo>
                      <a:cubicBezTo>
                        <a:pt x="467" y="717"/>
                        <a:pt x="480" y="887"/>
                        <a:pt x="442" y="1005"/>
                      </a:cubicBezTo>
                      <a:cubicBezTo>
                        <a:pt x="404" y="1123"/>
                        <a:pt x="302" y="1180"/>
                        <a:pt x="247" y="1260"/>
                      </a:cubicBezTo>
                      <a:cubicBezTo>
                        <a:pt x="192" y="1340"/>
                        <a:pt x="152" y="1398"/>
                        <a:pt x="112" y="1488"/>
                      </a:cubicBezTo>
                      <a:cubicBezTo>
                        <a:pt x="72" y="1578"/>
                        <a:pt x="14" y="1706"/>
                        <a:pt x="7" y="1800"/>
                      </a:cubicBezTo>
                      <a:cubicBezTo>
                        <a:pt x="0" y="1894"/>
                        <a:pt x="25" y="1968"/>
                        <a:pt x="67" y="2055"/>
                      </a:cubicBezTo>
                      <a:cubicBezTo>
                        <a:pt x="109" y="2142"/>
                        <a:pt x="165" y="2245"/>
                        <a:pt x="262" y="2325"/>
                      </a:cubicBezTo>
                      <a:cubicBezTo>
                        <a:pt x="359" y="2405"/>
                        <a:pt x="515" y="2498"/>
                        <a:pt x="652" y="2535"/>
                      </a:cubicBezTo>
                      <a:cubicBezTo>
                        <a:pt x="789" y="2572"/>
                        <a:pt x="937" y="2594"/>
                        <a:pt x="1087" y="2550"/>
                      </a:cubicBezTo>
                      <a:cubicBezTo>
                        <a:pt x="1237" y="2506"/>
                        <a:pt x="1440" y="2366"/>
                        <a:pt x="1552" y="2268"/>
                      </a:cubicBezTo>
                      <a:cubicBezTo>
                        <a:pt x="1664" y="2170"/>
                        <a:pt x="1702" y="2069"/>
                        <a:pt x="1762" y="1965"/>
                      </a:cubicBezTo>
                      <a:cubicBezTo>
                        <a:pt x="1822" y="1861"/>
                        <a:pt x="1872" y="1759"/>
                        <a:pt x="1912" y="1644"/>
                      </a:cubicBezTo>
                      <a:cubicBezTo>
                        <a:pt x="1952" y="1529"/>
                        <a:pt x="2020" y="1309"/>
                        <a:pt x="2002" y="1275"/>
                      </a:cubicBezTo>
                      <a:cubicBezTo>
                        <a:pt x="1984" y="1241"/>
                        <a:pt x="1874" y="1355"/>
                        <a:pt x="1807" y="1440"/>
                      </a:cubicBezTo>
                      <a:cubicBezTo>
                        <a:pt x="1740" y="1525"/>
                        <a:pt x="1669" y="1690"/>
                        <a:pt x="1597" y="1785"/>
                      </a:cubicBezTo>
                      <a:cubicBezTo>
                        <a:pt x="1525" y="1880"/>
                        <a:pt x="1442" y="1953"/>
                        <a:pt x="1372" y="2010"/>
                      </a:cubicBezTo>
                      <a:cubicBezTo>
                        <a:pt x="1302" y="2067"/>
                        <a:pt x="1257" y="2113"/>
                        <a:pt x="1177" y="2130"/>
                      </a:cubicBezTo>
                      <a:cubicBezTo>
                        <a:pt x="1097" y="2147"/>
                        <a:pt x="982" y="2147"/>
                        <a:pt x="892" y="2115"/>
                      </a:cubicBezTo>
                      <a:cubicBezTo>
                        <a:pt x="802" y="2083"/>
                        <a:pt x="677" y="2022"/>
                        <a:pt x="637" y="1935"/>
                      </a:cubicBezTo>
                      <a:cubicBezTo>
                        <a:pt x="597" y="1848"/>
                        <a:pt x="612" y="1702"/>
                        <a:pt x="652" y="1590"/>
                      </a:cubicBezTo>
                      <a:cubicBezTo>
                        <a:pt x="692" y="1478"/>
                        <a:pt x="817" y="1355"/>
                        <a:pt x="877" y="1260"/>
                      </a:cubicBezTo>
                      <a:cubicBezTo>
                        <a:pt x="937" y="1165"/>
                        <a:pt x="990" y="1112"/>
                        <a:pt x="1012" y="1020"/>
                      </a:cubicBezTo>
                      <a:cubicBezTo>
                        <a:pt x="1034" y="928"/>
                        <a:pt x="1012" y="786"/>
                        <a:pt x="1012" y="708"/>
                      </a:cubicBezTo>
                      <a:cubicBezTo>
                        <a:pt x="1012" y="630"/>
                        <a:pt x="1012" y="670"/>
                        <a:pt x="1012" y="552"/>
                      </a:cubicBezTo>
                      <a:cubicBezTo>
                        <a:pt x="1012" y="434"/>
                        <a:pt x="1012" y="115"/>
                        <a:pt x="1012" y="0"/>
                      </a:cubicBezTo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rot="1080000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600" name="Freeform 210"/>
                <p:cNvSpPr/>
                <p:nvPr/>
              </p:nvSpPr>
              <p:spPr>
                <a:xfrm>
                  <a:off x="271" y="3181"/>
                  <a:ext cx="77" cy="106"/>
                </a:xfrm>
                <a:custGeom>
                  <a:avLst/>
                  <a:gdLst>
                    <a:gd name="txL" fmla="*/ 0 w 2020"/>
                    <a:gd name="txT" fmla="*/ 0 h 2594"/>
                    <a:gd name="txR" fmla="*/ 2020 w 2020"/>
                    <a:gd name="txB" fmla="*/ 2594 h 2594"/>
                  </a:gdLst>
                  <a:ahLst/>
                  <a:cxnLst>
                    <a:cxn ang="0">
                      <a:pos x="1" y="0"/>
                    </a:cxn>
                    <a:cxn ang="0">
                      <a:pos x="1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1" y="3"/>
                    </a:cxn>
                    <a:cxn ang="0">
                      <a:pos x="1" y="3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2"/>
                    </a:cxn>
                    <a:cxn ang="0">
                      <a:pos x="1" y="2"/>
                    </a:cxn>
                    <a:cxn ang="0">
                      <a:pos x="1" y="2"/>
                    </a:cxn>
                    <a:cxn ang="0">
                      <a:pos x="1" y="2"/>
                    </a:cxn>
                    <a:cxn ang="0">
                      <a:pos x="1" y="2"/>
                    </a:cxn>
                    <a:cxn ang="0">
                      <a:pos x="1" y="2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0"/>
                    </a:cxn>
                  </a:cxnLst>
                  <a:rect l="txL" t="txT" r="txR" b="txB"/>
                  <a:pathLst>
                    <a:path w="2020" h="2594">
                      <a:moveTo>
                        <a:pt x="472" y="15"/>
                      </a:moveTo>
                      <a:cubicBezTo>
                        <a:pt x="472" y="107"/>
                        <a:pt x="477" y="387"/>
                        <a:pt x="472" y="552"/>
                      </a:cubicBezTo>
                      <a:cubicBezTo>
                        <a:pt x="467" y="717"/>
                        <a:pt x="480" y="887"/>
                        <a:pt x="442" y="1005"/>
                      </a:cubicBezTo>
                      <a:cubicBezTo>
                        <a:pt x="404" y="1123"/>
                        <a:pt x="302" y="1180"/>
                        <a:pt x="247" y="1260"/>
                      </a:cubicBezTo>
                      <a:cubicBezTo>
                        <a:pt x="192" y="1340"/>
                        <a:pt x="152" y="1398"/>
                        <a:pt x="112" y="1488"/>
                      </a:cubicBezTo>
                      <a:cubicBezTo>
                        <a:pt x="72" y="1578"/>
                        <a:pt x="14" y="1706"/>
                        <a:pt x="7" y="1800"/>
                      </a:cubicBezTo>
                      <a:cubicBezTo>
                        <a:pt x="0" y="1894"/>
                        <a:pt x="25" y="1968"/>
                        <a:pt x="67" y="2055"/>
                      </a:cubicBezTo>
                      <a:cubicBezTo>
                        <a:pt x="109" y="2142"/>
                        <a:pt x="165" y="2245"/>
                        <a:pt x="262" y="2325"/>
                      </a:cubicBezTo>
                      <a:cubicBezTo>
                        <a:pt x="359" y="2405"/>
                        <a:pt x="515" y="2498"/>
                        <a:pt x="652" y="2535"/>
                      </a:cubicBezTo>
                      <a:cubicBezTo>
                        <a:pt x="789" y="2572"/>
                        <a:pt x="937" y="2594"/>
                        <a:pt x="1087" y="2550"/>
                      </a:cubicBezTo>
                      <a:cubicBezTo>
                        <a:pt x="1237" y="2506"/>
                        <a:pt x="1440" y="2366"/>
                        <a:pt x="1552" y="2268"/>
                      </a:cubicBezTo>
                      <a:cubicBezTo>
                        <a:pt x="1664" y="2170"/>
                        <a:pt x="1702" y="2069"/>
                        <a:pt x="1762" y="1965"/>
                      </a:cubicBezTo>
                      <a:cubicBezTo>
                        <a:pt x="1822" y="1861"/>
                        <a:pt x="1872" y="1759"/>
                        <a:pt x="1912" y="1644"/>
                      </a:cubicBezTo>
                      <a:cubicBezTo>
                        <a:pt x="1952" y="1529"/>
                        <a:pt x="2020" y="1309"/>
                        <a:pt x="2002" y="1275"/>
                      </a:cubicBezTo>
                      <a:cubicBezTo>
                        <a:pt x="1984" y="1241"/>
                        <a:pt x="1874" y="1355"/>
                        <a:pt x="1807" y="1440"/>
                      </a:cubicBezTo>
                      <a:cubicBezTo>
                        <a:pt x="1740" y="1525"/>
                        <a:pt x="1669" y="1690"/>
                        <a:pt x="1597" y="1785"/>
                      </a:cubicBezTo>
                      <a:cubicBezTo>
                        <a:pt x="1525" y="1880"/>
                        <a:pt x="1442" y="1953"/>
                        <a:pt x="1372" y="2010"/>
                      </a:cubicBezTo>
                      <a:cubicBezTo>
                        <a:pt x="1302" y="2067"/>
                        <a:pt x="1257" y="2113"/>
                        <a:pt x="1177" y="2130"/>
                      </a:cubicBezTo>
                      <a:cubicBezTo>
                        <a:pt x="1097" y="2147"/>
                        <a:pt x="982" y="2147"/>
                        <a:pt x="892" y="2115"/>
                      </a:cubicBezTo>
                      <a:cubicBezTo>
                        <a:pt x="802" y="2083"/>
                        <a:pt x="677" y="2022"/>
                        <a:pt x="637" y="1935"/>
                      </a:cubicBezTo>
                      <a:cubicBezTo>
                        <a:pt x="597" y="1848"/>
                        <a:pt x="612" y="1702"/>
                        <a:pt x="652" y="1590"/>
                      </a:cubicBezTo>
                      <a:cubicBezTo>
                        <a:pt x="692" y="1478"/>
                        <a:pt x="817" y="1355"/>
                        <a:pt x="877" y="1260"/>
                      </a:cubicBezTo>
                      <a:cubicBezTo>
                        <a:pt x="937" y="1165"/>
                        <a:pt x="990" y="1112"/>
                        <a:pt x="1012" y="1020"/>
                      </a:cubicBezTo>
                      <a:cubicBezTo>
                        <a:pt x="1034" y="928"/>
                        <a:pt x="1012" y="786"/>
                        <a:pt x="1012" y="708"/>
                      </a:cubicBezTo>
                      <a:cubicBezTo>
                        <a:pt x="1012" y="630"/>
                        <a:pt x="1012" y="670"/>
                        <a:pt x="1012" y="552"/>
                      </a:cubicBezTo>
                      <a:cubicBezTo>
                        <a:pt x="1012" y="434"/>
                        <a:pt x="1012" y="115"/>
                        <a:pt x="1012" y="0"/>
                      </a:cubicBezTo>
                    </a:path>
                  </a:pathLst>
                </a:custGeom>
                <a:solidFill>
                  <a:srgbClr val="000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601" name="Freeform 212"/>
                <p:cNvSpPr/>
                <p:nvPr/>
              </p:nvSpPr>
              <p:spPr>
                <a:xfrm>
                  <a:off x="243" y="2910"/>
                  <a:ext cx="114" cy="271"/>
                </a:xfrm>
                <a:custGeom>
                  <a:avLst/>
                  <a:gdLst>
                    <a:gd name="txL" fmla="*/ 0 w 915"/>
                    <a:gd name="txT" fmla="*/ 0 h 1180"/>
                    <a:gd name="txR" fmla="*/ 915 w 915"/>
                    <a:gd name="txB" fmla="*/ 1180 h 1180"/>
                  </a:gdLst>
                  <a:ahLst/>
                  <a:cxnLst>
                    <a:cxn ang="0">
                      <a:pos x="0" y="0"/>
                    </a:cxn>
                    <a:cxn ang="0">
                      <a:pos x="915" y="15"/>
                    </a:cxn>
                    <a:cxn ang="0">
                      <a:pos x="630" y="1180"/>
                    </a:cxn>
                    <a:cxn ang="0">
                      <a:pos x="270" y="1155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915" h="1180">
                      <a:moveTo>
                        <a:pt x="0" y="0"/>
                      </a:moveTo>
                      <a:lnTo>
                        <a:pt x="915" y="15"/>
                      </a:lnTo>
                      <a:lnTo>
                        <a:pt x="630" y="1180"/>
                      </a:lnTo>
                      <a:lnTo>
                        <a:pt x="270" y="115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0000"/>
                    </a:gs>
                    <a:gs pos="50000">
                      <a:srgbClr val="969696"/>
                    </a:gs>
                    <a:gs pos="100000">
                      <a:srgbClr val="000000"/>
                    </a:gs>
                  </a:gsLst>
                  <a:lin ang="0" scaled="1"/>
                  <a:tileRect/>
                </a:gra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602" name="Oval 214"/>
                <p:cNvSpPr/>
                <p:nvPr/>
              </p:nvSpPr>
              <p:spPr>
                <a:xfrm>
                  <a:off x="268" y="3152"/>
                  <a:ext cx="54" cy="4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0C0C0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603" name="Freeform 212"/>
                <p:cNvSpPr/>
                <p:nvPr/>
              </p:nvSpPr>
              <p:spPr>
                <a:xfrm flipV="1">
                  <a:off x="243" y="2699"/>
                  <a:ext cx="114" cy="242"/>
                </a:xfrm>
                <a:custGeom>
                  <a:avLst/>
                  <a:gdLst>
                    <a:gd name="txL" fmla="*/ 0 w 915"/>
                    <a:gd name="txT" fmla="*/ 0 h 1180"/>
                    <a:gd name="txR" fmla="*/ 915 w 915"/>
                    <a:gd name="txB" fmla="*/ 1180 h 1180"/>
                  </a:gdLst>
                  <a:ahLst/>
                  <a:cxnLst>
                    <a:cxn ang="0">
                      <a:pos x="0" y="0"/>
                    </a:cxn>
                    <a:cxn ang="0">
                      <a:pos x="915" y="15"/>
                    </a:cxn>
                    <a:cxn ang="0">
                      <a:pos x="630" y="1180"/>
                    </a:cxn>
                    <a:cxn ang="0">
                      <a:pos x="270" y="1155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915" h="1180">
                      <a:moveTo>
                        <a:pt x="0" y="0"/>
                      </a:moveTo>
                      <a:lnTo>
                        <a:pt x="915" y="15"/>
                      </a:lnTo>
                      <a:lnTo>
                        <a:pt x="630" y="1180"/>
                      </a:lnTo>
                      <a:lnTo>
                        <a:pt x="270" y="115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0000"/>
                    </a:gs>
                    <a:gs pos="50000">
                      <a:srgbClr val="969696"/>
                    </a:gs>
                    <a:gs pos="100000">
                      <a:srgbClr val="000000"/>
                    </a:gs>
                  </a:gsLst>
                  <a:lin ang="0" scaled="1"/>
                  <a:tileRect/>
                </a:gra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rot="10800000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604" name="Oval 213"/>
                <p:cNvSpPr/>
                <p:nvPr/>
              </p:nvSpPr>
              <p:spPr>
                <a:xfrm>
                  <a:off x="271" y="2699"/>
                  <a:ext cx="54" cy="4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0C0C0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605" name="椭圆 12604"/>
                <p:cNvSpPr/>
                <p:nvPr/>
              </p:nvSpPr>
              <p:spPr>
                <a:xfrm>
                  <a:off x="262" y="2911"/>
                  <a:ext cx="81" cy="5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69696">
                        <a:gamma/>
                        <a:shade val="60392"/>
                        <a:invGamma/>
                      </a:srgbClr>
                    </a:gs>
                    <a:gs pos="50000">
                      <a:srgbClr val="969696"/>
                    </a:gs>
                    <a:gs pos="100000">
                      <a:srgbClr val="969696">
                        <a:gamma/>
                        <a:shade val="60392"/>
                        <a:invGamma/>
                      </a:srgbClr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606" name="Oval 213"/>
                <p:cNvSpPr/>
                <p:nvPr/>
              </p:nvSpPr>
              <p:spPr>
                <a:xfrm>
                  <a:off x="274" y="2925"/>
                  <a:ext cx="54" cy="4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0C0C0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</p:grpSp>
      <p:graphicFrame>
        <p:nvGraphicFramePr>
          <p:cNvPr id="12617" name="对象 12616"/>
          <p:cNvGraphicFramePr/>
          <p:nvPr>
            <p:extLst>
              <p:ext uri="{D42A27DB-BD31-4B8C-83A1-F6EECF244321}">
                <p14:modId xmlns:p14="http://schemas.microsoft.com/office/powerpoint/2010/main" val="3914332336"/>
              </p:ext>
            </p:extLst>
          </p:nvPr>
        </p:nvGraphicFramePr>
        <p:xfrm>
          <a:off x="8335074" y="3275957"/>
          <a:ext cx="342900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39700" imgH="165100" progId="Equation.DSMT4">
                  <p:embed/>
                </p:oleObj>
              </mc:Choice>
              <mc:Fallback>
                <p:oleObj r:id="rId2" imgW="139700" imgH="165100" progId="Equation.DSMT4">
                  <p:embed/>
                  <p:pic>
                    <p:nvPicPr>
                      <p:cNvPr id="12617" name="对象 1261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335074" y="3275957"/>
                        <a:ext cx="342900" cy="4048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00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文本框 30721"/>
          <p:cNvSpPr txBox="1"/>
          <p:nvPr/>
        </p:nvSpPr>
        <p:spPr>
          <a:xfrm>
            <a:off x="-443262" y="1373298"/>
            <a:ext cx="6349153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i="0" u="none" strike="noStrike" kern="0" cap="none" spc="0" normalizeH="0" baseline="0" noProof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探究滑轮组的机械效率：</a:t>
            </a:r>
          </a:p>
        </p:txBody>
      </p:sp>
      <p:sp>
        <p:nvSpPr>
          <p:cNvPr id="36866" name="矩形 30722"/>
          <p:cNvSpPr/>
          <p:nvPr/>
        </p:nvSpPr>
        <p:spPr>
          <a:xfrm>
            <a:off x="660400" y="1997003"/>
            <a:ext cx="8208963" cy="5232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一、影响滑轮组的机械效率的因素</a:t>
            </a:r>
            <a:r>
              <a:rPr kumimoji="0" lang="zh-CN" alt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724" name="矩形 30723"/>
          <p:cNvSpPr/>
          <p:nvPr/>
        </p:nvSpPr>
        <p:spPr>
          <a:xfrm>
            <a:off x="656695" y="4323401"/>
            <a:ext cx="4968875" cy="4616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减轻动滑轮自重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725" name="矩形 30724"/>
          <p:cNvSpPr/>
          <p:nvPr/>
        </p:nvSpPr>
        <p:spPr>
          <a:xfrm>
            <a:off x="3927280" y="4299738"/>
            <a:ext cx="3914854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减小滑轮转轴间的摩擦力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726" name="矩形 30725"/>
          <p:cNvSpPr/>
          <p:nvPr/>
        </p:nvSpPr>
        <p:spPr>
          <a:xfrm>
            <a:off x="3927280" y="4990730"/>
            <a:ext cx="2967479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4.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增加提升的物重。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727" name="矩形 30726"/>
          <p:cNvSpPr/>
          <p:nvPr/>
        </p:nvSpPr>
        <p:spPr>
          <a:xfrm>
            <a:off x="668528" y="4985842"/>
            <a:ext cx="1704313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3.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减轻绳重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871" name="矩形 30727"/>
          <p:cNvSpPr/>
          <p:nvPr/>
        </p:nvSpPr>
        <p:spPr>
          <a:xfrm>
            <a:off x="660400" y="3727036"/>
            <a:ext cx="7561263" cy="5232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二、如何提高滑轮组的机械效率</a:t>
            </a:r>
            <a:r>
              <a:rPr kumimoji="0" lang="zh-CN" alt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729" name="文本框 30728"/>
          <p:cNvSpPr txBox="1"/>
          <p:nvPr/>
        </p:nvSpPr>
        <p:spPr>
          <a:xfrm>
            <a:off x="660400" y="2520223"/>
            <a:ext cx="4777270" cy="83099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1、动滑轮自重、滑轮摩擦、绳重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730" name="矩形 30729"/>
          <p:cNvSpPr/>
          <p:nvPr/>
        </p:nvSpPr>
        <p:spPr>
          <a:xfrm>
            <a:off x="668528" y="3143928"/>
            <a:ext cx="2882520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2、提升的物体重力</a:t>
            </a:r>
          </a:p>
        </p:txBody>
      </p:sp>
      <p:sp>
        <p:nvSpPr>
          <p:cNvPr id="30731" name="文本框 30730"/>
          <p:cNvSpPr txBox="1"/>
          <p:nvPr/>
        </p:nvSpPr>
        <p:spPr>
          <a:xfrm>
            <a:off x="677392" y="5718679"/>
            <a:ext cx="9520555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注意：滑轮组的机械效率与提升的高度、绳子的股数无关。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22029A0-B0A1-4C63-BAA2-EB3C4C8DAA96}"/>
              </a:ext>
            </a:extLst>
          </p:cNvPr>
          <p:cNvSpPr txBox="1"/>
          <p:nvPr/>
        </p:nvSpPr>
        <p:spPr>
          <a:xfrm>
            <a:off x="765628" y="390161"/>
            <a:ext cx="18806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探究实验</a:t>
            </a:r>
          </a:p>
        </p:txBody>
      </p:sp>
    </p:spTree>
    <p:extLst>
      <p:ext uri="{BB962C8B-B14F-4D97-AF65-F5344CB8AC3E}">
        <p14:creationId xmlns:p14="http://schemas.microsoft.com/office/powerpoint/2010/main" val="377071294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  <p:bldP spid="30725" grpId="0"/>
      <p:bldP spid="30726" grpId="0"/>
      <p:bldP spid="30727" grpId="0"/>
      <p:bldP spid="30729" grpId="0"/>
      <p:bldP spid="30730" grpId="0"/>
      <p:bldP spid="307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矩形 12290"/>
          <p:cNvSpPr>
            <a:spLocks noChangeArrowheads="1"/>
          </p:cNvSpPr>
          <p:nvPr/>
        </p:nvSpPr>
        <p:spPr bwMode="auto">
          <a:xfrm>
            <a:off x="-2866814" y="1212738"/>
            <a:ext cx="12188825" cy="6921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6" tIns="60957" rIns="121916" bIns="60957" anchor="ctr">
            <a:scene3d>
              <a:camera prst="orthographicFront"/>
              <a:lightRig rig="threePt" dir="t"/>
            </a:scene3d>
          </a:bodyPr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2800" i="0" u="none" strike="noStrike" kern="0" cap="none" spc="0" normalizeH="0" baseline="0" noProof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pitchFamily="49" charset="-122"/>
                <a:sym typeface="Arial" panose="020B0604020202020204" pitchFamily="34" charset="0"/>
              </a:rPr>
              <a:t>探究：影响斜面机械效率的因素</a:t>
            </a:r>
          </a:p>
        </p:txBody>
      </p:sp>
      <p:pic>
        <p:nvPicPr>
          <p:cNvPr id="3" name="图片 2" descr="0880400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62613" y="2287541"/>
            <a:ext cx="5527043" cy="2279095"/>
          </a:xfrm>
          <a:prstGeom prst="rect">
            <a:avLst/>
          </a:prstGeom>
        </p:spPr>
      </p:pic>
      <p:sp>
        <p:nvSpPr>
          <p:cNvPr id="4102" name="Rectangle 6"/>
          <p:cNvSpPr/>
          <p:nvPr/>
        </p:nvSpPr>
        <p:spPr>
          <a:xfrm>
            <a:off x="660400" y="4936490"/>
            <a:ext cx="10074161" cy="2458720"/>
          </a:xfrm>
          <a:prstGeom prst="rect">
            <a:avLst/>
          </a:prstGeom>
          <a:noFill/>
          <a:ln w="9525">
            <a:noFill/>
          </a:ln>
        </p:spPr>
        <p:txBody>
          <a:bodyPr lIns="118533" tIns="50800" rIns="118533" bIns="50800"/>
          <a:lstStyle/>
          <a:p>
            <a:pPr marL="0" marR="0" lvl="0" indent="0" defTabSz="91440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Times New Roman" panose="02020603050405020304" charset="0"/>
              <a:buNone/>
              <a:tabLst/>
              <a:defRPr/>
            </a:pPr>
            <a:r>
              <a:rPr kumimoji="0" lang="zh-CN" altLang="en-GB" sz="2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注意：实验时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沿斜面匀速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拉动木块，并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在拉动中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读出</a:t>
            </a:r>
            <a:r>
              <a:rPr kumimoji="0" lang="en-GB" altLang="zh-CN" sz="2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拉力的大小。</a:t>
            </a:r>
          </a:p>
        </p:txBody>
      </p:sp>
      <p:graphicFrame>
        <p:nvGraphicFramePr>
          <p:cNvPr id="2050" name="Object 2"/>
          <p:cNvGraphicFramePr/>
          <p:nvPr>
            <p:extLst>
              <p:ext uri="{D42A27DB-BD31-4B8C-83A1-F6EECF244321}">
                <p14:modId xmlns:p14="http://schemas.microsoft.com/office/powerpoint/2010/main" val="915579604"/>
              </p:ext>
            </p:extLst>
          </p:nvPr>
        </p:nvGraphicFramePr>
        <p:xfrm>
          <a:off x="765628" y="2142691"/>
          <a:ext cx="2165349" cy="1227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1945600" imgH="10972800" progId="Equation.DSMT4">
                  <p:embed/>
                </p:oleObj>
              </mc:Choice>
              <mc:Fallback>
                <p:oleObj name="Equation" r:id="rId3" imgW="21945600" imgH="10972800" progId="Equation.DSMT4">
                  <p:embed/>
                  <p:pic>
                    <p:nvPicPr>
                      <p:cNvPr id="2050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5628" y="2142691"/>
                        <a:ext cx="2165349" cy="122766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本框 5">
            <a:extLst>
              <a:ext uri="{FF2B5EF4-FFF2-40B4-BE49-F238E27FC236}">
                <a16:creationId xmlns:a16="http://schemas.microsoft.com/office/drawing/2014/main" id="{C22029A0-B0A1-4C63-BAA2-EB3C4C8DAA96}"/>
              </a:ext>
            </a:extLst>
          </p:cNvPr>
          <p:cNvSpPr txBox="1"/>
          <p:nvPr/>
        </p:nvSpPr>
        <p:spPr>
          <a:xfrm>
            <a:off x="765628" y="390161"/>
            <a:ext cx="18806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探究实验</a:t>
            </a:r>
          </a:p>
        </p:txBody>
      </p:sp>
    </p:spTree>
    <p:extLst>
      <p:ext uri="{BB962C8B-B14F-4D97-AF65-F5344CB8AC3E}">
        <p14:creationId xmlns:p14="http://schemas.microsoft.com/office/powerpoint/2010/main" val="165819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809170" y="1353185"/>
            <a:ext cx="10570029" cy="526297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sz="2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、“效率”谁能给大家解释一下？</a:t>
            </a:r>
            <a:endParaRPr kumimoji="0" lang="en-US" sz="28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sz="2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、机械帮助我们做功也会涉及效率问题，我们称为机械效率，要研究机械效率就要先研究使用机械效率做功的情况</a:t>
            </a:r>
            <a:r>
              <a:rPr kumimoji="0" lang="en-US" altLang="zh-CN" sz="2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endParaRPr kumimoji="0" lang="zh-CN" sz="28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22029A0-B0A1-4C63-BAA2-EB3C4C8DAA96}"/>
              </a:ext>
            </a:extLst>
          </p:cNvPr>
          <p:cNvSpPr txBox="1"/>
          <p:nvPr/>
        </p:nvSpPr>
        <p:spPr>
          <a:xfrm>
            <a:off x="809170" y="443925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情景导入</a:t>
            </a:r>
          </a:p>
        </p:txBody>
      </p:sp>
    </p:spTree>
    <p:extLst>
      <p:ext uri="{BB962C8B-B14F-4D97-AF65-F5344CB8AC3E}">
        <p14:creationId xmlns:p14="http://schemas.microsoft.com/office/powerpoint/2010/main" val="57775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人教版 八年级物理下册 第12章 第3节 斜面的机械效率-视频微课堂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02524" y="1682933"/>
            <a:ext cx="6568585" cy="3773573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C22029A0-B0A1-4C63-BAA2-EB3C4C8DAA96}"/>
              </a:ext>
            </a:extLst>
          </p:cNvPr>
          <p:cNvSpPr txBox="1"/>
          <p:nvPr/>
        </p:nvSpPr>
        <p:spPr>
          <a:xfrm>
            <a:off x="721881" y="443925"/>
            <a:ext cx="18806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探究实验</a:t>
            </a:r>
          </a:p>
        </p:txBody>
      </p:sp>
    </p:spTree>
    <p:extLst>
      <p:ext uri="{BB962C8B-B14F-4D97-AF65-F5344CB8AC3E}">
        <p14:creationId xmlns:p14="http://schemas.microsoft.com/office/powerpoint/2010/main" val="2465555156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0181" y="2448887"/>
            <a:ext cx="1697674" cy="31775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7" name="Rectangle 3"/>
          <p:cNvSpPr/>
          <p:nvPr/>
        </p:nvSpPr>
        <p:spPr>
          <a:xfrm>
            <a:off x="660400" y="1686239"/>
            <a:ext cx="10858500" cy="3970318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marL="0" marR="0" lvl="0" indent="2667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．如图所示，建筑工地上，工人用一个动滑轮将重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720N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的重物匀速提升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5m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，工人所用拉力为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450N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，求：</a:t>
            </a:r>
          </a:p>
          <a:p>
            <a:pPr marL="0" marR="0" lvl="0" indent="2667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）工人做的总功</a:t>
            </a:r>
          </a:p>
          <a:p>
            <a:pPr marL="0" marR="0" lvl="0" indent="2667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）该动滑轮的机械效率</a:t>
            </a:r>
          </a:p>
          <a:p>
            <a:pPr marL="0" marR="0" lvl="0" indent="2667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（３）不考虑摩擦，求动滑轮的重</a:t>
            </a:r>
          </a:p>
          <a:p>
            <a:pPr marL="0" marR="0" lvl="0" indent="2667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（４）提升的物体重为９００Ｎ，</a:t>
            </a:r>
          </a:p>
          <a:p>
            <a:pPr marL="0" marR="0" lvl="0" indent="2667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该动滑轮的机械效率为多少？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22029A0-B0A1-4C63-BAA2-EB3C4C8DAA96}"/>
              </a:ext>
            </a:extLst>
          </p:cNvPr>
          <p:cNvSpPr txBox="1"/>
          <p:nvPr/>
        </p:nvSpPr>
        <p:spPr>
          <a:xfrm>
            <a:off x="765628" y="390161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练一练</a:t>
            </a:r>
          </a:p>
        </p:txBody>
      </p:sp>
    </p:spTree>
    <p:extLst>
      <p:ext uri="{BB962C8B-B14F-4D97-AF65-F5344CB8AC3E}">
        <p14:creationId xmlns:p14="http://schemas.microsoft.com/office/powerpoint/2010/main" val="27622280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765628" y="1524320"/>
            <a:ext cx="8676505" cy="404860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</a:t>
            </a:r>
            <a:r>
              <a:rPr kumimoji="0" lang="zh-CN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图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为测量滑轮组机械效率的实</a:t>
            </a:r>
          </a:p>
          <a:p>
            <a:pPr marL="0"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验装置，钩码总重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 N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     </a:t>
            </a:r>
          </a:p>
          <a:p>
            <a:pPr marL="0"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）实验时要竖直向上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______</a:t>
            </a:r>
          </a:p>
          <a:p>
            <a:pPr marL="0"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拉动弹簧测力计，由图可知拉力</a:t>
            </a:r>
          </a:p>
          <a:p>
            <a:pPr marL="0"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大小为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_______N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，若钩码上升的</a:t>
            </a:r>
          </a:p>
          <a:p>
            <a:pPr marL="0"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高度为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8cm,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则弹簧测力计向上移动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______cm,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该滑轮组的机械效率为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________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  <a:p>
            <a:pPr marL="0"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）若仅增加钩码的个数，该滑轮组有机械效率将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_______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（选填：“增大”、“减小”或“不变”）</a:t>
            </a:r>
          </a:p>
        </p:txBody>
      </p:sp>
      <p:pic>
        <p:nvPicPr>
          <p:cNvPr id="13319" name="图片 133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6908" y="1692597"/>
            <a:ext cx="1814733" cy="20243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21" name="TextBox 10"/>
          <p:cNvSpPr txBox="1"/>
          <p:nvPr/>
        </p:nvSpPr>
        <p:spPr>
          <a:xfrm>
            <a:off x="4160422" y="2389778"/>
            <a:ext cx="112395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缓慢</a:t>
            </a:r>
          </a:p>
        </p:txBody>
      </p:sp>
      <p:sp>
        <p:nvSpPr>
          <p:cNvPr id="13322" name="TextBox 10"/>
          <p:cNvSpPr txBox="1"/>
          <p:nvPr/>
        </p:nvSpPr>
        <p:spPr>
          <a:xfrm>
            <a:off x="2186464" y="3255237"/>
            <a:ext cx="94615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2.4</a:t>
            </a:r>
          </a:p>
        </p:txBody>
      </p:sp>
      <p:sp>
        <p:nvSpPr>
          <p:cNvPr id="13323" name="TextBox 10"/>
          <p:cNvSpPr txBox="1"/>
          <p:nvPr/>
        </p:nvSpPr>
        <p:spPr>
          <a:xfrm>
            <a:off x="5781232" y="3716902"/>
            <a:ext cx="720725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24</a:t>
            </a:r>
          </a:p>
        </p:txBody>
      </p:sp>
      <p:sp>
        <p:nvSpPr>
          <p:cNvPr id="13324" name="TextBox 10"/>
          <p:cNvSpPr txBox="1"/>
          <p:nvPr/>
        </p:nvSpPr>
        <p:spPr>
          <a:xfrm>
            <a:off x="2181400" y="4183250"/>
            <a:ext cx="1350963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83.3%</a:t>
            </a:r>
          </a:p>
        </p:txBody>
      </p:sp>
      <p:sp>
        <p:nvSpPr>
          <p:cNvPr id="13325" name="TextBox 10"/>
          <p:cNvSpPr txBox="1"/>
          <p:nvPr/>
        </p:nvSpPr>
        <p:spPr>
          <a:xfrm>
            <a:off x="8376908" y="4644915"/>
            <a:ext cx="1350963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增大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22029A0-B0A1-4C63-BAA2-EB3C4C8DAA96}"/>
              </a:ext>
            </a:extLst>
          </p:cNvPr>
          <p:cNvSpPr txBox="1"/>
          <p:nvPr/>
        </p:nvSpPr>
        <p:spPr>
          <a:xfrm>
            <a:off x="765628" y="390161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练一练</a:t>
            </a:r>
          </a:p>
        </p:txBody>
      </p:sp>
    </p:spTree>
    <p:extLst>
      <p:ext uri="{BB962C8B-B14F-4D97-AF65-F5344CB8AC3E}">
        <p14:creationId xmlns:p14="http://schemas.microsoft.com/office/powerpoint/2010/main" val="184240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1" grpId="0"/>
      <p:bldP spid="13322" grpId="0"/>
      <p:bldP spid="13323" grpId="0"/>
      <p:bldP spid="13324" grpId="0"/>
      <p:bldP spid="133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732571" y="1429345"/>
            <a:ext cx="10786329" cy="23083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</a:t>
            </a:r>
            <a:r>
              <a:rPr kumimoji="0" lang="zh-CN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在“测滑轮组机械效率”的实验中，用同一滑轮组进行两次实验，实验数据如下表：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</a:p>
          <a:p>
            <a:pPr marL="0"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⑴此实验所用滑轮的个数至少是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____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个，其中动滑轮有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_____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个。</a:t>
            </a:r>
          </a:p>
          <a:p>
            <a:pPr marL="0"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⑵第一次实验测得滑轮组的机械效率为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________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，第二次实验时滑轮组的机械效率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______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第一次的机械效率（选填“大于”、“小于”或“等于”）</a:t>
            </a:r>
          </a:p>
        </p:txBody>
      </p:sp>
      <p:graphicFrame>
        <p:nvGraphicFramePr>
          <p:cNvPr id="14449" name="表格 14448"/>
          <p:cNvGraphicFramePr/>
          <p:nvPr>
            <p:extLst>
              <p:ext uri="{D42A27DB-BD31-4B8C-83A1-F6EECF244321}">
                <p14:modId xmlns:p14="http://schemas.microsoft.com/office/powerpoint/2010/main" val="2780197998"/>
              </p:ext>
            </p:extLst>
          </p:nvPr>
        </p:nvGraphicFramePr>
        <p:xfrm>
          <a:off x="1131155" y="4010636"/>
          <a:ext cx="9368694" cy="1977234"/>
        </p:xfrm>
        <a:graphic>
          <a:graphicData uri="http://schemas.openxmlformats.org/drawingml/2006/table">
            <a:tbl>
              <a:tblPr/>
              <a:tblGrid>
                <a:gridCol w="741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4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57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205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107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12947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24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charset="0"/>
                          <a:sym typeface="Arial" panose="020B0604020202020204" pitchFamily="34" charset="0"/>
                        </a:rPr>
                        <a:t>次数</a:t>
                      </a:r>
                      <a:endParaRPr lang="zh-CN" altLang="en-US" sz="2400" b="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24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charset="0"/>
                          <a:sym typeface="Arial" panose="020B0604020202020204" pitchFamily="34" charset="0"/>
                        </a:rPr>
                        <a:t>钩码重</a:t>
                      </a:r>
                      <a:r>
                        <a:rPr lang="en-US" altLang="zh-CN" sz="24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charset="0"/>
                          <a:sym typeface="Arial" panose="020B0604020202020204" pitchFamily="34" charset="0"/>
                        </a:rPr>
                        <a:t>/N</a:t>
                      </a:r>
                      <a:endParaRPr lang="en-US" altLang="zh-CN" sz="24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24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charset="0"/>
                          <a:sym typeface="Arial" panose="020B0604020202020204" pitchFamily="34" charset="0"/>
                        </a:rPr>
                        <a:t>钩码上升高度</a:t>
                      </a:r>
                      <a:r>
                        <a:rPr lang="en-US" altLang="zh-CN" sz="24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charset="0"/>
                          <a:sym typeface="Arial" panose="020B0604020202020204" pitchFamily="34" charset="0"/>
                        </a:rPr>
                        <a:t>/cm</a:t>
                      </a:r>
                      <a:endParaRPr lang="en-US" altLang="zh-CN" sz="24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24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charset="0"/>
                          <a:sym typeface="Arial" panose="020B0604020202020204" pitchFamily="34" charset="0"/>
                        </a:rPr>
                        <a:t>弹簧测力计示数</a:t>
                      </a:r>
                      <a:r>
                        <a:rPr lang="en-US" altLang="zh-CN" sz="24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charset="0"/>
                          <a:sym typeface="Arial" panose="020B0604020202020204" pitchFamily="34" charset="0"/>
                        </a:rPr>
                        <a:t>/N</a:t>
                      </a:r>
                      <a:endParaRPr lang="en-US" altLang="zh-CN" sz="24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zh-CN" altLang="en-US" sz="24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charset="0"/>
                          <a:sym typeface="Arial" panose="020B0604020202020204" pitchFamily="34" charset="0"/>
                        </a:rPr>
                        <a:t>弹簧测力计移动距离</a:t>
                      </a:r>
                      <a:r>
                        <a:rPr lang="en-US" altLang="zh-CN" sz="24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charset="0"/>
                          <a:sym typeface="Arial" panose="020B0604020202020204" pitchFamily="34" charset="0"/>
                        </a:rPr>
                        <a:t>/cm</a:t>
                      </a:r>
                      <a:endParaRPr lang="en-US" altLang="zh-CN" sz="24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627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24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charset="0"/>
                          <a:sym typeface="Arial" panose="020B0604020202020204" pitchFamily="34" charset="0"/>
                        </a:rPr>
                        <a:t>1</a:t>
                      </a:r>
                      <a:endParaRPr lang="en-US" altLang="zh-CN" sz="24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24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charset="0"/>
                          <a:sym typeface="Arial" panose="020B0604020202020204" pitchFamily="34" charset="0"/>
                        </a:rPr>
                        <a:t>2</a:t>
                      </a:r>
                      <a:endParaRPr lang="en-US" altLang="zh-CN" sz="24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24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charset="0"/>
                          <a:sym typeface="Arial" panose="020B0604020202020204" pitchFamily="34" charset="0"/>
                        </a:rPr>
                        <a:t>10</a:t>
                      </a:r>
                      <a:endParaRPr lang="en-US" altLang="zh-CN" sz="24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24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charset="0"/>
                          <a:sym typeface="Arial" panose="020B0604020202020204" pitchFamily="34" charset="0"/>
                        </a:rPr>
                        <a:t>0.8</a:t>
                      </a:r>
                      <a:endParaRPr lang="en-US" altLang="zh-CN" sz="24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24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charset="0"/>
                          <a:sym typeface="Arial" panose="020B0604020202020204" pitchFamily="34" charset="0"/>
                        </a:rPr>
                        <a:t>40</a:t>
                      </a:r>
                      <a:endParaRPr lang="en-US" altLang="zh-CN" sz="24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660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24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charset="0"/>
                          <a:sym typeface="Arial" panose="020B0604020202020204" pitchFamily="34" charset="0"/>
                        </a:rPr>
                        <a:t>2</a:t>
                      </a:r>
                      <a:endParaRPr lang="en-US" altLang="zh-CN" sz="24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24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charset="0"/>
                          <a:sym typeface="Arial" panose="020B0604020202020204" pitchFamily="34" charset="0"/>
                        </a:rPr>
                        <a:t>5</a:t>
                      </a:r>
                      <a:endParaRPr lang="en-US" altLang="zh-CN" sz="24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24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charset="0"/>
                          <a:sym typeface="Arial" panose="020B0604020202020204" pitchFamily="34" charset="0"/>
                        </a:rPr>
                        <a:t>5</a:t>
                      </a:r>
                      <a:endParaRPr lang="en-US" altLang="zh-CN" sz="2400" b="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24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charset="0"/>
                          <a:sym typeface="Arial" panose="020B0604020202020204" pitchFamily="34" charset="0"/>
                        </a:rPr>
                        <a:t>1.5</a:t>
                      </a:r>
                      <a:endParaRPr lang="en-US" altLang="zh-CN" sz="24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24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charset="0"/>
                          <a:sym typeface="Arial" panose="020B0604020202020204" pitchFamily="34" charset="0"/>
                        </a:rPr>
                        <a:t>20</a:t>
                      </a:r>
                      <a:endParaRPr lang="en-US" altLang="zh-CN" sz="2400" b="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443" name="TextBox 10"/>
          <p:cNvSpPr txBox="1"/>
          <p:nvPr/>
        </p:nvSpPr>
        <p:spPr>
          <a:xfrm>
            <a:off x="5338030" y="2218610"/>
            <a:ext cx="684212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14444" name="TextBox 10"/>
          <p:cNvSpPr txBox="1"/>
          <p:nvPr/>
        </p:nvSpPr>
        <p:spPr>
          <a:xfrm>
            <a:off x="8491171" y="2218609"/>
            <a:ext cx="5588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14445" name="TextBox 10"/>
          <p:cNvSpPr txBox="1"/>
          <p:nvPr/>
        </p:nvSpPr>
        <p:spPr>
          <a:xfrm>
            <a:off x="6022242" y="2637807"/>
            <a:ext cx="1350962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62.5%</a:t>
            </a:r>
          </a:p>
        </p:txBody>
      </p:sp>
      <p:sp>
        <p:nvSpPr>
          <p:cNvPr id="14446" name="TextBox 10"/>
          <p:cNvSpPr txBox="1"/>
          <p:nvPr/>
        </p:nvSpPr>
        <p:spPr>
          <a:xfrm>
            <a:off x="1623951" y="3221372"/>
            <a:ext cx="1350963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大于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22029A0-B0A1-4C63-BAA2-EB3C4C8DAA96}"/>
              </a:ext>
            </a:extLst>
          </p:cNvPr>
          <p:cNvSpPr txBox="1"/>
          <p:nvPr/>
        </p:nvSpPr>
        <p:spPr>
          <a:xfrm>
            <a:off x="765628" y="390161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练一练</a:t>
            </a:r>
          </a:p>
        </p:txBody>
      </p:sp>
    </p:spTree>
    <p:extLst>
      <p:ext uri="{BB962C8B-B14F-4D97-AF65-F5344CB8AC3E}">
        <p14:creationId xmlns:p14="http://schemas.microsoft.com/office/powerpoint/2010/main" val="244103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43" grpId="0"/>
      <p:bldP spid="14444" grpId="0"/>
      <p:bldP spid="14445" grpId="0"/>
      <p:bldP spid="1444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单圆角矩形 1"/>
          <p:cNvSpPr/>
          <p:nvPr/>
        </p:nvSpPr>
        <p:spPr>
          <a:xfrm>
            <a:off x="2372994" y="2199586"/>
            <a:ext cx="1714512" cy="2357454"/>
          </a:xfrm>
          <a:prstGeom prst="snipRound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有用功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总功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额外功</a:t>
            </a:r>
          </a:p>
        </p:txBody>
      </p:sp>
      <p:sp>
        <p:nvSpPr>
          <p:cNvPr id="6" name="单圆角矩形 5"/>
          <p:cNvSpPr/>
          <p:nvPr/>
        </p:nvSpPr>
        <p:spPr>
          <a:xfrm>
            <a:off x="4923809" y="2128466"/>
            <a:ext cx="1714512" cy="2357454"/>
          </a:xfrm>
          <a:prstGeom prst="snip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marL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机械效率概念</a:t>
            </a:r>
          </a:p>
        </p:txBody>
      </p:sp>
      <p:sp>
        <p:nvSpPr>
          <p:cNvPr id="7" name="单圆角矩形 6"/>
          <p:cNvSpPr/>
          <p:nvPr/>
        </p:nvSpPr>
        <p:spPr>
          <a:xfrm>
            <a:off x="7567015" y="2199904"/>
            <a:ext cx="1714512" cy="2357454"/>
          </a:xfrm>
          <a:prstGeom prst="snipRound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marL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i="0" u="none" kern="1200" baseline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机械效率测定</a:t>
            </a:r>
          </a:p>
        </p:txBody>
      </p:sp>
      <p:sp>
        <p:nvSpPr>
          <p:cNvPr id="8" name="燕尾形 7"/>
          <p:cNvSpPr/>
          <p:nvPr/>
        </p:nvSpPr>
        <p:spPr>
          <a:xfrm>
            <a:off x="4137991" y="2699970"/>
            <a:ext cx="500066" cy="1214446"/>
          </a:xfrm>
          <a:prstGeom prst="chevr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燕尾形 8"/>
          <p:cNvSpPr/>
          <p:nvPr/>
        </p:nvSpPr>
        <p:spPr>
          <a:xfrm>
            <a:off x="6852635" y="2628532"/>
            <a:ext cx="500066" cy="1214446"/>
          </a:xfrm>
          <a:prstGeom prst="chevr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22029A0-B0A1-4C63-BAA2-EB3C4C8DAA96}"/>
              </a:ext>
            </a:extLst>
          </p:cNvPr>
          <p:cNvSpPr txBox="1"/>
          <p:nvPr/>
        </p:nvSpPr>
        <p:spPr>
          <a:xfrm>
            <a:off x="765628" y="390161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课堂总结</a:t>
            </a:r>
          </a:p>
        </p:txBody>
      </p:sp>
    </p:spTree>
    <p:extLst>
      <p:ext uri="{BB962C8B-B14F-4D97-AF65-F5344CB8AC3E}">
        <p14:creationId xmlns:p14="http://schemas.microsoft.com/office/powerpoint/2010/main" val="7632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FDF8912-3067-43D1-8B6A-A2EC6CA25512}"/>
              </a:ext>
            </a:extLst>
          </p:cNvPr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FAD7A5F-FAC1-414B-896C-2780965A5606}"/>
              </a:ext>
            </a:extLst>
          </p:cNvPr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E58FB28-7959-4C0B-B09F-EDEE9BEC0C87}"/>
              </a:ext>
            </a:extLst>
          </p:cNvPr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1FCC2A86-F5F5-4D1B-83F4-E930D552D3A1}"/>
              </a:ext>
            </a:extLst>
          </p:cNvPr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061809"/>
      </p:ext>
    </p:extLst>
  </p:cSld>
  <p:clrMapOvr>
    <a:masterClrMapping/>
  </p:clrMapOvr>
  <p:transition spd="slow" advClick="0" advTm="3000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文本框 104"/>
          <p:cNvSpPr txBox="1"/>
          <p:nvPr/>
        </p:nvSpPr>
        <p:spPr>
          <a:xfrm>
            <a:off x="660400" y="3763010"/>
            <a:ext cx="7592060" cy="33478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kumimoji="0" lang="zh-CN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公式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kumimoji="0" lang="zh-CN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：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  <a:r>
              <a:rPr kumimoji="0" 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η是</a:t>
            </a:r>
            <a:r>
              <a:rPr kumimoji="0" lang="zh-CN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没有单位的物理量，小于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，常用百分数表示。</a:t>
            </a:r>
          </a:p>
          <a:p>
            <a:pPr marL="0" marR="0" lvl="0" indent="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三、测量滑轮组的机械效率</a:t>
            </a:r>
          </a:p>
          <a:p>
            <a:pPr marL="0" marR="0" lvl="0" indent="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四、斜面的机械效率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60400" y="1125538"/>
            <a:ext cx="7592060" cy="335611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66700" marR="0" lvl="0" indent="-26670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一、有用功、额外功、总功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266700" marR="0" lvl="0" indent="-26670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有用功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W</a:t>
            </a:r>
            <a:r>
              <a:rPr kumimoji="0" lang="zh-CN" sz="24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有</a:t>
            </a:r>
            <a:r>
              <a:rPr kumimoji="0" lang="zh-CN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：我们所需要的功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266700" marR="0" lvl="0" indent="-26670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kumimoji="0" lang="zh-CN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额外功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W</a:t>
            </a:r>
            <a:r>
              <a:rPr kumimoji="0" lang="zh-CN" sz="24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額</a:t>
            </a:r>
            <a:r>
              <a:rPr kumimoji="0" lang="zh-CN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：对于额外负担所不得不做的功。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266700" marR="0" lvl="0" indent="-26670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3.</a:t>
            </a:r>
            <a:r>
              <a:rPr kumimoji="0" lang="zh-CN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总功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W</a:t>
            </a:r>
            <a:r>
              <a:rPr kumimoji="0" lang="zh-CN" sz="24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总</a:t>
            </a:r>
            <a:r>
              <a:rPr kumimoji="0" lang="zh-CN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：有用功与额外功。</a:t>
            </a:r>
          </a:p>
          <a:p>
            <a:pPr marL="266700" marR="0" lvl="0" indent="-26670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二、机械效率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266700" marR="0" lvl="0" indent="-26670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kumimoji="0" lang="zh-CN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机械效率：有用功与总功之比。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1" name="图片 10"/>
          <p:cNvPicPr/>
          <p:nvPr/>
        </p:nvPicPr>
        <p:blipFill>
          <a:blip r:embed="rId2"/>
          <a:stretch>
            <a:fillRect/>
          </a:stretch>
        </p:blipFill>
        <p:spPr>
          <a:xfrm>
            <a:off x="2001520" y="4405838"/>
            <a:ext cx="1376045" cy="63570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C22029A0-B0A1-4C63-BAA2-EB3C4C8DAA96}"/>
              </a:ext>
            </a:extLst>
          </p:cNvPr>
          <p:cNvSpPr txBox="1"/>
          <p:nvPr/>
        </p:nvSpPr>
        <p:spPr>
          <a:xfrm>
            <a:off x="765628" y="390161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课堂总结</a:t>
            </a:r>
          </a:p>
        </p:txBody>
      </p:sp>
    </p:spTree>
    <p:extLst>
      <p:ext uri="{BB962C8B-B14F-4D97-AF65-F5344CB8AC3E}">
        <p14:creationId xmlns:p14="http://schemas.microsoft.com/office/powerpoint/2010/main" val="290082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>
            <a:extLst>
              <a:ext uri="{FF2B5EF4-FFF2-40B4-BE49-F238E27FC236}">
                <a16:creationId xmlns:a16="http://schemas.microsoft.com/office/drawing/2014/main" id="{43D8947B-FEEF-4F1A-A423-ED11BAB0F82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6" r="13796"/>
          <a:stretch>
            <a:fillRect/>
          </a:stretch>
        </p:blipFill>
        <p:spPr/>
      </p:pic>
      <p:sp>
        <p:nvSpPr>
          <p:cNvPr id="28" name="Полилиния 27"/>
          <p:cNvSpPr/>
          <p:nvPr/>
        </p:nvSpPr>
        <p:spPr>
          <a:xfrm>
            <a:off x="7861806" y="4420104"/>
            <a:ext cx="4329254" cy="2437896"/>
          </a:xfrm>
          <a:custGeom>
            <a:avLst/>
            <a:gdLst>
              <a:gd name="connsiteX0" fmla="*/ 3661165 w 6494883"/>
              <a:gd name="connsiteY0" fmla="*/ 0 h 3657409"/>
              <a:gd name="connsiteX1" fmla="*/ 6494883 w 6494883"/>
              <a:gd name="connsiteY1" fmla="*/ 2828984 h 3657409"/>
              <a:gd name="connsiteX2" fmla="*/ 6494883 w 6494883"/>
              <a:gd name="connsiteY2" fmla="*/ 3657409 h 3657409"/>
              <a:gd name="connsiteX3" fmla="*/ 0 w 6494883"/>
              <a:gd name="connsiteY3" fmla="*/ 3657409 h 3657409"/>
              <a:gd name="connsiteX4" fmla="*/ 3661165 w 6494883"/>
              <a:gd name="connsiteY4" fmla="*/ 0 h 3657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4883" h="3657409">
                <a:moveTo>
                  <a:pt x="3661165" y="0"/>
                </a:moveTo>
                <a:lnTo>
                  <a:pt x="6494883" y="2828984"/>
                </a:lnTo>
                <a:lnTo>
                  <a:pt x="6494883" y="3657409"/>
                </a:lnTo>
                <a:lnTo>
                  <a:pt x="0" y="3657409"/>
                </a:lnTo>
                <a:lnTo>
                  <a:pt x="3661165" y="0"/>
                </a:lnTo>
                <a:close/>
              </a:path>
            </a:pathLst>
          </a:custGeom>
          <a:solidFill>
            <a:schemeClr val="accent4">
              <a:alpha val="8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3F3F3F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31B46781-26D1-42BD-B5C0-ED84311AC22E}"/>
              </a:ext>
            </a:extLst>
          </p:cNvPr>
          <p:cNvGrpSpPr/>
          <p:nvPr/>
        </p:nvGrpSpPr>
        <p:grpSpPr>
          <a:xfrm>
            <a:off x="548027" y="3443514"/>
            <a:ext cx="5169766" cy="1743365"/>
            <a:chOff x="-4766137" y="1956424"/>
            <a:chExt cx="5169766" cy="1743365"/>
          </a:xfrm>
        </p:grpSpPr>
        <p:sp>
          <p:nvSpPr>
            <p:cNvPr id="27" name="矩形: 圆角 26">
              <a:extLst>
                <a:ext uri="{FF2B5EF4-FFF2-40B4-BE49-F238E27FC236}">
                  <a16:creationId xmlns:a16="http://schemas.microsoft.com/office/drawing/2014/main" id="{C0AD42AF-6636-4F46-9BA6-BBE4B3BC3722}"/>
                </a:ext>
              </a:extLst>
            </p:cNvPr>
            <p:cNvSpPr/>
            <p:nvPr/>
          </p:nvSpPr>
          <p:spPr>
            <a:xfrm>
              <a:off x="-4766137" y="3345066"/>
              <a:ext cx="3562392" cy="354723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914400">
                <a:defRPr/>
              </a:pPr>
              <a:r>
                <a:rPr lang="zh-CN" altLang="en-US" sz="160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讲解人：</a:t>
              </a:r>
              <a:r>
                <a:rPr lang="en-US" altLang="zh-CN" sz="160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xippt  </a:t>
              </a:r>
              <a:r>
                <a:rPr lang="zh-CN" altLang="en-US" sz="160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时间：</a:t>
              </a:r>
              <a:r>
                <a:rPr lang="en-US" altLang="zh-CN" sz="160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2020.5.20</a:t>
              </a:r>
              <a:endParaRPr lang="en-US" altLang="zh-CN" sz="16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854E00BE-4400-4AA7-8019-49182916F623}"/>
                </a:ext>
              </a:extLst>
            </p:cNvPr>
            <p:cNvGrpSpPr/>
            <p:nvPr/>
          </p:nvGrpSpPr>
          <p:grpSpPr>
            <a:xfrm>
              <a:off x="-4714868" y="1956424"/>
              <a:ext cx="5118497" cy="1167085"/>
              <a:chOff x="-4714868" y="1956424"/>
              <a:chExt cx="5118497" cy="1167085"/>
            </a:xfrm>
          </p:grpSpPr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13E1BB71-B64E-4733-8028-FFDC44C9A877}"/>
                  </a:ext>
                </a:extLst>
              </p:cNvPr>
              <p:cNvSpPr txBox="1"/>
              <p:nvPr/>
            </p:nvSpPr>
            <p:spPr>
              <a:xfrm>
                <a:off x="-4714868" y="2808615"/>
                <a:ext cx="4981567" cy="3148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>
                  <a:lnSpc>
                    <a:spcPct val="150000"/>
                  </a:lnSpc>
                </a:pPr>
                <a:r>
                  <a:rPr lang="en-US" altLang="zh-CN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MENTAL HEALTH COUNSELING PPT</a:t>
                </a:r>
              </a:p>
            </p:txBody>
          </p:sp>
          <p:cxnSp>
            <p:nvCxnSpPr>
              <p:cNvPr id="31" name="直接连接符 30">
                <a:extLst>
                  <a:ext uri="{FF2B5EF4-FFF2-40B4-BE49-F238E27FC236}">
                    <a16:creationId xmlns:a16="http://schemas.microsoft.com/office/drawing/2014/main" id="{3D974DE6-C0B0-49CE-B8F4-12E80575CBBC}"/>
                  </a:ext>
                </a:extLst>
              </p:cNvPr>
              <p:cNvCxnSpPr/>
              <p:nvPr/>
            </p:nvCxnSpPr>
            <p:spPr>
              <a:xfrm>
                <a:off x="-4634728" y="2827846"/>
                <a:ext cx="4901428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文本占位符 19">
                <a:extLst>
                  <a:ext uri="{FF2B5EF4-FFF2-40B4-BE49-F238E27FC236}">
                    <a16:creationId xmlns:a16="http://schemas.microsoft.com/office/drawing/2014/main" id="{80304662-3315-4CE0-AF4D-42EF85F0692B}"/>
                  </a:ext>
                </a:extLst>
              </p:cNvPr>
              <p:cNvSpPr txBox="1"/>
              <p:nvPr/>
            </p:nvSpPr>
            <p:spPr>
              <a:xfrm>
                <a:off x="-4708756" y="1956424"/>
                <a:ext cx="5112385" cy="756609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dist">
                  <a:buNone/>
                  <a:defRPr/>
                </a:pPr>
                <a:r>
                  <a:rPr lang="zh-CN" altLang="en-US" sz="4800" b="1" dirty="0">
                    <a:solidFill>
                      <a:schemeClr val="accent4">
                        <a:lumMod val="75000"/>
                      </a:schemeClr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感谢各位的聆听</a:t>
                </a:r>
              </a:p>
            </p:txBody>
          </p:sp>
        </p:grpSp>
      </p:grpSp>
      <p:sp>
        <p:nvSpPr>
          <p:cNvPr id="33" name="文本占位符 20">
            <a:extLst>
              <a:ext uri="{FF2B5EF4-FFF2-40B4-BE49-F238E27FC236}">
                <a16:creationId xmlns:a16="http://schemas.microsoft.com/office/drawing/2014/main" id="{953A9252-738A-4B77-802A-839383BB07D2}"/>
              </a:ext>
            </a:extLst>
          </p:cNvPr>
          <p:cNvSpPr txBox="1"/>
          <p:nvPr/>
        </p:nvSpPr>
        <p:spPr>
          <a:xfrm>
            <a:off x="629776" y="2760406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第十一章   简单机械 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DB9ADAF6-ACA5-48E9-B3CD-5CBE2705387E}"/>
              </a:ext>
            </a:extLst>
          </p:cNvPr>
          <p:cNvSpPr/>
          <p:nvPr/>
        </p:nvSpPr>
        <p:spPr>
          <a:xfrm>
            <a:off x="-997896" y="324651"/>
            <a:ext cx="4062342" cy="300975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人教版物理八年级下册（初中）</a:t>
            </a:r>
          </a:p>
        </p:txBody>
      </p:sp>
    </p:spTree>
    <p:extLst>
      <p:ext uri="{BB962C8B-B14F-4D97-AF65-F5344CB8AC3E}">
        <p14:creationId xmlns:p14="http://schemas.microsoft.com/office/powerpoint/2010/main" val="373936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文本框 100"/>
          <p:cNvSpPr txBox="1"/>
          <p:nvPr/>
        </p:nvSpPr>
        <p:spPr>
          <a:xfrm>
            <a:off x="873125" y="3649980"/>
            <a:ext cx="1044575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60400" y="1520885"/>
            <a:ext cx="6611257" cy="45243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</a:t>
            </a:r>
            <a:r>
              <a:rPr kumimoji="0" 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小明家最近买了一处新楼房，家在三楼。想把洗手间、厨房装修一下，需把沙子运到三楼。请同学们根据需要，选择器械帮助小明家解决这个问题，看看哪个小组选的办法最好？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三种方法供参考：第1种是人直接提着沙子上楼；第2种是把沙子放进桶里，人通过动滑轮把沙子拉上楼；第3种是把沙子放进质量较小的袋子里，人通过动滑轮把沙子拉上楼。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7484382" y="2037009"/>
            <a:ext cx="3434533" cy="350834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C22029A0-B0A1-4C63-BAA2-EB3C4C8DAA96}"/>
              </a:ext>
            </a:extLst>
          </p:cNvPr>
          <p:cNvSpPr txBox="1"/>
          <p:nvPr/>
        </p:nvSpPr>
        <p:spPr>
          <a:xfrm>
            <a:off x="765628" y="390161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情景导入</a:t>
            </a:r>
          </a:p>
        </p:txBody>
      </p:sp>
    </p:spTree>
    <p:extLst>
      <p:ext uri="{BB962C8B-B14F-4D97-AF65-F5344CB8AC3E}">
        <p14:creationId xmlns:p14="http://schemas.microsoft.com/office/powerpoint/2010/main" val="1399354255"/>
      </p:ext>
    </p:extLst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660400" y="1400809"/>
            <a:ext cx="10566400" cy="3900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2667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  <a:r>
              <a:rPr kumimoji="0" lang="zh-CN" sz="28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1．能结合实例分析什么是有用功、额外功和总功。</a:t>
            </a:r>
          </a:p>
          <a:p>
            <a:pPr marL="0" marR="0" lvl="0" indent="2667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sz="28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2667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sz="28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2．明确机械效率是描述做功效率的物理量。能利用机械效率的公式进行简单的计算。</a:t>
            </a:r>
          </a:p>
          <a:p>
            <a:pPr marL="0" marR="0" lvl="0" indent="2667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sz="28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2667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sz="28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3．能设计实验，测定某种简单机械的机械效率。</a:t>
            </a:r>
            <a:endParaRPr kumimoji="0" lang="zh-CN" altLang="en-US" sz="28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22029A0-B0A1-4C63-BAA2-EB3C4C8DAA96}"/>
              </a:ext>
            </a:extLst>
          </p:cNvPr>
          <p:cNvSpPr txBox="1"/>
          <p:nvPr/>
        </p:nvSpPr>
        <p:spPr>
          <a:xfrm>
            <a:off x="765628" y="390161"/>
            <a:ext cx="18806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学习目标</a:t>
            </a:r>
          </a:p>
        </p:txBody>
      </p:sp>
    </p:spTree>
    <p:extLst>
      <p:ext uri="{BB962C8B-B14F-4D97-AF65-F5344CB8AC3E}">
        <p14:creationId xmlns:p14="http://schemas.microsoft.com/office/powerpoint/2010/main" val="1885561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文本框 100"/>
          <p:cNvSpPr txBox="1"/>
          <p:nvPr/>
        </p:nvSpPr>
        <p:spPr>
          <a:xfrm>
            <a:off x="660400" y="1385116"/>
            <a:ext cx="10368915" cy="44179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结合用动滑轮提升沙子，请同学们思考：</a:t>
            </a:r>
          </a:p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1．在把沙子从一楼运上三楼的过程中，每种方法中各对哪些物体做了功？</a:t>
            </a:r>
          </a:p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2．无论他采取哪种方法都必须做的功是他对什么做的功？</a:t>
            </a:r>
          </a:p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3．在几种不同的方法中他不愿做但又不得不做的功分别是什么？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22029A0-B0A1-4C63-BAA2-EB3C4C8DAA96}"/>
              </a:ext>
            </a:extLst>
          </p:cNvPr>
          <p:cNvSpPr txBox="1"/>
          <p:nvPr/>
        </p:nvSpPr>
        <p:spPr>
          <a:xfrm>
            <a:off x="765628" y="390161"/>
            <a:ext cx="18806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自主学习</a:t>
            </a:r>
          </a:p>
        </p:txBody>
      </p:sp>
    </p:spTree>
    <p:extLst>
      <p:ext uri="{BB962C8B-B14F-4D97-AF65-F5344CB8AC3E}">
        <p14:creationId xmlns:p14="http://schemas.microsoft.com/office/powerpoint/2010/main" val="31926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65628" y="1233047"/>
            <a:ext cx="4092575" cy="469900"/>
            <a:chOff x="4360" y="888"/>
            <a:chExt cx="6445" cy="740"/>
          </a:xfrm>
        </p:grpSpPr>
        <p:grpSp>
          <p:nvGrpSpPr>
            <p:cNvPr id="8200" name="组合 18"/>
            <p:cNvGrpSpPr/>
            <p:nvPr/>
          </p:nvGrpSpPr>
          <p:grpSpPr bwMode="auto">
            <a:xfrm>
              <a:off x="4360" y="946"/>
              <a:ext cx="2343" cy="682"/>
              <a:chOff x="2004695" y="686607"/>
              <a:chExt cx="1983740" cy="579248"/>
            </a:xfrm>
          </p:grpSpPr>
          <p:sp>
            <p:nvSpPr>
              <p:cNvPr id="21" name="圆角矩形 20"/>
              <p:cNvSpPr/>
              <p:nvPr/>
            </p:nvSpPr>
            <p:spPr>
              <a:xfrm>
                <a:off x="2005542" y="686607"/>
                <a:ext cx="1893147" cy="555157"/>
              </a:xfrm>
              <a:prstGeom prst="roundRect">
                <a:avLst/>
              </a:prstGeom>
              <a:solidFill>
                <a:srgbClr val="F07474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10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0737" name="矩形 1"/>
              <p:cNvSpPr>
                <a:spLocks noChangeArrowheads="1"/>
              </p:cNvSpPr>
              <p:nvPr/>
            </p:nvSpPr>
            <p:spPr bwMode="auto">
              <a:xfrm>
                <a:off x="2004695" y="740934"/>
                <a:ext cx="1983740" cy="52492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40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知识点 </a:t>
                </a:r>
                <a:r>
                  <a:rPr kumimoji="0" lang="en-US" altLang="zh-CN" sz="240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1</a:t>
                </a:r>
                <a:endPara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2" name="矩形 4"/>
            <p:cNvSpPr>
              <a:spLocks noChangeArrowheads="1"/>
            </p:cNvSpPr>
            <p:nvPr/>
          </p:nvSpPr>
          <p:spPr bwMode="auto">
            <a:xfrm>
              <a:off x="7026" y="888"/>
              <a:ext cx="3779" cy="7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有用功和额外功</a:t>
              </a:r>
            </a:p>
          </p:txBody>
        </p:sp>
      </p:grpSp>
      <p:sp>
        <p:nvSpPr>
          <p:cNvPr id="6147" name="矩形 6146"/>
          <p:cNvSpPr/>
          <p:nvPr/>
        </p:nvSpPr>
        <p:spPr>
          <a:xfrm>
            <a:off x="525498" y="4298866"/>
            <a:ext cx="2507988" cy="41827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对空桶做功</a:t>
            </a:r>
          </a:p>
        </p:txBody>
      </p:sp>
      <p:sp>
        <p:nvSpPr>
          <p:cNvPr id="6148" name="矩形 6147"/>
          <p:cNvSpPr/>
          <p:nvPr/>
        </p:nvSpPr>
        <p:spPr>
          <a:xfrm>
            <a:off x="557248" y="5163736"/>
            <a:ext cx="3684281" cy="41827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zh-CN" altLang="en-US" sz="24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克服自身重力做功</a:t>
            </a:r>
          </a:p>
        </p:txBody>
      </p:sp>
      <p:sp>
        <p:nvSpPr>
          <p:cNvPr id="6149" name="矩形 6148"/>
          <p:cNvSpPr/>
          <p:nvPr/>
        </p:nvSpPr>
        <p:spPr>
          <a:xfrm>
            <a:off x="3900523" y="4519211"/>
            <a:ext cx="3382707" cy="784665"/>
          </a:xfrm>
          <a:prstGeom prst="rect">
            <a:avLst/>
          </a:prstGeom>
          <a:noFill/>
          <a:ln w="9525" cap="flat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并不需要做但又不得不做的功</a:t>
            </a:r>
          </a:p>
        </p:txBody>
      </p:sp>
      <p:sp>
        <p:nvSpPr>
          <p:cNvPr id="6150" name="矩形 6149"/>
          <p:cNvSpPr/>
          <p:nvPr/>
        </p:nvSpPr>
        <p:spPr>
          <a:xfrm>
            <a:off x="2748982" y="3508291"/>
            <a:ext cx="4094329" cy="435362"/>
          </a:xfrm>
          <a:prstGeom prst="rect">
            <a:avLst/>
          </a:prstGeom>
          <a:noFill/>
          <a:ln w="9525" cap="flat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对人们有用必须做的功</a:t>
            </a:r>
          </a:p>
        </p:txBody>
      </p:sp>
      <p:grpSp>
        <p:nvGrpSpPr>
          <p:cNvPr id="6153" name="组合 6152"/>
          <p:cNvGrpSpPr/>
          <p:nvPr/>
        </p:nvGrpSpPr>
        <p:grpSpPr>
          <a:xfrm>
            <a:off x="8287657" y="1841200"/>
            <a:ext cx="2071703" cy="3960742"/>
            <a:chOff x="-312" y="0"/>
            <a:chExt cx="2063" cy="3468"/>
          </a:xfrm>
        </p:grpSpPr>
        <p:pic>
          <p:nvPicPr>
            <p:cNvPr id="6154" name="图片 6153" descr="方法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" y="0"/>
              <a:ext cx="1740" cy="3468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6155" name="组合 6154"/>
            <p:cNvGrpSpPr/>
            <p:nvPr/>
          </p:nvGrpSpPr>
          <p:grpSpPr>
            <a:xfrm>
              <a:off x="-312" y="1214"/>
              <a:ext cx="975" cy="2146"/>
              <a:chOff x="-312" y="0"/>
              <a:chExt cx="975" cy="2146"/>
            </a:xfrm>
          </p:grpSpPr>
          <p:sp>
            <p:nvSpPr>
              <p:cNvPr id="6156" name="直接连接符 6155"/>
              <p:cNvSpPr/>
              <p:nvPr/>
            </p:nvSpPr>
            <p:spPr>
              <a:xfrm>
                <a:off x="136" y="1783"/>
                <a:ext cx="0" cy="363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stealth" w="lg" len="lg"/>
              </a:ln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157" name="直接连接符 6156"/>
              <p:cNvSpPr/>
              <p:nvPr/>
            </p:nvSpPr>
            <p:spPr>
              <a:xfrm>
                <a:off x="136" y="649"/>
                <a:ext cx="0" cy="363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stealth" w="lg" len="lg"/>
              </a:ln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158" name="直接连接符 6157"/>
              <p:cNvSpPr/>
              <p:nvPr/>
            </p:nvSpPr>
            <p:spPr>
              <a:xfrm>
                <a:off x="136" y="1134"/>
                <a:ext cx="0" cy="363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stealth" w="lg" len="lg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159" name="直接连接符 6158"/>
              <p:cNvSpPr/>
              <p:nvPr/>
            </p:nvSpPr>
            <p:spPr>
              <a:xfrm>
                <a:off x="136" y="0"/>
                <a:ext cx="0" cy="363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stealth" w="lg" len="lg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160" name="文本框 6159"/>
              <p:cNvSpPr txBox="1"/>
              <p:nvPr/>
            </p:nvSpPr>
            <p:spPr>
              <a:xfrm>
                <a:off x="-266" y="1435"/>
                <a:ext cx="929" cy="42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>
                      <a:noFill/>
                    </a:ln>
                    <a:solidFill>
                      <a:schemeClr val="hlin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charset="0"/>
                    <a:sym typeface="Arial" panose="020B0604020202020204" pitchFamily="34" charset="0"/>
                  </a:rPr>
                  <a:t>3m</a:t>
                </a:r>
              </a:p>
            </p:txBody>
          </p:sp>
          <p:sp>
            <p:nvSpPr>
              <p:cNvPr id="6161" name="文本框 6160"/>
              <p:cNvSpPr txBox="1"/>
              <p:nvPr/>
            </p:nvSpPr>
            <p:spPr>
              <a:xfrm>
                <a:off x="-312" y="280"/>
                <a:ext cx="740" cy="4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>
                      <a:noFill/>
                    </a:ln>
                    <a:solidFill>
                      <a:schemeClr val="hlin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charset="0"/>
                    <a:sym typeface="Arial" panose="020B0604020202020204" pitchFamily="34" charset="0"/>
                  </a:rPr>
                  <a:t>3m</a:t>
                </a:r>
              </a:p>
            </p:txBody>
          </p:sp>
        </p:grpSp>
      </p:grpSp>
      <p:sp>
        <p:nvSpPr>
          <p:cNvPr id="6163" name="文本框 6162"/>
          <p:cNvSpPr txBox="1"/>
          <p:nvPr/>
        </p:nvSpPr>
        <p:spPr>
          <a:xfrm>
            <a:off x="618637" y="2796696"/>
            <a:ext cx="2079415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他的目的是：</a:t>
            </a:r>
          </a:p>
        </p:txBody>
      </p:sp>
      <p:sp>
        <p:nvSpPr>
          <p:cNvPr id="6164" name="右大括号 6163"/>
          <p:cNvSpPr/>
          <p:nvPr/>
        </p:nvSpPr>
        <p:spPr>
          <a:xfrm>
            <a:off x="3598263" y="4475396"/>
            <a:ext cx="277725" cy="971972"/>
          </a:xfrm>
          <a:prstGeom prst="rightBrace">
            <a:avLst>
              <a:gd name="adj1" fmla="val 29992"/>
              <a:gd name="adj2" fmla="val 50000"/>
            </a:avLst>
          </a:prstGeom>
          <a:noFill/>
          <a:ln w="635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6165" name="矩形 6164"/>
          <p:cNvSpPr/>
          <p:nvPr/>
        </p:nvSpPr>
        <p:spPr>
          <a:xfrm>
            <a:off x="2584972" y="2788215"/>
            <a:ext cx="3313113" cy="460375"/>
          </a:xfrm>
          <a:prstGeom prst="rect">
            <a:avLst/>
          </a:prstGeom>
          <a:noFill/>
          <a:ln w="9525" cap="flat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把沙子运上三楼</a:t>
            </a:r>
          </a:p>
        </p:txBody>
      </p:sp>
      <p:sp>
        <p:nvSpPr>
          <p:cNvPr id="6166" name="矩形 6165"/>
          <p:cNvSpPr/>
          <p:nvPr/>
        </p:nvSpPr>
        <p:spPr>
          <a:xfrm>
            <a:off x="669568" y="1830359"/>
            <a:ext cx="2710999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用水桶提沙子上楼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  <a:hlinkClick r:id="rId4" action="ppaction://hlinksldjump"/>
            </a:endParaRPr>
          </a:p>
        </p:txBody>
      </p:sp>
      <p:sp>
        <p:nvSpPr>
          <p:cNvPr id="3" name="圆角矩形标注 2"/>
          <p:cNvSpPr/>
          <p:nvPr/>
        </p:nvSpPr>
        <p:spPr>
          <a:xfrm>
            <a:off x="5131788" y="4109496"/>
            <a:ext cx="1550952" cy="335381"/>
          </a:xfrm>
          <a:prstGeom prst="wedgeRoundRectCallout">
            <a:avLst>
              <a:gd name="adj1" fmla="val -56824"/>
              <a:gd name="adj2" fmla="val -110626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有用功</a:t>
            </a:r>
          </a:p>
        </p:txBody>
      </p:sp>
      <p:sp>
        <p:nvSpPr>
          <p:cNvPr id="7" name="圆角矩形标注 6"/>
          <p:cNvSpPr/>
          <p:nvPr/>
        </p:nvSpPr>
        <p:spPr>
          <a:xfrm>
            <a:off x="5106387" y="5583471"/>
            <a:ext cx="1581725" cy="436942"/>
          </a:xfrm>
          <a:prstGeom prst="wedgeRoundRectCallout">
            <a:avLst>
              <a:gd name="adj1" fmla="val -107688"/>
              <a:gd name="adj2" fmla="val -139622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额外功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C22029A0-B0A1-4C63-BAA2-EB3C4C8DAA96}"/>
              </a:ext>
            </a:extLst>
          </p:cNvPr>
          <p:cNvSpPr txBox="1"/>
          <p:nvPr/>
        </p:nvSpPr>
        <p:spPr>
          <a:xfrm>
            <a:off x="765628" y="390161"/>
            <a:ext cx="18806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自主学习</a:t>
            </a:r>
          </a:p>
        </p:txBody>
      </p:sp>
      <p:sp>
        <p:nvSpPr>
          <p:cNvPr id="31" name="矩形 30"/>
          <p:cNvSpPr/>
          <p:nvPr/>
        </p:nvSpPr>
        <p:spPr>
          <a:xfrm>
            <a:off x="669568" y="2307164"/>
            <a:ext cx="2507988" cy="41827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对空桶做功</a:t>
            </a:r>
          </a:p>
        </p:txBody>
      </p:sp>
    </p:spTree>
    <p:extLst>
      <p:ext uri="{BB962C8B-B14F-4D97-AF65-F5344CB8AC3E}">
        <p14:creationId xmlns:p14="http://schemas.microsoft.com/office/powerpoint/2010/main" val="328785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6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15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3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6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48" grpId="0"/>
      <p:bldP spid="6149" grpId="0" bldLvl="0" animBg="1"/>
      <p:bldP spid="6150" grpId="0" bldLvl="0" animBg="1"/>
      <p:bldP spid="6163" grpId="0"/>
      <p:bldP spid="6165" grpId="0" bldLvl="0" animBg="1"/>
      <p:bldP spid="6166" grpId="0" bldLvl="0"/>
      <p:bldP spid="3" grpId="0" bldLvl="0" animBg="1"/>
      <p:bldP spid="7" grpId="0" bldLvl="0" animBg="1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72276" y="1263468"/>
            <a:ext cx="9413240" cy="4732020"/>
            <a:chOff x="5" y="438"/>
            <a:chExt cx="14025" cy="7452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" y="1168"/>
              <a:ext cx="2006" cy="2777"/>
            </a:xfrm>
            <a:prstGeom prst="rect">
              <a:avLst/>
            </a:prstGeom>
          </p:spPr>
        </p:pic>
        <p:sp>
          <p:nvSpPr>
            <p:cNvPr id="7171" name="矩形 7170"/>
            <p:cNvSpPr>
              <a:spLocks noRot="1"/>
            </p:cNvSpPr>
            <p:nvPr/>
          </p:nvSpPr>
          <p:spPr>
            <a:xfrm>
              <a:off x="1907" y="438"/>
              <a:ext cx="11232" cy="102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>
              <a:lvl1pPr marL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4400" u="none" kern="1200" baseline="0">
                  <a:solidFill>
                    <a:schemeClr val="tx2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1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charset="0"/>
                  <a:sym typeface="Arial" panose="020B0604020202020204" pitchFamily="34" charset="0"/>
                </a:rPr>
                <a:t>1. </a:t>
              </a:r>
              <a:r>
                <a:rPr kumimoji="0" lang="zh-CN" altLang="en-US" sz="240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charset="0"/>
                  <a:sym typeface="Arial" panose="020B0604020202020204" pitchFamily="34" charset="0"/>
                </a:rPr>
                <a:t>有用功（</a:t>
              </a:r>
              <a:r>
                <a:rPr kumimoji="0" lang="en-US" altLang="zh-CN" sz="2400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charset="0"/>
                  <a:sym typeface="Arial" panose="020B0604020202020204" pitchFamily="34" charset="0"/>
                </a:rPr>
                <a:t>W</a:t>
              </a:r>
              <a:r>
                <a:rPr kumimoji="0" lang="zh-CN" altLang="en-US" sz="2400" i="0" u="none" strike="noStrike" kern="1200" cap="none" spc="0" normalizeH="0" baseline="-2500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charset="0"/>
                  <a:sym typeface="Arial" panose="020B0604020202020204" pitchFamily="34" charset="0"/>
                </a:rPr>
                <a:t>有</a:t>
              </a:r>
              <a:r>
                <a:rPr kumimoji="0" lang="zh-CN" altLang="en-US" sz="240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charset="0"/>
                  <a:sym typeface="Arial" panose="020B0604020202020204" pitchFamily="34" charset="0"/>
                </a:rPr>
                <a:t>）：</a:t>
              </a:r>
              <a:r>
                <a:rPr kumimoji="0" lang="zh-CN" alt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charset="0"/>
                  <a:sym typeface="Arial" panose="020B0604020202020204" pitchFamily="34" charset="0"/>
                </a:rPr>
                <a:t>为了达到工作目的，必须做的功。</a:t>
              </a:r>
            </a:p>
          </p:txBody>
        </p:sp>
        <p:sp>
          <p:nvSpPr>
            <p:cNvPr id="7172" name="矩形 7171"/>
            <p:cNvSpPr>
              <a:spLocks noRot="1"/>
            </p:cNvSpPr>
            <p:nvPr/>
          </p:nvSpPr>
          <p:spPr>
            <a:xfrm>
              <a:off x="1907" y="1954"/>
              <a:ext cx="11097" cy="147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>
              <a:lvl1pPr marL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4400" u="none" kern="1200" baseline="0">
                  <a:solidFill>
                    <a:schemeClr val="tx2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1pPr>
            </a:lstStyle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charset="0"/>
                  <a:sym typeface="Arial" panose="020B0604020202020204" pitchFamily="34" charset="0"/>
                </a:rPr>
                <a:t>2. </a:t>
              </a:r>
              <a:r>
                <a:rPr kumimoji="0" lang="zh-CN" altLang="en-US" sz="240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charset="0"/>
                  <a:sym typeface="Arial" panose="020B0604020202020204" pitchFamily="34" charset="0"/>
                </a:rPr>
                <a:t>额外功（</a:t>
              </a:r>
              <a:r>
                <a:rPr kumimoji="0" lang="en-US" altLang="zh-CN" sz="2400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charset="0"/>
                  <a:sym typeface="Arial" panose="020B0604020202020204" pitchFamily="34" charset="0"/>
                </a:rPr>
                <a:t>W</a:t>
              </a:r>
              <a:r>
                <a:rPr kumimoji="0" lang="zh-CN" altLang="en-US" sz="2400" i="0" u="none" strike="noStrike" kern="1200" cap="none" spc="0" normalizeH="0" baseline="-2500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charset="0"/>
                  <a:sym typeface="Arial" panose="020B0604020202020204" pitchFamily="34" charset="0"/>
                </a:rPr>
                <a:t>额</a:t>
              </a:r>
              <a:r>
                <a:rPr kumimoji="0" lang="zh-CN" altLang="en-US" sz="240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charset="0"/>
                  <a:sym typeface="Arial" panose="020B0604020202020204" pitchFamily="34" charset="0"/>
                </a:rPr>
                <a:t>）：</a:t>
              </a:r>
              <a:r>
                <a:rPr kumimoji="0" lang="zh-CN" alt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charset="0"/>
                  <a:sym typeface="Arial" panose="020B0604020202020204" pitchFamily="34" charset="0"/>
                </a:rPr>
                <a:t>为了达到工作目的，并非我们所需要但又不得不做的功。</a:t>
              </a:r>
            </a:p>
          </p:txBody>
        </p:sp>
        <p:sp>
          <p:nvSpPr>
            <p:cNvPr id="7173" name="矩形 7172"/>
            <p:cNvSpPr>
              <a:spLocks noRot="1"/>
            </p:cNvSpPr>
            <p:nvPr/>
          </p:nvSpPr>
          <p:spPr>
            <a:xfrm>
              <a:off x="2011" y="3653"/>
              <a:ext cx="8225" cy="102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>
              <a:lvl1pPr marL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4400" u="none" kern="1200" baseline="0">
                  <a:solidFill>
                    <a:schemeClr val="tx2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1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charset="0"/>
                  <a:sym typeface="Arial" panose="020B0604020202020204" pitchFamily="34" charset="0"/>
                </a:rPr>
                <a:t>3. </a:t>
              </a:r>
              <a:r>
                <a:rPr kumimoji="0" lang="zh-CN" altLang="en-US" sz="240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charset="0"/>
                  <a:sym typeface="Arial" panose="020B0604020202020204" pitchFamily="34" charset="0"/>
                </a:rPr>
                <a:t>总功（</a:t>
              </a:r>
              <a:r>
                <a:rPr kumimoji="0" lang="en-US" altLang="zh-CN" sz="2400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charset="0"/>
                  <a:sym typeface="Arial" panose="020B0604020202020204" pitchFamily="34" charset="0"/>
                </a:rPr>
                <a:t>W</a:t>
              </a:r>
              <a:r>
                <a:rPr kumimoji="0" lang="zh-CN" altLang="en-US" sz="2400" i="0" u="none" strike="noStrike" kern="1200" cap="none" spc="0" normalizeH="0" baseline="-2500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charset="0"/>
                  <a:sym typeface="Arial" panose="020B0604020202020204" pitchFamily="34" charset="0"/>
                </a:rPr>
                <a:t>总</a:t>
              </a:r>
              <a:r>
                <a:rPr kumimoji="0" lang="zh-CN" altLang="en-US" sz="240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charset="0"/>
                  <a:sym typeface="Arial" panose="020B0604020202020204" pitchFamily="34" charset="0"/>
                </a:rPr>
                <a:t>）：</a:t>
              </a:r>
              <a:r>
                <a:rPr kumimoji="0" lang="zh-CN" alt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charset="0"/>
                  <a:sym typeface="Arial" panose="020B0604020202020204" pitchFamily="34" charset="0"/>
                </a:rPr>
                <a:t>动力所做的所有功。</a:t>
              </a:r>
            </a:p>
          </p:txBody>
        </p:sp>
        <p:sp>
          <p:nvSpPr>
            <p:cNvPr id="7174" name="矩形 7173"/>
            <p:cNvSpPr>
              <a:spLocks noRot="1"/>
            </p:cNvSpPr>
            <p:nvPr/>
          </p:nvSpPr>
          <p:spPr>
            <a:xfrm>
              <a:off x="649" y="4676"/>
              <a:ext cx="5748" cy="102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>
              <a:lvl1pPr marL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4400" u="none" kern="1200" baseline="0">
                  <a:solidFill>
                    <a:schemeClr val="tx2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1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即有用功与额外功的总和。</a:t>
              </a:r>
            </a:p>
          </p:txBody>
        </p:sp>
        <p:sp>
          <p:nvSpPr>
            <p:cNvPr id="7175" name="矩形 7174"/>
            <p:cNvSpPr>
              <a:spLocks noRot="1"/>
            </p:cNvSpPr>
            <p:nvPr/>
          </p:nvSpPr>
          <p:spPr>
            <a:xfrm>
              <a:off x="8861" y="4781"/>
              <a:ext cx="3829" cy="845"/>
            </a:xfrm>
            <a:prstGeom prst="rect">
              <a:avLst/>
            </a:prstGeom>
            <a:noFill/>
            <a:ln w="57150" cap="flat" cmpd="sng">
              <a:solidFill>
                <a:srgbClr val="FF339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>
              <a:lvl1pPr marL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4400" u="none" kern="1200" baseline="0">
                  <a:solidFill>
                    <a:schemeClr val="tx2"/>
                  </a:solidFill>
                  <a:latin typeface="Times New Roman" panose="02020603050405020304" charset="0"/>
                  <a:ea typeface="宋体" panose="02010600030101010101" pitchFamily="2" charset="-122"/>
                </a:defRPr>
              </a:lvl1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240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charset="0"/>
                  <a:sym typeface="Arial" panose="020B0604020202020204" pitchFamily="34" charset="0"/>
                </a:rPr>
                <a:t>W</a:t>
              </a:r>
              <a:r>
                <a:rPr kumimoji="0" lang="zh-CN" altLang="en-US" sz="2400" i="0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charset="0"/>
                  <a:sym typeface="Arial" panose="020B0604020202020204" pitchFamily="34" charset="0"/>
                </a:rPr>
                <a:t>总</a:t>
              </a:r>
              <a:r>
                <a:rPr kumimoji="0" lang="zh-CN" altLang="en-US" sz="24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24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charset="0"/>
                  <a:sym typeface="Arial" panose="020B0604020202020204" pitchFamily="34" charset="0"/>
                </a:rPr>
                <a:t>= </a:t>
              </a:r>
              <a:r>
                <a:rPr kumimoji="0" lang="en-US" altLang="zh-CN" sz="240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charset="0"/>
                  <a:sym typeface="Arial" panose="020B0604020202020204" pitchFamily="34" charset="0"/>
                </a:rPr>
                <a:t>W</a:t>
              </a:r>
              <a:r>
                <a:rPr kumimoji="0" lang="zh-CN" altLang="en-US" sz="2400" i="0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charset="0"/>
                  <a:sym typeface="Arial" panose="020B0604020202020204" pitchFamily="34" charset="0"/>
                </a:rPr>
                <a:t>有</a:t>
              </a:r>
              <a:r>
                <a:rPr kumimoji="0" lang="zh-CN" altLang="en-US" sz="24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charset="0"/>
                  <a:sym typeface="Arial" panose="020B0604020202020204" pitchFamily="34" charset="0"/>
                </a:rPr>
                <a:t>  </a:t>
              </a:r>
              <a:r>
                <a:rPr kumimoji="0" lang="en-US" altLang="zh-CN" sz="24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charset="0"/>
                  <a:sym typeface="Arial" panose="020B0604020202020204" pitchFamily="34" charset="0"/>
                </a:rPr>
                <a:t>+ </a:t>
              </a:r>
              <a:r>
                <a:rPr kumimoji="0" lang="en-US" altLang="zh-CN" sz="240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charset="0"/>
                  <a:sym typeface="Arial" panose="020B0604020202020204" pitchFamily="34" charset="0"/>
                </a:rPr>
                <a:t>W</a:t>
              </a:r>
              <a:r>
                <a:rPr kumimoji="0" lang="zh-CN" altLang="en-US" sz="2400" i="0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charset="0"/>
                  <a:sym typeface="Arial" panose="020B0604020202020204" pitchFamily="34" charset="0"/>
                </a:rPr>
                <a:t>额</a:t>
              </a:r>
              <a:r>
                <a:rPr kumimoji="0" lang="zh-CN" altLang="en-US" sz="240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charset="0"/>
                  <a:sym typeface="Arial" panose="020B0604020202020204" pitchFamily="34" charset="0"/>
                </a:rPr>
                <a:t>  </a:t>
              </a:r>
            </a:p>
          </p:txBody>
        </p:sp>
        <p:sp>
          <p:nvSpPr>
            <p:cNvPr id="13317" name="文本框 13316"/>
            <p:cNvSpPr txBox="1"/>
            <p:nvPr/>
          </p:nvSpPr>
          <p:spPr>
            <a:xfrm>
              <a:off x="6094" y="6076"/>
              <a:ext cx="2702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公式（2） ：</a:t>
              </a:r>
            </a:p>
          </p:txBody>
        </p:sp>
        <p:sp>
          <p:nvSpPr>
            <p:cNvPr id="13318" name="文本框 13317"/>
            <p:cNvSpPr txBox="1"/>
            <p:nvPr/>
          </p:nvSpPr>
          <p:spPr>
            <a:xfrm>
              <a:off x="8897" y="5882"/>
              <a:ext cx="3761" cy="822"/>
            </a:xfrm>
            <a:prstGeom prst="rect">
              <a:avLst/>
            </a:prstGeom>
            <a:noFill/>
            <a:ln w="50800" cap="flat" cmpd="sng">
              <a:solidFill>
                <a:srgbClr val="FF339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 anchor="t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W</a:t>
              </a:r>
              <a:r>
                <a:rPr kumimoji="0" lang="zh-CN" altLang="en-US" sz="2800" i="0" u="none" strike="noStrike" kern="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总</a:t>
              </a:r>
              <a:r>
                <a:rPr kumimoji="0" lang="en-US" altLang="zh-CN" sz="280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=F</a:t>
              </a:r>
              <a:r>
                <a:rPr kumimoji="0" lang="zh-CN" altLang="en-US" sz="2800" i="0" u="none" strike="noStrike" kern="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动力</a:t>
              </a:r>
              <a:r>
                <a:rPr kumimoji="0" lang="en-US" altLang="zh-CN" sz="280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·S</a:t>
              </a:r>
              <a:r>
                <a:rPr kumimoji="0" lang="zh-CN" altLang="en-US" sz="2800" i="0" u="none" strike="noStrike" kern="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动力</a:t>
              </a:r>
            </a:p>
          </p:txBody>
        </p:sp>
        <p:sp>
          <p:nvSpPr>
            <p:cNvPr id="13319" name="圆角矩形标注 13318"/>
            <p:cNvSpPr/>
            <p:nvPr/>
          </p:nvSpPr>
          <p:spPr>
            <a:xfrm>
              <a:off x="2954" y="7105"/>
              <a:ext cx="5613" cy="785"/>
            </a:xfrm>
            <a:prstGeom prst="wedgeRoundRectCallout">
              <a:avLst>
                <a:gd name="adj1" fmla="val 72847"/>
                <a:gd name="adj2" fmla="val -84750"/>
                <a:gd name="adj3" fmla="val 16667"/>
              </a:avLst>
            </a:prstGeom>
            <a:noFill/>
            <a:ln w="31750" cap="flat" cmpd="sng">
              <a:solidFill>
                <a:srgbClr val="FFFF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 </a:t>
              </a:r>
              <a:r>
                <a:rPr kumimoji="0" lang="zh-CN" altLang="en-US" sz="2000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作用在机械上的动力</a:t>
              </a:r>
            </a:p>
          </p:txBody>
        </p:sp>
        <p:sp>
          <p:nvSpPr>
            <p:cNvPr id="13320" name="圆角矩形标注 13319"/>
            <p:cNvSpPr/>
            <p:nvPr/>
          </p:nvSpPr>
          <p:spPr>
            <a:xfrm>
              <a:off x="9646" y="7136"/>
              <a:ext cx="4384" cy="724"/>
            </a:xfrm>
            <a:prstGeom prst="wedgeRoundRectCallout">
              <a:avLst>
                <a:gd name="adj1" fmla="val 745"/>
                <a:gd name="adj2" fmla="val -88750"/>
                <a:gd name="adj3" fmla="val 16667"/>
              </a:avLst>
            </a:prstGeom>
            <a:noFill/>
            <a:ln w="31750" cap="flat" cmpd="sng">
              <a:solidFill>
                <a:srgbClr val="FFFF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动力作用点移动的距离</a:t>
              </a:r>
            </a:p>
          </p:txBody>
        </p:sp>
        <p:sp>
          <p:nvSpPr>
            <p:cNvPr id="13316" name="文本框 13315"/>
            <p:cNvSpPr txBox="1"/>
            <p:nvPr/>
          </p:nvSpPr>
          <p:spPr>
            <a:xfrm>
              <a:off x="6263" y="4890"/>
              <a:ext cx="2500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公式（1）：</a:t>
              </a:r>
            </a:p>
          </p:txBody>
        </p:sp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id="{C22029A0-B0A1-4C63-BAA2-EB3C4C8DAA96}"/>
              </a:ext>
            </a:extLst>
          </p:cNvPr>
          <p:cNvSpPr txBox="1"/>
          <p:nvPr/>
        </p:nvSpPr>
        <p:spPr>
          <a:xfrm>
            <a:off x="765628" y="390161"/>
            <a:ext cx="18806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自主学习</a:t>
            </a:r>
          </a:p>
        </p:txBody>
      </p:sp>
    </p:spTree>
    <p:extLst>
      <p:ext uri="{BB962C8B-B14F-4D97-AF65-F5344CB8AC3E}">
        <p14:creationId xmlns:p14="http://schemas.microsoft.com/office/powerpoint/2010/main" val="35617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1059873" y="831695"/>
            <a:ext cx="4669105" cy="0"/>
          </a:xfrm>
          <a:prstGeom prst="line">
            <a:avLst/>
          </a:prstGeom>
          <a:noFill/>
          <a:ln w="28575" cap="flat">
            <a:noFill/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386" name="Text Box 2"/>
          <p:cNvSpPr txBox="1"/>
          <p:nvPr/>
        </p:nvSpPr>
        <p:spPr>
          <a:xfrm>
            <a:off x="1363980" y="1633220"/>
            <a:ext cx="161925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195" name="Text Box 3"/>
          <p:cNvSpPr txBox="1"/>
          <p:nvPr/>
        </p:nvSpPr>
        <p:spPr>
          <a:xfrm>
            <a:off x="624999" y="2155190"/>
            <a:ext cx="11419878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用水桶从井中提水的时候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所做的功哪部分是有用功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哪部分是额外功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?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624999" y="2861077"/>
            <a:ext cx="7953946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提水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所做的功是</a:t>
            </a:r>
            <a:r>
              <a:rPr kumimoji="0" lang="zh-CN" altLang="en-US" sz="240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有用功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;</a:t>
            </a:r>
            <a:r>
              <a:rPr kumimoji="0" lang="zh-CN" altLang="en-US" sz="240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提水桶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所做的功是</a:t>
            </a:r>
            <a:r>
              <a:rPr kumimoji="0" lang="zh-CN" altLang="en-US" sz="240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额外功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8198" name="Text Box 6"/>
          <p:cNvSpPr txBox="1"/>
          <p:nvPr/>
        </p:nvSpPr>
        <p:spPr>
          <a:xfrm>
            <a:off x="581116" y="5009847"/>
            <a:ext cx="7953946" cy="461665"/>
          </a:xfrm>
          <a:prstGeom prst="rect">
            <a:avLst/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提水桶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所做的功是</a:t>
            </a:r>
            <a:r>
              <a:rPr kumimoji="0" lang="zh-CN" altLang="en-US" sz="2400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有用功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;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提水所做的功是</a:t>
            </a:r>
            <a:r>
              <a:rPr kumimoji="0" lang="zh-CN" altLang="en-US" sz="2400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额外功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8199" name="Rectangle 7"/>
          <p:cNvSpPr>
            <a:spLocks noRot="1"/>
          </p:cNvSpPr>
          <p:nvPr/>
        </p:nvSpPr>
        <p:spPr>
          <a:xfrm>
            <a:off x="624999" y="1083142"/>
            <a:ext cx="4716462" cy="8826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想一想；议一议：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22029A0-B0A1-4C63-BAA2-EB3C4C8DAA96}"/>
              </a:ext>
            </a:extLst>
          </p:cNvPr>
          <p:cNvSpPr txBox="1"/>
          <p:nvPr/>
        </p:nvSpPr>
        <p:spPr>
          <a:xfrm>
            <a:off x="765628" y="390161"/>
            <a:ext cx="18806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合作探究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24999" y="3566130"/>
            <a:ext cx="10893901" cy="120032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ct val="50000"/>
              </a:spcBef>
              <a:defRPr/>
            </a:pP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如果桶掉到井里</a:t>
            </a: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从井里捞桶的时候</a:t>
            </a: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捞上的桶里带了一些水</a:t>
            </a: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这种情况下哪部分是有用功</a:t>
            </a: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哪部分是额外功</a:t>
            </a: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1240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ldLvl="0"/>
      <p:bldP spid="8196" grpId="0" bldLvl="0"/>
      <p:bldP spid="8198" grpId="0" bldLvl="0"/>
      <p:bldP spid="8199" grpId="0" bldLvl="0"/>
      <p:bldP spid="12" grpId="0" bldLvl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27" name="直接连接符 25626"/>
          <p:cNvSpPr/>
          <p:nvPr/>
        </p:nvSpPr>
        <p:spPr>
          <a:xfrm>
            <a:off x="9631218" y="3448506"/>
            <a:ext cx="6350" cy="1649095"/>
          </a:xfrm>
          <a:prstGeom prst="line">
            <a:avLst/>
          </a:prstGeom>
          <a:ln w="12700" cap="flat" cmpd="sng">
            <a:solidFill>
              <a:srgbClr val="000000"/>
            </a:solidFill>
            <a:prstDash val="solid"/>
            <a:headEnd type="stealth" w="med" len="med"/>
            <a:tailEnd type="none" w="med" len="med"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644" name="直接连接符 25643"/>
          <p:cNvSpPr/>
          <p:nvPr/>
        </p:nvSpPr>
        <p:spPr>
          <a:xfrm>
            <a:off x="9259993" y="4991695"/>
            <a:ext cx="186952" cy="3572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645" name="直接连接符 25644"/>
          <p:cNvSpPr/>
          <p:nvPr/>
        </p:nvSpPr>
        <p:spPr>
          <a:xfrm>
            <a:off x="9785505" y="3474336"/>
            <a:ext cx="186952" cy="3572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646" name="直接连接符 25645"/>
          <p:cNvSpPr/>
          <p:nvPr/>
        </p:nvSpPr>
        <p:spPr>
          <a:xfrm>
            <a:off x="9259993" y="4221265"/>
            <a:ext cx="186952" cy="3573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647" name="直接连接符 25646"/>
          <p:cNvSpPr/>
          <p:nvPr/>
        </p:nvSpPr>
        <p:spPr>
          <a:xfrm>
            <a:off x="9785588" y="1903786"/>
            <a:ext cx="186951" cy="3572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648" name="直接连接符 25647"/>
          <p:cNvSpPr/>
          <p:nvPr/>
        </p:nvSpPr>
        <p:spPr>
          <a:xfrm>
            <a:off x="9313578" y="4235555"/>
            <a:ext cx="0" cy="756141"/>
          </a:xfrm>
          <a:prstGeom prst="line">
            <a:avLst/>
          </a:prstGeom>
          <a:ln w="19050" cap="flat" cmpd="sng">
            <a:solidFill>
              <a:srgbClr val="FF0000"/>
            </a:solidFill>
            <a:prstDash val="solid"/>
            <a:headEnd type="stealth" w="lg" len="lg"/>
            <a:tailEnd type="stealth" w="lg" len="lg"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649" name="直接连接符 25648"/>
          <p:cNvSpPr/>
          <p:nvPr/>
        </p:nvSpPr>
        <p:spPr>
          <a:xfrm>
            <a:off x="9878788" y="1894263"/>
            <a:ext cx="0" cy="1567056"/>
          </a:xfrm>
          <a:prstGeom prst="line">
            <a:avLst/>
          </a:prstGeom>
          <a:ln w="19050" cap="flat" cmpd="sng">
            <a:solidFill>
              <a:srgbClr val="FF0000"/>
            </a:solidFill>
            <a:prstDash val="solid"/>
            <a:headEnd type="stealth" w="lg" len="lg"/>
            <a:tailEnd type="stealth" w="lg" len="lg"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650" name="文本框 25649"/>
          <p:cNvSpPr txBox="1"/>
          <p:nvPr/>
        </p:nvSpPr>
        <p:spPr>
          <a:xfrm>
            <a:off x="9631508" y="2435118"/>
            <a:ext cx="702555" cy="460375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s</a:t>
            </a:r>
          </a:p>
        </p:txBody>
      </p:sp>
      <p:sp>
        <p:nvSpPr>
          <p:cNvPr id="25651" name="文本框 25650"/>
          <p:cNvSpPr txBox="1"/>
          <p:nvPr/>
        </p:nvSpPr>
        <p:spPr>
          <a:xfrm>
            <a:off x="8980143" y="4436799"/>
            <a:ext cx="702555" cy="460375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h</a:t>
            </a:r>
          </a:p>
        </p:txBody>
      </p:sp>
      <p:sp>
        <p:nvSpPr>
          <p:cNvPr id="25654" name="文本框 25653"/>
          <p:cNvSpPr txBox="1"/>
          <p:nvPr/>
        </p:nvSpPr>
        <p:spPr>
          <a:xfrm>
            <a:off x="816520" y="2037410"/>
            <a:ext cx="2955220" cy="461665"/>
          </a:xfrm>
          <a:prstGeom prst="rect">
            <a:avLst/>
          </a:prstGeom>
          <a:noFill/>
          <a:ln w="9525"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s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=2</a:t>
            </a:r>
            <a:r>
              <a:rPr kumimoji="0" lang="en-US" altLang="zh-CN" sz="240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h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=20cm=0.2m</a:t>
            </a:r>
          </a:p>
        </p:txBody>
      </p:sp>
      <p:sp>
        <p:nvSpPr>
          <p:cNvPr id="25655" name="文本框 25654"/>
          <p:cNvSpPr txBox="1"/>
          <p:nvPr/>
        </p:nvSpPr>
        <p:spPr>
          <a:xfrm>
            <a:off x="778604" y="2674279"/>
            <a:ext cx="5123853" cy="460375"/>
          </a:xfrm>
          <a:prstGeom prst="rect">
            <a:avLst/>
          </a:prstGeom>
          <a:noFill/>
          <a:ln w="9525"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W</a:t>
            </a:r>
            <a:r>
              <a:rPr kumimoji="0" lang="en-US" altLang="zh-CN" sz="240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1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＝</a:t>
            </a:r>
            <a:r>
              <a:rPr kumimoji="0" lang="en-US" altLang="zh-CN" sz="240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G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·</a:t>
            </a:r>
            <a:r>
              <a:rPr kumimoji="0" lang="en-US" altLang="zh-CN" sz="240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h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＝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2N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×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 0.1m=0.2J</a:t>
            </a:r>
          </a:p>
        </p:txBody>
      </p:sp>
      <p:sp>
        <p:nvSpPr>
          <p:cNvPr id="25656" name="文本框 25655"/>
          <p:cNvSpPr txBox="1"/>
          <p:nvPr/>
        </p:nvSpPr>
        <p:spPr>
          <a:xfrm>
            <a:off x="778604" y="3338734"/>
            <a:ext cx="5433767" cy="460375"/>
          </a:xfrm>
          <a:prstGeom prst="rect">
            <a:avLst/>
          </a:prstGeom>
          <a:noFill/>
          <a:ln w="9525"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W</a:t>
            </a:r>
            <a:r>
              <a:rPr kumimoji="0" lang="en-US" altLang="zh-CN" sz="240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2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＝ </a:t>
            </a:r>
            <a:r>
              <a:rPr kumimoji="0" lang="en-US" altLang="zh-CN" sz="240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F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·</a:t>
            </a:r>
            <a:r>
              <a:rPr kumimoji="0" lang="en-US" altLang="zh-CN" sz="240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s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＝ 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1.2N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×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 0.2m= 0.24J </a:t>
            </a:r>
          </a:p>
        </p:txBody>
      </p:sp>
      <p:sp>
        <p:nvSpPr>
          <p:cNvPr id="25657" name="文本框 25656"/>
          <p:cNvSpPr txBox="1"/>
          <p:nvPr/>
        </p:nvSpPr>
        <p:spPr>
          <a:xfrm>
            <a:off x="878038" y="3953842"/>
            <a:ext cx="1834353" cy="460375"/>
          </a:xfrm>
          <a:prstGeom prst="rect">
            <a:avLst/>
          </a:prstGeom>
          <a:noFill/>
          <a:ln w="9525"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W</a:t>
            </a:r>
            <a:r>
              <a:rPr kumimoji="0" lang="en-US" altLang="zh-CN" sz="240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1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 &lt;  </a:t>
            </a:r>
            <a:r>
              <a:rPr kumimoji="0" lang="en-US" altLang="zh-CN" sz="240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W</a:t>
            </a:r>
            <a:r>
              <a:rPr kumimoji="0" lang="en-US" altLang="zh-CN" sz="240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25658" name="文本框 25657"/>
          <p:cNvSpPr txBox="1"/>
          <p:nvPr/>
        </p:nvSpPr>
        <p:spPr>
          <a:xfrm>
            <a:off x="2527393" y="3676197"/>
            <a:ext cx="574040" cy="1015663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?</a:t>
            </a:r>
          </a:p>
        </p:txBody>
      </p:sp>
      <p:sp>
        <p:nvSpPr>
          <p:cNvPr id="25630" name="矩形 25629"/>
          <p:cNvSpPr/>
          <p:nvPr/>
        </p:nvSpPr>
        <p:spPr>
          <a:xfrm>
            <a:off x="9583593" y="4141291"/>
            <a:ext cx="123190" cy="98615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grpSp>
        <p:nvGrpSpPr>
          <p:cNvPr id="25609" name="组合 25608"/>
          <p:cNvGrpSpPr/>
          <p:nvPr/>
        </p:nvGrpSpPr>
        <p:grpSpPr>
          <a:xfrm>
            <a:off x="9151633" y="2899509"/>
            <a:ext cx="485835" cy="2070753"/>
            <a:chOff x="0" y="0"/>
            <a:chExt cx="416" cy="1739"/>
          </a:xfrm>
        </p:grpSpPr>
        <p:grpSp>
          <p:nvGrpSpPr>
            <p:cNvPr id="25610" name="xjhlx13"/>
            <p:cNvGrpSpPr/>
            <p:nvPr/>
          </p:nvGrpSpPr>
          <p:grpSpPr>
            <a:xfrm>
              <a:off x="142" y="1479"/>
              <a:ext cx="195" cy="260"/>
              <a:chOff x="0" y="0"/>
              <a:chExt cx="1155" cy="1502"/>
            </a:xfrm>
          </p:grpSpPr>
          <p:sp>
            <p:nvSpPr>
              <p:cNvPr id="25611" name="任意多边形 25610"/>
              <p:cNvSpPr/>
              <p:nvPr/>
            </p:nvSpPr>
            <p:spPr>
              <a:xfrm>
                <a:off x="440" y="1068"/>
                <a:ext cx="338" cy="434"/>
              </a:xfrm>
              <a:custGeom>
                <a:avLst/>
                <a:gdLst/>
                <a:ahLst/>
                <a:cxnLst/>
                <a:rect l="0" t="0" r="0" b="0"/>
                <a:pathLst>
                  <a:path w="2020" h="2594">
                    <a:moveTo>
                      <a:pt x="472" y="15"/>
                    </a:moveTo>
                    <a:cubicBezTo>
                      <a:pt x="472" y="107"/>
                      <a:pt x="477" y="387"/>
                      <a:pt x="472" y="552"/>
                    </a:cubicBezTo>
                    <a:cubicBezTo>
                      <a:pt x="467" y="717"/>
                      <a:pt x="480" y="887"/>
                      <a:pt x="442" y="1005"/>
                    </a:cubicBezTo>
                    <a:cubicBezTo>
                      <a:pt x="404" y="1123"/>
                      <a:pt x="302" y="1180"/>
                      <a:pt x="247" y="1260"/>
                    </a:cubicBezTo>
                    <a:cubicBezTo>
                      <a:pt x="192" y="1340"/>
                      <a:pt x="152" y="1398"/>
                      <a:pt x="112" y="1488"/>
                    </a:cubicBezTo>
                    <a:cubicBezTo>
                      <a:pt x="72" y="1578"/>
                      <a:pt x="14" y="1706"/>
                      <a:pt x="7" y="1800"/>
                    </a:cubicBezTo>
                    <a:cubicBezTo>
                      <a:pt x="0" y="1894"/>
                      <a:pt x="25" y="1968"/>
                      <a:pt x="67" y="2055"/>
                    </a:cubicBezTo>
                    <a:cubicBezTo>
                      <a:pt x="109" y="2142"/>
                      <a:pt x="165" y="2245"/>
                      <a:pt x="262" y="2325"/>
                    </a:cubicBezTo>
                    <a:cubicBezTo>
                      <a:pt x="359" y="2405"/>
                      <a:pt x="515" y="2498"/>
                      <a:pt x="652" y="2535"/>
                    </a:cubicBezTo>
                    <a:cubicBezTo>
                      <a:pt x="789" y="2572"/>
                      <a:pt x="937" y="2594"/>
                      <a:pt x="1087" y="2550"/>
                    </a:cubicBezTo>
                    <a:cubicBezTo>
                      <a:pt x="1237" y="2506"/>
                      <a:pt x="1440" y="2366"/>
                      <a:pt x="1552" y="2268"/>
                    </a:cubicBezTo>
                    <a:cubicBezTo>
                      <a:pt x="1664" y="2170"/>
                      <a:pt x="1702" y="2069"/>
                      <a:pt x="1762" y="1965"/>
                    </a:cubicBezTo>
                    <a:cubicBezTo>
                      <a:pt x="1822" y="1861"/>
                      <a:pt x="1872" y="1759"/>
                      <a:pt x="1912" y="1644"/>
                    </a:cubicBezTo>
                    <a:cubicBezTo>
                      <a:pt x="1952" y="1529"/>
                      <a:pt x="2020" y="1309"/>
                      <a:pt x="2002" y="1275"/>
                    </a:cubicBezTo>
                    <a:cubicBezTo>
                      <a:pt x="1984" y="1241"/>
                      <a:pt x="1874" y="1355"/>
                      <a:pt x="1807" y="1440"/>
                    </a:cubicBezTo>
                    <a:cubicBezTo>
                      <a:pt x="1740" y="1525"/>
                      <a:pt x="1669" y="1690"/>
                      <a:pt x="1597" y="1785"/>
                    </a:cubicBezTo>
                    <a:cubicBezTo>
                      <a:pt x="1525" y="1880"/>
                      <a:pt x="1442" y="1953"/>
                      <a:pt x="1372" y="2010"/>
                    </a:cubicBezTo>
                    <a:cubicBezTo>
                      <a:pt x="1302" y="2067"/>
                      <a:pt x="1257" y="2113"/>
                      <a:pt x="1177" y="2130"/>
                    </a:cubicBezTo>
                    <a:cubicBezTo>
                      <a:pt x="1097" y="2147"/>
                      <a:pt x="982" y="2147"/>
                      <a:pt x="892" y="2115"/>
                    </a:cubicBezTo>
                    <a:cubicBezTo>
                      <a:pt x="802" y="2083"/>
                      <a:pt x="677" y="2022"/>
                      <a:pt x="637" y="1935"/>
                    </a:cubicBezTo>
                    <a:cubicBezTo>
                      <a:pt x="597" y="1848"/>
                      <a:pt x="612" y="1702"/>
                      <a:pt x="652" y="1590"/>
                    </a:cubicBezTo>
                    <a:cubicBezTo>
                      <a:pt x="692" y="1478"/>
                      <a:pt x="817" y="1355"/>
                      <a:pt x="877" y="1260"/>
                    </a:cubicBezTo>
                    <a:cubicBezTo>
                      <a:pt x="937" y="1165"/>
                      <a:pt x="990" y="1112"/>
                      <a:pt x="1012" y="1020"/>
                    </a:cubicBezTo>
                    <a:cubicBezTo>
                      <a:pt x="1034" y="928"/>
                      <a:pt x="1012" y="786"/>
                      <a:pt x="1012" y="708"/>
                    </a:cubicBezTo>
                    <a:cubicBezTo>
                      <a:pt x="1012" y="630"/>
                      <a:pt x="1012" y="670"/>
                      <a:pt x="1012" y="552"/>
                    </a:cubicBezTo>
                    <a:cubicBezTo>
                      <a:pt x="1012" y="434"/>
                      <a:pt x="1012" y="115"/>
                      <a:pt x="1012" y="0"/>
                    </a:cubicBezTo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5612" name="任意多边形 25611"/>
              <p:cNvSpPr/>
              <p:nvPr/>
            </p:nvSpPr>
            <p:spPr>
              <a:xfrm flipH="1" flipV="1">
                <a:off x="375" y="0"/>
                <a:ext cx="338" cy="434"/>
              </a:xfrm>
              <a:custGeom>
                <a:avLst/>
                <a:gdLst/>
                <a:ahLst/>
                <a:cxnLst/>
                <a:rect l="0" t="0" r="0" b="0"/>
                <a:pathLst>
                  <a:path w="2020" h="2594">
                    <a:moveTo>
                      <a:pt x="472" y="15"/>
                    </a:moveTo>
                    <a:cubicBezTo>
                      <a:pt x="472" y="107"/>
                      <a:pt x="477" y="387"/>
                      <a:pt x="472" y="552"/>
                    </a:cubicBezTo>
                    <a:cubicBezTo>
                      <a:pt x="467" y="717"/>
                      <a:pt x="480" y="887"/>
                      <a:pt x="442" y="1005"/>
                    </a:cubicBezTo>
                    <a:cubicBezTo>
                      <a:pt x="404" y="1123"/>
                      <a:pt x="302" y="1180"/>
                      <a:pt x="247" y="1260"/>
                    </a:cubicBezTo>
                    <a:cubicBezTo>
                      <a:pt x="192" y="1340"/>
                      <a:pt x="152" y="1398"/>
                      <a:pt x="112" y="1488"/>
                    </a:cubicBezTo>
                    <a:cubicBezTo>
                      <a:pt x="72" y="1578"/>
                      <a:pt x="14" y="1706"/>
                      <a:pt x="7" y="1800"/>
                    </a:cubicBezTo>
                    <a:cubicBezTo>
                      <a:pt x="0" y="1894"/>
                      <a:pt x="25" y="1968"/>
                      <a:pt x="67" y="2055"/>
                    </a:cubicBezTo>
                    <a:cubicBezTo>
                      <a:pt x="109" y="2142"/>
                      <a:pt x="165" y="2245"/>
                      <a:pt x="262" y="2325"/>
                    </a:cubicBezTo>
                    <a:cubicBezTo>
                      <a:pt x="359" y="2405"/>
                      <a:pt x="515" y="2498"/>
                      <a:pt x="652" y="2535"/>
                    </a:cubicBezTo>
                    <a:cubicBezTo>
                      <a:pt x="789" y="2572"/>
                      <a:pt x="937" y="2594"/>
                      <a:pt x="1087" y="2550"/>
                    </a:cubicBezTo>
                    <a:cubicBezTo>
                      <a:pt x="1237" y="2506"/>
                      <a:pt x="1440" y="2366"/>
                      <a:pt x="1552" y="2268"/>
                    </a:cubicBezTo>
                    <a:cubicBezTo>
                      <a:pt x="1664" y="2170"/>
                      <a:pt x="1702" y="2069"/>
                      <a:pt x="1762" y="1965"/>
                    </a:cubicBezTo>
                    <a:cubicBezTo>
                      <a:pt x="1822" y="1861"/>
                      <a:pt x="1872" y="1759"/>
                      <a:pt x="1912" y="1644"/>
                    </a:cubicBezTo>
                    <a:cubicBezTo>
                      <a:pt x="1952" y="1529"/>
                      <a:pt x="2020" y="1309"/>
                      <a:pt x="2002" y="1275"/>
                    </a:cubicBezTo>
                    <a:cubicBezTo>
                      <a:pt x="1984" y="1241"/>
                      <a:pt x="1874" y="1355"/>
                      <a:pt x="1807" y="1440"/>
                    </a:cubicBezTo>
                    <a:cubicBezTo>
                      <a:pt x="1740" y="1525"/>
                      <a:pt x="1669" y="1690"/>
                      <a:pt x="1597" y="1785"/>
                    </a:cubicBezTo>
                    <a:cubicBezTo>
                      <a:pt x="1525" y="1880"/>
                      <a:pt x="1442" y="1953"/>
                      <a:pt x="1372" y="2010"/>
                    </a:cubicBezTo>
                    <a:cubicBezTo>
                      <a:pt x="1302" y="2067"/>
                      <a:pt x="1257" y="2113"/>
                      <a:pt x="1177" y="2130"/>
                    </a:cubicBezTo>
                    <a:cubicBezTo>
                      <a:pt x="1097" y="2147"/>
                      <a:pt x="982" y="2147"/>
                      <a:pt x="892" y="2115"/>
                    </a:cubicBezTo>
                    <a:cubicBezTo>
                      <a:pt x="802" y="2083"/>
                      <a:pt x="677" y="2022"/>
                      <a:pt x="637" y="1935"/>
                    </a:cubicBezTo>
                    <a:cubicBezTo>
                      <a:pt x="597" y="1848"/>
                      <a:pt x="612" y="1702"/>
                      <a:pt x="652" y="1590"/>
                    </a:cubicBezTo>
                    <a:cubicBezTo>
                      <a:pt x="692" y="1478"/>
                      <a:pt x="817" y="1355"/>
                      <a:pt x="877" y="1260"/>
                    </a:cubicBezTo>
                    <a:cubicBezTo>
                      <a:pt x="937" y="1165"/>
                      <a:pt x="990" y="1112"/>
                      <a:pt x="1012" y="1020"/>
                    </a:cubicBezTo>
                    <a:cubicBezTo>
                      <a:pt x="1034" y="928"/>
                      <a:pt x="1012" y="786"/>
                      <a:pt x="1012" y="708"/>
                    </a:cubicBezTo>
                    <a:cubicBezTo>
                      <a:pt x="1012" y="630"/>
                      <a:pt x="1012" y="670"/>
                      <a:pt x="1012" y="552"/>
                    </a:cubicBezTo>
                    <a:cubicBezTo>
                      <a:pt x="1012" y="434"/>
                      <a:pt x="1012" y="115"/>
                      <a:pt x="1012" y="0"/>
                    </a:cubicBezTo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5613" name="矩形 25612"/>
              <p:cNvSpPr/>
              <p:nvPr/>
            </p:nvSpPr>
            <p:spPr>
              <a:xfrm>
                <a:off x="0" y="394"/>
                <a:ext cx="1155" cy="760"/>
              </a:xfrm>
              <a:prstGeom prst="rect">
                <a:avLst/>
              </a:prstGeom>
              <a:gradFill rotWithShape="0">
                <a:gsLst>
                  <a:gs pos="0">
                    <a:srgbClr val="333333"/>
                  </a:gs>
                  <a:gs pos="50000">
                    <a:srgbClr val="C0C0C0"/>
                  </a:gs>
                  <a:gs pos="100000">
                    <a:srgbClr val="333333"/>
                  </a:gs>
                </a:gsLst>
                <a:lin ang="0" scaled="1"/>
                <a:tileRect/>
              </a:gra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614" name="xjhlx12"/>
            <p:cNvGrpSpPr/>
            <p:nvPr/>
          </p:nvGrpSpPr>
          <p:grpSpPr>
            <a:xfrm>
              <a:off x="0" y="817"/>
              <a:ext cx="416" cy="709"/>
              <a:chOff x="0" y="0"/>
              <a:chExt cx="1440" cy="2454"/>
            </a:xfrm>
          </p:grpSpPr>
          <p:grpSp>
            <p:nvGrpSpPr>
              <p:cNvPr id="25615" name="组合 25614"/>
              <p:cNvGrpSpPr/>
              <p:nvPr/>
            </p:nvGrpSpPr>
            <p:grpSpPr>
              <a:xfrm>
                <a:off x="0" y="0"/>
                <a:ext cx="1440" cy="1440"/>
                <a:chOff x="0" y="0"/>
                <a:chExt cx="1440" cy="1440"/>
              </a:xfrm>
            </p:grpSpPr>
            <p:sp>
              <p:nvSpPr>
                <p:cNvPr id="25617" name="椭圆 25616"/>
                <p:cNvSpPr/>
                <p:nvPr/>
              </p:nvSpPr>
              <p:spPr>
                <a:xfrm>
                  <a:off x="200" y="200"/>
                  <a:ext cx="1040" cy="1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FFFFF">
                        <a:gamma/>
                        <a:shade val="0"/>
                        <a:invGamma/>
                      </a:srgbClr>
                    </a:gs>
                  </a:gsLst>
                  <a:lin ang="2700000" scaled="1"/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5618" name="椭圆 25617"/>
                <p:cNvSpPr/>
                <p:nvPr/>
              </p:nvSpPr>
              <p:spPr>
                <a:xfrm>
                  <a:off x="400" y="400"/>
                  <a:ext cx="640" cy="6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808080"/>
                    </a:gs>
                    <a:gs pos="100000">
                      <a:srgbClr val="969696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5619" name="椭圆 25618"/>
                <p:cNvSpPr/>
                <p:nvPr/>
              </p:nvSpPr>
              <p:spPr>
                <a:xfrm>
                  <a:off x="600" y="600"/>
                  <a:ext cx="240" cy="240"/>
                </a:xfrm>
                <a:prstGeom prst="ellipse">
                  <a:avLst/>
                </a:prstGeom>
                <a:solidFill>
                  <a:srgbClr val="333333"/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5616" name="椭圆 25615"/>
                <p:cNvSpPr/>
                <p:nvPr/>
              </p:nvSpPr>
              <p:spPr>
                <a:xfrm>
                  <a:off x="0" y="0"/>
                  <a:ext cx="1440" cy="14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FFFFF">
                        <a:gamma/>
                        <a:shade val="56078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charset="0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5620" name="组合 25619"/>
              <p:cNvGrpSpPr/>
              <p:nvPr/>
            </p:nvGrpSpPr>
            <p:grpSpPr>
              <a:xfrm>
                <a:off x="270" y="575"/>
                <a:ext cx="915" cy="1879"/>
                <a:chOff x="0" y="0"/>
                <a:chExt cx="915" cy="1879"/>
              </a:xfrm>
            </p:grpSpPr>
            <p:sp>
              <p:nvSpPr>
                <p:cNvPr id="25621" name="任意多边形 25620"/>
                <p:cNvSpPr/>
                <p:nvPr/>
              </p:nvSpPr>
              <p:spPr>
                <a:xfrm>
                  <a:off x="230" y="1065"/>
                  <a:ext cx="635" cy="81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20" h="2594">
                      <a:moveTo>
                        <a:pt x="472" y="15"/>
                      </a:moveTo>
                      <a:cubicBezTo>
                        <a:pt x="472" y="107"/>
                        <a:pt x="477" y="387"/>
                        <a:pt x="472" y="552"/>
                      </a:cubicBezTo>
                      <a:cubicBezTo>
                        <a:pt x="467" y="717"/>
                        <a:pt x="480" y="887"/>
                        <a:pt x="442" y="1005"/>
                      </a:cubicBezTo>
                      <a:cubicBezTo>
                        <a:pt x="404" y="1123"/>
                        <a:pt x="302" y="1180"/>
                        <a:pt x="247" y="1260"/>
                      </a:cubicBezTo>
                      <a:cubicBezTo>
                        <a:pt x="192" y="1340"/>
                        <a:pt x="152" y="1398"/>
                        <a:pt x="112" y="1488"/>
                      </a:cubicBezTo>
                      <a:cubicBezTo>
                        <a:pt x="72" y="1578"/>
                        <a:pt x="14" y="1706"/>
                        <a:pt x="7" y="1800"/>
                      </a:cubicBezTo>
                      <a:cubicBezTo>
                        <a:pt x="0" y="1894"/>
                        <a:pt x="25" y="1968"/>
                        <a:pt x="67" y="2055"/>
                      </a:cubicBezTo>
                      <a:cubicBezTo>
                        <a:pt x="109" y="2142"/>
                        <a:pt x="165" y="2245"/>
                        <a:pt x="262" y="2325"/>
                      </a:cubicBezTo>
                      <a:cubicBezTo>
                        <a:pt x="359" y="2405"/>
                        <a:pt x="515" y="2498"/>
                        <a:pt x="652" y="2535"/>
                      </a:cubicBezTo>
                      <a:cubicBezTo>
                        <a:pt x="789" y="2572"/>
                        <a:pt x="937" y="2594"/>
                        <a:pt x="1087" y="2550"/>
                      </a:cubicBezTo>
                      <a:cubicBezTo>
                        <a:pt x="1237" y="2506"/>
                        <a:pt x="1440" y="2366"/>
                        <a:pt x="1552" y="2268"/>
                      </a:cubicBezTo>
                      <a:cubicBezTo>
                        <a:pt x="1664" y="2170"/>
                        <a:pt x="1702" y="2069"/>
                        <a:pt x="1762" y="1965"/>
                      </a:cubicBezTo>
                      <a:cubicBezTo>
                        <a:pt x="1822" y="1861"/>
                        <a:pt x="1872" y="1759"/>
                        <a:pt x="1912" y="1644"/>
                      </a:cubicBezTo>
                      <a:cubicBezTo>
                        <a:pt x="1952" y="1529"/>
                        <a:pt x="2020" y="1309"/>
                        <a:pt x="2002" y="1275"/>
                      </a:cubicBezTo>
                      <a:cubicBezTo>
                        <a:pt x="1984" y="1241"/>
                        <a:pt x="1874" y="1355"/>
                        <a:pt x="1807" y="1440"/>
                      </a:cubicBezTo>
                      <a:cubicBezTo>
                        <a:pt x="1740" y="1525"/>
                        <a:pt x="1669" y="1690"/>
                        <a:pt x="1597" y="1785"/>
                      </a:cubicBezTo>
                      <a:cubicBezTo>
                        <a:pt x="1525" y="1880"/>
                        <a:pt x="1442" y="1953"/>
                        <a:pt x="1372" y="2010"/>
                      </a:cubicBezTo>
                      <a:cubicBezTo>
                        <a:pt x="1302" y="2067"/>
                        <a:pt x="1257" y="2113"/>
                        <a:pt x="1177" y="2130"/>
                      </a:cubicBezTo>
                      <a:cubicBezTo>
                        <a:pt x="1097" y="2147"/>
                        <a:pt x="982" y="2147"/>
                        <a:pt x="892" y="2115"/>
                      </a:cubicBezTo>
                      <a:cubicBezTo>
                        <a:pt x="802" y="2083"/>
                        <a:pt x="677" y="2022"/>
                        <a:pt x="637" y="1935"/>
                      </a:cubicBezTo>
                      <a:cubicBezTo>
                        <a:pt x="597" y="1848"/>
                        <a:pt x="612" y="1702"/>
                        <a:pt x="652" y="1590"/>
                      </a:cubicBezTo>
                      <a:cubicBezTo>
                        <a:pt x="692" y="1478"/>
                        <a:pt x="817" y="1355"/>
                        <a:pt x="877" y="1260"/>
                      </a:cubicBezTo>
                      <a:cubicBezTo>
                        <a:pt x="937" y="1165"/>
                        <a:pt x="990" y="1112"/>
                        <a:pt x="1012" y="1020"/>
                      </a:cubicBezTo>
                      <a:cubicBezTo>
                        <a:pt x="1034" y="928"/>
                        <a:pt x="1012" y="786"/>
                        <a:pt x="1012" y="708"/>
                      </a:cubicBezTo>
                      <a:cubicBezTo>
                        <a:pt x="1012" y="630"/>
                        <a:pt x="1012" y="670"/>
                        <a:pt x="1012" y="552"/>
                      </a:cubicBezTo>
                      <a:cubicBezTo>
                        <a:pt x="1012" y="434"/>
                        <a:pt x="1012" y="115"/>
                        <a:pt x="1012" y="0"/>
                      </a:cubicBezTo>
                    </a:path>
                  </a:pathLst>
                </a:custGeom>
                <a:solidFill>
                  <a:srgbClr val="000000">
                    <a:alpha val="100000"/>
                  </a:srgbClr>
                </a:solidFill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charset="0"/>
                    <a:sym typeface="Arial" panose="020B0604020202020204" pitchFamily="34" charset="0"/>
                  </a:endParaRPr>
                </a:p>
              </p:txBody>
            </p:sp>
            <p:grpSp>
              <p:nvGrpSpPr>
                <p:cNvPr id="25622" name="组合 25621"/>
                <p:cNvGrpSpPr/>
                <p:nvPr/>
              </p:nvGrpSpPr>
              <p:grpSpPr>
                <a:xfrm>
                  <a:off x="0" y="0"/>
                  <a:ext cx="915" cy="1180"/>
                  <a:chOff x="0" y="0"/>
                  <a:chExt cx="915" cy="1180"/>
                </a:xfrm>
              </p:grpSpPr>
              <p:sp>
                <p:nvSpPr>
                  <p:cNvPr id="25623" name="任意多边形 25622"/>
                  <p:cNvSpPr/>
                  <p:nvPr/>
                </p:nvSpPr>
                <p:spPr>
                  <a:xfrm>
                    <a:off x="0" y="0"/>
                    <a:ext cx="915" cy="118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915" h="1180">
                        <a:moveTo>
                          <a:pt x="0" y="0"/>
                        </a:moveTo>
                        <a:lnTo>
                          <a:pt x="915" y="15"/>
                        </a:lnTo>
                        <a:lnTo>
                          <a:pt x="630" y="1180"/>
                        </a:lnTo>
                        <a:lnTo>
                          <a:pt x="270" y="115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>
                          <a:alpha val="100000"/>
                        </a:srgbClr>
                      </a:gs>
                      <a:gs pos="50000">
                        <a:srgbClr val="969696">
                          <a:alpha val="100000"/>
                        </a:srgbClr>
                      </a:gs>
                      <a:gs pos="100000">
                        <a:srgbClr val="000000">
                          <a:alpha val="100000"/>
                        </a:srgbClr>
                      </a:gs>
                    </a:gsLst>
                    <a:lin ang="0" scaled="1"/>
                    <a:tileRect/>
                  </a:gra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24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cs typeface="Times New Roman" panose="02020603050405020304" charset="0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5624" name="椭圆 25623"/>
                  <p:cNvSpPr/>
                  <p:nvPr/>
                </p:nvSpPr>
                <p:spPr>
                  <a:xfrm>
                    <a:off x="330" y="50"/>
                    <a:ext cx="215" cy="215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C0C0C0"/>
                      </a:gs>
                      <a:gs pos="100000">
                        <a:srgbClr val="000000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24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cs typeface="Times New Roman" panose="02020603050405020304" charset="0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5625" name="椭圆 25624"/>
                  <p:cNvSpPr/>
                  <p:nvPr/>
                </p:nvSpPr>
                <p:spPr>
                  <a:xfrm>
                    <a:off x="350" y="865"/>
                    <a:ext cx="215" cy="215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C0C0C0"/>
                      </a:gs>
                      <a:gs pos="100000">
                        <a:srgbClr val="000000"/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24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cs typeface="Times New Roman" panose="02020603050405020304" charset="0"/>
                      <a:sym typeface="Arial" panose="020B0604020202020204" pitchFamily="34" charset="0"/>
                    </a:endParaRPr>
                  </a:p>
                </p:txBody>
              </p:sp>
            </p:grpSp>
          </p:grpSp>
        </p:grpSp>
        <p:sp>
          <p:nvSpPr>
            <p:cNvPr id="25626" name="直接连接符 25625"/>
            <p:cNvSpPr/>
            <p:nvPr/>
          </p:nvSpPr>
          <p:spPr>
            <a:xfrm>
              <a:off x="0" y="0"/>
              <a:ext cx="0" cy="1043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 flipH="1">
            <a:off x="9113693" y="2661741"/>
            <a:ext cx="76200" cy="2413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559973" y="1832431"/>
            <a:ext cx="831215" cy="9937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5631" name="组合 25630"/>
          <p:cNvGrpSpPr/>
          <p:nvPr/>
        </p:nvGrpSpPr>
        <p:grpSpPr>
          <a:xfrm rot="10800000">
            <a:off x="8609831" y="2785194"/>
            <a:ext cx="756141" cy="117887"/>
            <a:chOff x="0" y="0"/>
            <a:chExt cx="1338" cy="130"/>
          </a:xfrm>
        </p:grpSpPr>
        <p:sp>
          <p:nvSpPr>
            <p:cNvPr id="25632" name="直接连接符 25631"/>
            <p:cNvSpPr/>
            <p:nvPr/>
          </p:nvSpPr>
          <p:spPr>
            <a:xfrm flipH="1">
              <a:off x="0" y="8"/>
              <a:ext cx="120" cy="12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633" name="直接连接符 25632"/>
            <p:cNvSpPr/>
            <p:nvPr/>
          </p:nvSpPr>
          <p:spPr>
            <a:xfrm flipH="1">
              <a:off x="120" y="8"/>
              <a:ext cx="121" cy="12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634" name="直接连接符 25633"/>
            <p:cNvSpPr/>
            <p:nvPr/>
          </p:nvSpPr>
          <p:spPr>
            <a:xfrm flipH="1">
              <a:off x="241" y="8"/>
              <a:ext cx="120" cy="12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635" name="直接连接符 25634"/>
            <p:cNvSpPr/>
            <p:nvPr/>
          </p:nvSpPr>
          <p:spPr>
            <a:xfrm flipH="1">
              <a:off x="361" y="8"/>
              <a:ext cx="120" cy="12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636" name="直接连接符 25635"/>
            <p:cNvSpPr/>
            <p:nvPr/>
          </p:nvSpPr>
          <p:spPr>
            <a:xfrm flipH="1">
              <a:off x="481" y="8"/>
              <a:ext cx="120" cy="12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637" name="直接连接符 25636"/>
            <p:cNvSpPr/>
            <p:nvPr/>
          </p:nvSpPr>
          <p:spPr>
            <a:xfrm flipH="1">
              <a:off x="601" y="8"/>
              <a:ext cx="121" cy="12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638" name="直接连接符 25637"/>
            <p:cNvSpPr/>
            <p:nvPr/>
          </p:nvSpPr>
          <p:spPr>
            <a:xfrm flipH="1">
              <a:off x="722" y="8"/>
              <a:ext cx="120" cy="12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639" name="直接连接符 25638"/>
            <p:cNvSpPr/>
            <p:nvPr/>
          </p:nvSpPr>
          <p:spPr>
            <a:xfrm flipH="1">
              <a:off x="842" y="8"/>
              <a:ext cx="120" cy="12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640" name="直接连接符 25639"/>
            <p:cNvSpPr/>
            <p:nvPr/>
          </p:nvSpPr>
          <p:spPr>
            <a:xfrm flipH="1">
              <a:off x="962" y="8"/>
              <a:ext cx="120" cy="12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641" name="直接连接符 25640"/>
            <p:cNvSpPr/>
            <p:nvPr/>
          </p:nvSpPr>
          <p:spPr>
            <a:xfrm flipH="1">
              <a:off x="1082" y="8"/>
              <a:ext cx="121" cy="12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642" name="直接连接符 25641"/>
            <p:cNvSpPr/>
            <p:nvPr/>
          </p:nvSpPr>
          <p:spPr>
            <a:xfrm flipH="1">
              <a:off x="1203" y="8"/>
              <a:ext cx="120" cy="12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643" name="直接连接符 25642"/>
            <p:cNvSpPr/>
            <p:nvPr/>
          </p:nvSpPr>
          <p:spPr>
            <a:xfrm>
              <a:off x="23" y="0"/>
              <a:ext cx="1315" cy="0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6171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645" y="2026937"/>
            <a:ext cx="1685570" cy="352716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2" name="矩形 12290"/>
          <p:cNvSpPr>
            <a:spLocks noChangeArrowheads="1"/>
          </p:cNvSpPr>
          <p:nvPr/>
        </p:nvSpPr>
        <p:spPr bwMode="auto">
          <a:xfrm>
            <a:off x="497046" y="1258231"/>
            <a:ext cx="4542677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7" tIns="45718" rIns="91437" bIns="45718" anchor="ctr"/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280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pitchFamily="49" charset="-122"/>
                <a:sym typeface="Arial" panose="020B0604020202020204" pitchFamily="34" charset="0"/>
              </a:rPr>
              <a:t>探究：使用动滑轮是否省功？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32655" y="4498161"/>
            <a:ext cx="4737557" cy="1198880"/>
          </a:xfrm>
          <a:prstGeom prst="rect">
            <a:avLst/>
          </a:prstGeom>
          <a:noFill/>
          <a:ln w="9525"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charset="0"/>
                <a:sym typeface="Arial" panose="020B0604020202020204" pitchFamily="34" charset="0"/>
              </a:rPr>
              <a:t>使用动滑轮提升物体时，要克服动滑轮重力、绳子重及摩擦力等做功。</a:t>
            </a:r>
            <a:endParaRPr kumimoji="0" lang="zh-CN" altLang="en-US" sz="2400" i="0" u="none" strike="noStrike" kern="0" cap="none" spc="0" normalizeH="0" baseline="-25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3690713" y="5300042"/>
            <a:ext cx="1492162" cy="490802"/>
          </a:xfrm>
          <a:prstGeom prst="wedgeRoundRectCallout">
            <a:avLst>
              <a:gd name="adj1" fmla="val -128274"/>
              <a:gd name="adj2" fmla="val -5911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额外功</a:t>
            </a: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C22029A0-B0A1-4C63-BAA2-EB3C4C8DAA96}"/>
              </a:ext>
            </a:extLst>
          </p:cNvPr>
          <p:cNvSpPr txBox="1"/>
          <p:nvPr/>
        </p:nvSpPr>
        <p:spPr>
          <a:xfrm>
            <a:off x="765628" y="390161"/>
            <a:ext cx="18806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合作探究</a:t>
            </a:r>
          </a:p>
        </p:txBody>
      </p:sp>
    </p:spTree>
    <p:extLst>
      <p:ext uri="{BB962C8B-B14F-4D97-AF65-F5344CB8AC3E}">
        <p14:creationId xmlns:p14="http://schemas.microsoft.com/office/powerpoint/2010/main" val="209409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-1.66667E-6 -0.15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4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L -0.0007 -0.29814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256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8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85185E-6 L -4.72222E-6 -0.15509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256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7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0"/>
                                        <p:tgtEl>
                                          <p:spTgt spid="25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3000"/>
                                        <p:tgtEl>
                                          <p:spTgt spid="25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0"/>
                                        <p:tgtEl>
                                          <p:spTgt spid="25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000"/>
                                        <p:tgtEl>
                                          <p:spTgt spid="25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3000"/>
                                        <p:tgtEl>
                                          <p:spTgt spid="25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5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25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50" grpId="0" bldLvl="0" animBg="1"/>
      <p:bldP spid="25651" grpId="0" bldLvl="0" animBg="1"/>
      <p:bldP spid="25654" grpId="0" bldLvl="0" animBg="1"/>
      <p:bldP spid="25655" grpId="0" bldLvl="0" animBg="1"/>
      <p:bldP spid="25656" grpId="0" bldLvl="0" animBg="1"/>
      <p:bldP spid="25657" grpId="0" bldLvl="0" animBg="1"/>
      <p:bldP spid="25658" grpId="0" bldLvl="0" animBg="1"/>
      <p:bldP spid="5" grpId="0" bldLvl="0" animBg="1"/>
      <p:bldP spid="7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6b530566-05cf-4233-b31e-b136e312c3e8}"/>
</p:tagLst>
</file>

<file path=ppt/theme/theme1.xml><?xml version="1.0" encoding="utf-8"?>
<a:theme xmlns:a="http://schemas.openxmlformats.org/drawingml/2006/main" name="办公资源网：www.bangongziyuan.com">
  <a:themeElements>
    <a:clrScheme name="Pitch Deck Concept">
      <a:dk1>
        <a:sysClr val="windowText" lastClr="000000"/>
      </a:dk1>
      <a:lt1>
        <a:srgbClr val="3F3F3F"/>
      </a:lt1>
      <a:dk2>
        <a:srgbClr val="08090A"/>
      </a:dk2>
      <a:lt2>
        <a:srgbClr val="FFFFFF"/>
      </a:lt2>
      <a:accent1>
        <a:srgbClr val="1C2024"/>
      </a:accent1>
      <a:accent2>
        <a:srgbClr val="E8E8E8"/>
      </a:accent2>
      <a:accent3>
        <a:srgbClr val="BBC0C3"/>
      </a:accent3>
      <a:accent4>
        <a:srgbClr val="FD6041"/>
      </a:accent4>
      <a:accent5>
        <a:srgbClr val="6B7278"/>
      </a:accent5>
      <a:accent6>
        <a:srgbClr val="333A42"/>
      </a:accent6>
      <a:hlink>
        <a:srgbClr val="FFFFFF"/>
      </a:hlink>
      <a:folHlink>
        <a:srgbClr val="FFFFFF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32B36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</TotalTime>
  <Words>1717</Words>
  <Application>Microsoft Office PowerPoint</Application>
  <PresentationFormat>宽屏</PresentationFormat>
  <Paragraphs>237</Paragraphs>
  <Slides>27</Slides>
  <Notes>3</Notes>
  <HiddenSlides>0</HiddenSlides>
  <MMClips>1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4</vt:i4>
      </vt:variant>
      <vt:variant>
        <vt:lpstr>幻灯片标题</vt:lpstr>
      </vt:variant>
      <vt:variant>
        <vt:i4>27</vt:i4>
      </vt:variant>
    </vt:vector>
  </HeadingPairs>
  <TitlesOfParts>
    <vt:vector size="39" baseType="lpstr">
      <vt:lpstr>FandolFang R</vt:lpstr>
      <vt:lpstr>思源黑体 CN Light</vt:lpstr>
      <vt:lpstr>Arial</vt:lpstr>
      <vt:lpstr>Calibri</vt:lpstr>
      <vt:lpstr>Calibri Light</vt:lpstr>
      <vt:lpstr>Times New Roman</vt:lpstr>
      <vt:lpstr>Wingdings</vt:lpstr>
      <vt:lpstr>办公资源网：www.bangongziyuan.com</vt:lpstr>
      <vt:lpstr>公式</vt:lpstr>
      <vt:lpstr>Microsoft 公式 3.0</vt:lpstr>
      <vt:lpstr>Equation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办公资源网</dc:creator>
  <dc:description>办公资源网：https://www.bangongziyuan.com/</dc:description>
  <cp:lastModifiedBy>天 下</cp:lastModifiedBy>
  <cp:revision>1</cp:revision>
  <dcterms:created xsi:type="dcterms:W3CDTF">2020-05-18T07:04:22Z</dcterms:created>
  <dcterms:modified xsi:type="dcterms:W3CDTF">2021-01-09T11:52:06Z</dcterms:modified>
</cp:coreProperties>
</file>