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activeX/activeX1.xml" ContentType="application/vnd.ms-office.activeX+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44"/>
  </p:notesMasterIdLst>
  <p:handoutMasterIdLst>
    <p:handoutMasterId r:id="rId45"/>
  </p:handoutMasterIdLst>
  <p:sldIdLst>
    <p:sldId id="3037" r:id="rId2"/>
    <p:sldId id="3042" r:id="rId3"/>
    <p:sldId id="3043" r:id="rId4"/>
    <p:sldId id="3045" r:id="rId5"/>
    <p:sldId id="3046" r:id="rId6"/>
    <p:sldId id="3047" r:id="rId7"/>
    <p:sldId id="3048" r:id="rId8"/>
    <p:sldId id="3050" r:id="rId9"/>
    <p:sldId id="3051" r:id="rId10"/>
    <p:sldId id="3052" r:id="rId11"/>
    <p:sldId id="3053" r:id="rId12"/>
    <p:sldId id="3054" r:id="rId13"/>
    <p:sldId id="3055" r:id="rId14"/>
    <p:sldId id="3058" r:id="rId15"/>
    <p:sldId id="3059" r:id="rId16"/>
    <p:sldId id="3060" r:id="rId17"/>
    <p:sldId id="3061" r:id="rId18"/>
    <p:sldId id="3062" r:id="rId19"/>
    <p:sldId id="3063" r:id="rId20"/>
    <p:sldId id="3064" r:id="rId21"/>
    <p:sldId id="3065" r:id="rId22"/>
    <p:sldId id="3068" r:id="rId23"/>
    <p:sldId id="3069" r:id="rId24"/>
    <p:sldId id="3070" r:id="rId25"/>
    <p:sldId id="3073" r:id="rId26"/>
    <p:sldId id="3074" r:id="rId27"/>
    <p:sldId id="3075" r:id="rId28"/>
    <p:sldId id="3076" r:id="rId29"/>
    <p:sldId id="3077" r:id="rId30"/>
    <p:sldId id="3078" r:id="rId31"/>
    <p:sldId id="3081" r:id="rId32"/>
    <p:sldId id="3082" r:id="rId33"/>
    <p:sldId id="3083" r:id="rId34"/>
    <p:sldId id="3084" r:id="rId35"/>
    <p:sldId id="3085" r:id="rId36"/>
    <p:sldId id="3088" r:id="rId37"/>
    <p:sldId id="3089" r:id="rId38"/>
    <p:sldId id="3090" r:id="rId39"/>
    <p:sldId id="3091" r:id="rId40"/>
    <p:sldId id="3092" r:id="rId41"/>
    <p:sldId id="3038" r:id="rId42"/>
    <p:sldId id="287" r:id="rId43"/>
  </p:sldIdLst>
  <p:sldSz cx="12192000" cy="68580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4" orient="horz" pos="754" userDrawn="1">
          <p15:clr>
            <a:srgbClr val="A4A3A4"/>
          </p15:clr>
        </p15:guide>
        <p15:guide id="5" orient="horz" pos="3974" userDrawn="1">
          <p15:clr>
            <a:srgbClr val="A4A3A4"/>
          </p15:clr>
        </p15:guide>
        <p15:guide id="6" orient="horz" pos="39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guide pos="416"/>
        <p:guide pos="7256"/>
        <p:guide orient="horz" pos="754"/>
        <p:guide orient="horz" pos="3974"/>
        <p:guide orient="horz" pos="3906"/>
      </p:guideLst>
    </p:cSldViewPr>
  </p:slideViewPr>
  <p:notesTextViewPr>
    <p:cViewPr>
      <p:scale>
        <a:sx n="1" d="1"/>
        <a:sy n="1" d="1"/>
      </p:scale>
      <p:origin x="0" y="0"/>
    </p:cViewPr>
  </p:notesTextViewPr>
  <p:notesViewPr>
    <p:cSldViewPr snapToGrid="0" showGuides="1">
      <p:cViewPr varScale="1">
        <p:scale>
          <a:sx n="78" d="100"/>
          <a:sy n="78" d="100"/>
        </p:scale>
        <p:origin x="396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D6A6B6B-EB2C-4A6D-8784-7164D802C3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FandolFang R" panose="00000500000000000000" pitchFamily="50" charset="-122"/>
              <a:ea typeface="FandolFang R" panose="00000500000000000000" pitchFamily="50" charset="-122"/>
            </a:endParaRPr>
          </a:p>
        </p:txBody>
      </p:sp>
      <p:sp>
        <p:nvSpPr>
          <p:cNvPr id="3" name="日期占位符 2">
            <a:extLst>
              <a:ext uri="{FF2B5EF4-FFF2-40B4-BE49-F238E27FC236}">
                <a16:creationId xmlns:a16="http://schemas.microsoft.com/office/drawing/2014/main" id="{72FD8AAC-7F1F-42C1-8216-FB6035C255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1D9104-618F-40A4-9B5E-7E57806E69CD}" type="datetimeFigureOut">
              <a:rPr lang="zh-CN" altLang="en-US" smtClean="0">
                <a:latin typeface="FandolFang R" panose="00000500000000000000" pitchFamily="50" charset="-122"/>
                <a:ea typeface="FandolFang R" panose="00000500000000000000" pitchFamily="50" charset="-122"/>
              </a:rPr>
              <a:t>2021/1/9</a:t>
            </a:fld>
            <a:endParaRPr lang="zh-CN" altLang="en-US" dirty="0">
              <a:latin typeface="FandolFang R" panose="00000500000000000000" pitchFamily="50" charset="-122"/>
              <a:ea typeface="FandolFang R" panose="00000500000000000000" pitchFamily="50" charset="-122"/>
            </a:endParaRPr>
          </a:p>
        </p:txBody>
      </p:sp>
      <p:sp>
        <p:nvSpPr>
          <p:cNvPr id="4" name="页脚占位符 3">
            <a:extLst>
              <a:ext uri="{FF2B5EF4-FFF2-40B4-BE49-F238E27FC236}">
                <a16:creationId xmlns:a16="http://schemas.microsoft.com/office/drawing/2014/main" id="{92C962AF-63D2-49C3-8933-5BF60F4B59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FandolFang R" panose="00000500000000000000" pitchFamily="50" charset="-122"/>
              <a:ea typeface="FandolFang R" panose="00000500000000000000" pitchFamily="50" charset="-122"/>
            </a:endParaRPr>
          </a:p>
        </p:txBody>
      </p:sp>
      <p:sp>
        <p:nvSpPr>
          <p:cNvPr id="5" name="灯片编号占位符 4">
            <a:extLst>
              <a:ext uri="{FF2B5EF4-FFF2-40B4-BE49-F238E27FC236}">
                <a16:creationId xmlns:a16="http://schemas.microsoft.com/office/drawing/2014/main" id="{961800DF-0DAB-4F1B-804D-7C45E17D9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A33C0C-E847-4546-9A52-DF8C4FDF3996}" type="slidenum">
              <a:rPr lang="zh-CN" altLang="en-US" smtClean="0">
                <a:latin typeface="FandolFang R" panose="00000500000000000000" pitchFamily="50" charset="-122"/>
                <a:ea typeface="FandolFang R" panose="00000500000000000000" pitchFamily="50" charset="-122"/>
              </a:rPr>
              <a:t>‹#›</a:t>
            </a:fld>
            <a:endParaRPr lang="zh-CN" altLang="en-US" dirty="0">
              <a:latin typeface="FandolFang R" panose="00000500000000000000" pitchFamily="50" charset="-122"/>
              <a:ea typeface="FandolFang R" panose="00000500000000000000" pitchFamily="50" charset="-122"/>
            </a:endParaRPr>
          </a:p>
        </p:txBody>
      </p:sp>
    </p:spTree>
    <p:extLst>
      <p:ext uri="{BB962C8B-B14F-4D97-AF65-F5344CB8AC3E}">
        <p14:creationId xmlns:p14="http://schemas.microsoft.com/office/powerpoint/2010/main" val="3100114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399C730-A70C-44DF-AD3B-7A2680477EF5}"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9F9734B8-9310-487D-BF09-2C8414488C05}" type="slidenum">
              <a:rPr lang="zh-CN" altLang="en-US" smtClean="0"/>
              <a:pPr/>
              <a:t>‹#›</a:t>
            </a:fld>
            <a:endParaRPr lang="zh-CN" altLang="en-US" dirty="0"/>
          </a:p>
        </p:txBody>
      </p:sp>
    </p:spTree>
    <p:extLst>
      <p:ext uri="{BB962C8B-B14F-4D97-AF65-F5344CB8AC3E}">
        <p14:creationId xmlns:p14="http://schemas.microsoft.com/office/powerpoint/2010/main" val="314169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F9734B8-9310-487D-BF09-2C8414488C05}" type="slidenum">
              <a:rPr lang="zh-CN" altLang="en-US" smtClean="0"/>
              <a:t>1</a:t>
            </a:fld>
            <a:endParaRPr lang="zh-CN" altLang="en-US"/>
          </a:p>
        </p:txBody>
      </p:sp>
    </p:spTree>
    <p:extLst>
      <p:ext uri="{BB962C8B-B14F-4D97-AF65-F5344CB8AC3E}">
        <p14:creationId xmlns:p14="http://schemas.microsoft.com/office/powerpoint/2010/main" val="50138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CACD6D-F2D1-4216-B0D1-3ECF17BF78DE}"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7837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40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F9734B8-9310-487D-BF09-2C8414488C05}" type="slidenum">
              <a:rPr lang="zh-CN" altLang="en-US" smtClean="0"/>
              <a:t>41</a:t>
            </a:fld>
            <a:endParaRPr lang="zh-CN" altLang="en-US"/>
          </a:p>
        </p:txBody>
      </p:sp>
    </p:spTree>
    <p:extLst>
      <p:ext uri="{BB962C8B-B14F-4D97-AF65-F5344CB8AC3E}">
        <p14:creationId xmlns:p14="http://schemas.microsoft.com/office/powerpoint/2010/main" val="86551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0_Пользовательский макет">
    <p:spTree>
      <p:nvGrpSpPr>
        <p:cNvPr id="1" name=""/>
        <p:cNvGrpSpPr/>
        <p:nvPr/>
      </p:nvGrpSpPr>
      <p:grpSpPr>
        <a:xfrm>
          <a:off x="0" y="0"/>
          <a:ext cx="0" cy="0"/>
          <a:chOff x="0" y="0"/>
          <a:chExt cx="0" cy="0"/>
        </a:xfrm>
      </p:grpSpPr>
      <p:sp>
        <p:nvSpPr>
          <p:cNvPr id="10" name="Рисунок 2"/>
          <p:cNvSpPr>
            <a:spLocks noGrp="1"/>
          </p:cNvSpPr>
          <p:nvPr>
            <p:ph type="pic" sz="quarter" idx="12"/>
          </p:nvPr>
        </p:nvSpPr>
        <p:spPr>
          <a:xfrm>
            <a:off x="4331303" y="2025133"/>
            <a:ext cx="7860697" cy="4832867"/>
          </a:xfrm>
          <a:custGeom>
            <a:avLst/>
            <a:gdLst>
              <a:gd name="connsiteX0" fmla="*/ 7286189 w 11791045"/>
              <a:gd name="connsiteY0" fmla="*/ 3039443 h 7250420"/>
              <a:gd name="connsiteX1" fmla="*/ 11791045 w 11791045"/>
              <a:gd name="connsiteY1" fmla="*/ 3039443 h 7250420"/>
              <a:gd name="connsiteX2" fmla="*/ 11791045 w 11791045"/>
              <a:gd name="connsiteY2" fmla="*/ 3787821 h 7250420"/>
              <a:gd name="connsiteX3" fmla="*/ 9797679 w 11791045"/>
              <a:gd name="connsiteY3" fmla="*/ 6667039 h 7250420"/>
              <a:gd name="connsiteX4" fmla="*/ 5019675 w 11791045"/>
              <a:gd name="connsiteY4" fmla="*/ 0 h 7250420"/>
              <a:gd name="connsiteX5" fmla="*/ 10039350 w 11791045"/>
              <a:gd name="connsiteY5" fmla="*/ 7250420 h 7250420"/>
              <a:gd name="connsiteX6" fmla="*/ 0 w 11791045"/>
              <a:gd name="connsiteY6" fmla="*/ 7250420 h 725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1045" h="7250420">
                <a:moveTo>
                  <a:pt x="7286189" y="3039443"/>
                </a:moveTo>
                <a:lnTo>
                  <a:pt x="11791045" y="3039443"/>
                </a:lnTo>
                <a:lnTo>
                  <a:pt x="11791045" y="3787821"/>
                </a:lnTo>
                <a:lnTo>
                  <a:pt x="9797679" y="6667039"/>
                </a:lnTo>
                <a:close/>
                <a:moveTo>
                  <a:pt x="5019675" y="0"/>
                </a:moveTo>
                <a:lnTo>
                  <a:pt x="10039350" y="7250420"/>
                </a:lnTo>
                <a:lnTo>
                  <a:pt x="0" y="725042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7" name="Рисунок 3"/>
          <p:cNvSpPr>
            <a:spLocks noGrp="1"/>
          </p:cNvSpPr>
          <p:nvPr>
            <p:ph type="pic" sz="quarter" idx="11"/>
          </p:nvPr>
        </p:nvSpPr>
        <p:spPr>
          <a:xfrm>
            <a:off x="5397425" y="0"/>
            <a:ext cx="6182859" cy="3807111"/>
          </a:xfrm>
          <a:custGeom>
            <a:avLst/>
            <a:gdLst>
              <a:gd name="connsiteX0" fmla="*/ 0 w 9274287"/>
              <a:gd name="connsiteY0" fmla="*/ 3038170 h 5711550"/>
              <a:gd name="connsiteX1" fmla="*/ 3260986 w 9274287"/>
              <a:gd name="connsiteY1" fmla="*/ 3038170 h 5711550"/>
              <a:gd name="connsiteX2" fmla="*/ 1606260 w 9274287"/>
              <a:gd name="connsiteY2" fmla="*/ 5428257 h 5711550"/>
              <a:gd name="connsiteX3" fmla="*/ 1486480 w 9274287"/>
              <a:gd name="connsiteY3" fmla="*/ 0 h 5711550"/>
              <a:gd name="connsiteX4" fmla="*/ 9274287 w 9274287"/>
              <a:gd name="connsiteY4" fmla="*/ 0 h 5711550"/>
              <a:gd name="connsiteX5" fmla="*/ 5435834 w 9274287"/>
              <a:gd name="connsiteY5" fmla="*/ 5711550 h 5711550"/>
              <a:gd name="connsiteX6" fmla="*/ 1649441 w 9274287"/>
              <a:gd name="connsiteY6" fmla="*/ 242484 h 57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4287" h="5711550">
                <a:moveTo>
                  <a:pt x="0" y="3038170"/>
                </a:moveTo>
                <a:lnTo>
                  <a:pt x="3260986" y="3038170"/>
                </a:lnTo>
                <a:lnTo>
                  <a:pt x="1606260" y="5428257"/>
                </a:lnTo>
                <a:close/>
                <a:moveTo>
                  <a:pt x="1486480" y="0"/>
                </a:moveTo>
                <a:lnTo>
                  <a:pt x="9274287" y="0"/>
                </a:lnTo>
                <a:lnTo>
                  <a:pt x="5435834" y="5711550"/>
                </a:lnTo>
                <a:lnTo>
                  <a:pt x="1649441" y="2424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312476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F60902A2-2FFE-4797-98CE-CE974749EF40}"/>
              </a:ext>
            </a:extLst>
          </p:cNvPr>
          <p:cNvGrpSpPr/>
          <p:nvPr userDrawn="1"/>
        </p:nvGrpSpPr>
        <p:grpSpPr>
          <a:xfrm rot="16200000">
            <a:off x="350291" y="276617"/>
            <a:ext cx="523220" cy="651972"/>
            <a:chOff x="5162550" y="-2857500"/>
            <a:chExt cx="933450" cy="1609396"/>
          </a:xfrm>
          <a:solidFill>
            <a:srgbClr val="2872A7"/>
          </a:solidFill>
        </p:grpSpPr>
        <p:sp>
          <p:nvSpPr>
            <p:cNvPr id="7" name="等腰三角形 6">
              <a:extLst>
                <a:ext uri="{FF2B5EF4-FFF2-40B4-BE49-F238E27FC236}">
                  <a16:creationId xmlns:a16="http://schemas.microsoft.com/office/drawing/2014/main" id="{35858FC8-6E84-4A72-8723-A0C833650DEA}"/>
                </a:ext>
              </a:extLst>
            </p:cNvPr>
            <p:cNvSpPr/>
            <p:nvPr/>
          </p:nvSpPr>
          <p:spPr>
            <a:xfrm>
              <a:off x="5162550" y="-2857500"/>
              <a:ext cx="933450" cy="8046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FandolFang R" panose="00000500000000000000" pitchFamily="50" charset="-122"/>
              </a:endParaRPr>
            </a:p>
          </p:txBody>
        </p:sp>
        <p:sp>
          <p:nvSpPr>
            <p:cNvPr id="8" name="等腰三角形 7">
              <a:extLst>
                <a:ext uri="{FF2B5EF4-FFF2-40B4-BE49-F238E27FC236}">
                  <a16:creationId xmlns:a16="http://schemas.microsoft.com/office/drawing/2014/main" id="{67BD1C40-43CF-4111-8FAD-E9A6F9E003E7}"/>
                </a:ext>
              </a:extLst>
            </p:cNvPr>
            <p:cNvSpPr/>
            <p:nvPr/>
          </p:nvSpPr>
          <p:spPr>
            <a:xfrm rot="10800000">
              <a:off x="5162550" y="-2052802"/>
              <a:ext cx="933450" cy="8046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FandolFang R" panose="00000500000000000000" pitchFamily="50" charset="-122"/>
              </a:endParaRPr>
            </a:p>
          </p:txBody>
        </p:sp>
      </p:grpSp>
    </p:spTree>
    <p:extLst>
      <p:ext uri="{BB962C8B-B14F-4D97-AF65-F5344CB8AC3E}">
        <p14:creationId xmlns:p14="http://schemas.microsoft.com/office/powerpoint/2010/main" val="203234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F153D-2634-4A61-86A1-BC20FEA3FC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F7F9A-A884-481E-94FE-076C159260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BC00A4-AC4B-428D-91CB-B3D28DBEAC09}"/>
              </a:ext>
            </a:extLst>
          </p:cNvPr>
          <p:cNvSpPr>
            <a:spLocks noGrp="1"/>
          </p:cNvSpPr>
          <p:nvPr>
            <p:ph type="dt" sz="half" idx="10"/>
          </p:nvPr>
        </p:nvSpPr>
        <p:spPr/>
        <p:txBody>
          <a:bodyPr/>
          <a:lstStyle>
            <a:lvl1pPr>
              <a:defRPr>
                <a:ea typeface="FandolFang R" panose="00000500000000000000" pitchFamily="50" charset="-122"/>
              </a:defRPr>
            </a:lvl1pPr>
          </a:lstStyle>
          <a:p>
            <a:fld id="{2E05D328-291A-47AC-BDFD-986BBBD9F7A5}" type="datetimeFigureOut">
              <a:rPr lang="zh-CN" altLang="en-US" smtClean="0"/>
              <a:pPr/>
              <a:t>2021/1/9</a:t>
            </a:fld>
            <a:endParaRPr lang="zh-CN" altLang="en-US" dirty="0"/>
          </a:p>
        </p:txBody>
      </p:sp>
      <p:sp>
        <p:nvSpPr>
          <p:cNvPr id="5" name="页脚占位符 4">
            <a:extLst>
              <a:ext uri="{FF2B5EF4-FFF2-40B4-BE49-F238E27FC236}">
                <a16:creationId xmlns:a16="http://schemas.microsoft.com/office/drawing/2014/main" id="{6A8006B1-F14B-4844-9FBA-D5F2D8F4AF11}"/>
              </a:ext>
            </a:extLst>
          </p:cNvPr>
          <p:cNvSpPr>
            <a:spLocks noGrp="1"/>
          </p:cNvSpPr>
          <p:nvPr>
            <p:ph type="ftr" sz="quarter" idx="11"/>
          </p:nvPr>
        </p:nvSpPr>
        <p:spPr/>
        <p:txBody>
          <a:bodyPr/>
          <a:lstStyle>
            <a:lvl1pPr>
              <a:defRPr>
                <a:ea typeface="FandolFang R" panose="00000500000000000000" pitchFamily="50" charset="-122"/>
              </a:defRPr>
            </a:lvl1pPr>
          </a:lstStyle>
          <a:p>
            <a:endParaRPr lang="zh-CN" altLang="en-US" dirty="0"/>
          </a:p>
        </p:txBody>
      </p:sp>
      <p:sp>
        <p:nvSpPr>
          <p:cNvPr id="6" name="灯片编号占位符 5">
            <a:extLst>
              <a:ext uri="{FF2B5EF4-FFF2-40B4-BE49-F238E27FC236}">
                <a16:creationId xmlns:a16="http://schemas.microsoft.com/office/drawing/2014/main" id="{A6CF8928-CF5D-4210-A8FC-3389789EF6F8}"/>
              </a:ext>
            </a:extLst>
          </p:cNvPr>
          <p:cNvSpPr>
            <a:spLocks noGrp="1"/>
          </p:cNvSpPr>
          <p:nvPr>
            <p:ph type="sldNum" sz="quarter" idx="12"/>
          </p:nvPr>
        </p:nvSpPr>
        <p:spPr/>
        <p:txBody>
          <a:bodyPr/>
          <a:lstStyle>
            <a:lvl1pPr>
              <a:defRPr>
                <a:ea typeface="FandolFang R" panose="00000500000000000000" pitchFamily="50" charset="-122"/>
              </a:defRPr>
            </a:lvl1pPr>
          </a:lstStyle>
          <a:p>
            <a:fld id="{643A03F8-67D8-4B14-B435-8036BD8CFE83}" type="slidenum">
              <a:rPr lang="zh-CN" altLang="en-US" smtClean="0"/>
              <a:pPr/>
              <a:t>‹#›</a:t>
            </a:fld>
            <a:endParaRPr lang="zh-CN" altLang="en-US" dirty="0"/>
          </a:p>
        </p:txBody>
      </p:sp>
    </p:spTree>
    <p:extLst>
      <p:ext uri="{BB962C8B-B14F-4D97-AF65-F5344CB8AC3E}">
        <p14:creationId xmlns:p14="http://schemas.microsoft.com/office/powerpoint/2010/main" val="4006675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704212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3"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FandolFang R" panose="00000500000000000000"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FandolFang R" panose="00000500000000000000"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FandolFang R" panose="00000500000000000000"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hyperlink" Target="&#22871;&#32039;&#26023;&#22836;.Avi" TargetMode="Externa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20285;&#21033;&#30053;&#26012;&#38754;&#23454;&#39564;(&#21147;&#23398;&#35270;&#39057;).as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占位符 26">
            <a:extLst>
              <a:ext uri="{FF2B5EF4-FFF2-40B4-BE49-F238E27FC236}">
                <a16:creationId xmlns:a16="http://schemas.microsoft.com/office/drawing/2014/main" id="{3074A435-A658-4395-BFFF-31D8D2941D3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897" b="3897"/>
          <a:stretch>
            <a:fillRect/>
          </a:stretch>
        </p:blipFill>
        <p:spPr/>
      </p:pic>
      <p:pic>
        <p:nvPicPr>
          <p:cNvPr id="3" name="图片占位符 2">
            <a:extLst>
              <a:ext uri="{FF2B5EF4-FFF2-40B4-BE49-F238E27FC236}">
                <a16:creationId xmlns:a16="http://schemas.microsoft.com/office/drawing/2014/main" id="{1E459776-346F-4629-B73E-1F7B4950802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825" b="3825"/>
          <a:stretch>
            <a:fillRect/>
          </a:stretch>
        </p:blipFill>
        <p:spPr/>
      </p:pic>
      <p:sp>
        <p:nvSpPr>
          <p:cNvPr id="30" name="Полилиния 29"/>
          <p:cNvSpPr/>
          <p:nvPr/>
        </p:nvSpPr>
        <p:spPr>
          <a:xfrm>
            <a:off x="4331576" y="2025132"/>
            <a:ext cx="6691867" cy="4832868"/>
          </a:xfrm>
          <a:custGeom>
            <a:avLst/>
            <a:gdLst>
              <a:gd name="connsiteX0" fmla="*/ 5019675 w 10039350"/>
              <a:gd name="connsiteY0" fmla="*/ 0 h 7250420"/>
              <a:gd name="connsiteX1" fmla="*/ 10039350 w 10039350"/>
              <a:gd name="connsiteY1" fmla="*/ 7250420 h 7250420"/>
              <a:gd name="connsiteX2" fmla="*/ 8979162 w 10039350"/>
              <a:gd name="connsiteY2" fmla="*/ 7250420 h 7250420"/>
              <a:gd name="connsiteX3" fmla="*/ 5019675 w 10039350"/>
              <a:gd name="connsiteY3" fmla="*/ 1531336 h 7250420"/>
              <a:gd name="connsiteX4" fmla="*/ 1060189 w 10039350"/>
              <a:gd name="connsiteY4" fmla="*/ 7250420 h 7250420"/>
              <a:gd name="connsiteX5" fmla="*/ 0 w 10039350"/>
              <a:gd name="connsiteY5" fmla="*/ 7250420 h 725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350" h="7250420">
                <a:moveTo>
                  <a:pt x="5019675" y="0"/>
                </a:moveTo>
                <a:lnTo>
                  <a:pt x="10039350" y="7250420"/>
                </a:lnTo>
                <a:lnTo>
                  <a:pt x="8979162" y="7250420"/>
                </a:lnTo>
                <a:lnTo>
                  <a:pt x="5019675" y="1531336"/>
                </a:lnTo>
                <a:lnTo>
                  <a:pt x="1060189" y="7250420"/>
                </a:lnTo>
                <a:lnTo>
                  <a:pt x="0" y="7250420"/>
                </a:lnTo>
                <a:close/>
              </a:path>
            </a:pathLst>
          </a:custGeom>
          <a:solidFill>
            <a:schemeClr val="accent4">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9" name="Полилиния 28"/>
          <p:cNvSpPr/>
          <p:nvPr/>
        </p:nvSpPr>
        <p:spPr>
          <a:xfrm>
            <a:off x="6388367" y="0"/>
            <a:ext cx="5191071" cy="3807111"/>
          </a:xfrm>
          <a:custGeom>
            <a:avLst/>
            <a:gdLst>
              <a:gd name="connsiteX0" fmla="*/ 0 w 7787808"/>
              <a:gd name="connsiteY0" fmla="*/ 0 h 5711548"/>
              <a:gd name="connsiteX1" fmla="*/ 543778 w 7787808"/>
              <a:gd name="connsiteY1" fmla="*/ 0 h 5711548"/>
              <a:gd name="connsiteX2" fmla="*/ 3949354 w 7787808"/>
              <a:gd name="connsiteY2" fmla="*/ 4919012 h 5711548"/>
              <a:gd name="connsiteX3" fmla="*/ 7255184 w 7787808"/>
              <a:gd name="connsiteY3" fmla="*/ 0 h 5711548"/>
              <a:gd name="connsiteX4" fmla="*/ 7787808 w 7787808"/>
              <a:gd name="connsiteY4" fmla="*/ 0 h 5711548"/>
              <a:gd name="connsiteX5" fmla="*/ 3949354 w 7787808"/>
              <a:gd name="connsiteY5" fmla="*/ 5711548 h 5711548"/>
              <a:gd name="connsiteX6" fmla="*/ 162961 w 7787808"/>
              <a:gd name="connsiteY6" fmla="*/ 242484 h 57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7808" h="5711548">
                <a:moveTo>
                  <a:pt x="0" y="0"/>
                </a:moveTo>
                <a:lnTo>
                  <a:pt x="543778" y="0"/>
                </a:lnTo>
                <a:lnTo>
                  <a:pt x="3949354" y="4919012"/>
                </a:lnTo>
                <a:lnTo>
                  <a:pt x="7255184" y="0"/>
                </a:lnTo>
                <a:lnTo>
                  <a:pt x="7787808" y="0"/>
                </a:lnTo>
                <a:lnTo>
                  <a:pt x="3949354" y="5711548"/>
                </a:lnTo>
                <a:lnTo>
                  <a:pt x="162961" y="242484"/>
                </a:lnTo>
                <a:close/>
              </a:path>
            </a:pathLst>
          </a:custGeom>
          <a:solidFill>
            <a:schemeClr val="accent4">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9" name="组合 18">
            <a:extLst>
              <a:ext uri="{FF2B5EF4-FFF2-40B4-BE49-F238E27FC236}">
                <a16:creationId xmlns:a16="http://schemas.microsoft.com/office/drawing/2014/main" id="{6F067E04-396E-4852-A32F-C641803C8CBF}"/>
              </a:ext>
            </a:extLst>
          </p:cNvPr>
          <p:cNvGrpSpPr/>
          <p:nvPr/>
        </p:nvGrpSpPr>
        <p:grpSpPr>
          <a:xfrm>
            <a:off x="348894" y="3266929"/>
            <a:ext cx="6008051" cy="1724072"/>
            <a:chOff x="-5188040" y="1975717"/>
            <a:chExt cx="6008051" cy="1724072"/>
          </a:xfrm>
        </p:grpSpPr>
        <p:sp>
          <p:nvSpPr>
            <p:cNvPr id="20" name="矩形: 圆角 19">
              <a:extLst>
                <a:ext uri="{FF2B5EF4-FFF2-40B4-BE49-F238E27FC236}">
                  <a16:creationId xmlns:a16="http://schemas.microsoft.com/office/drawing/2014/main" id="{E083A1E9-F81C-4845-90FA-428D94D42052}"/>
                </a:ext>
              </a:extLst>
            </p:cNvPr>
            <p:cNvSpPr/>
            <p:nvPr/>
          </p:nvSpPr>
          <p:spPr>
            <a:xfrm>
              <a:off x="-4766137" y="3345066"/>
              <a:ext cx="3562392" cy="354723"/>
            </a:xfrm>
            <a:prstGeom prst="roundRect">
              <a:avLst>
                <a:gd name="adj" fmla="val 50000"/>
              </a:avLst>
            </a:prstGeom>
            <a:solidFill>
              <a:srgbClr val="2872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1" name="组合 20">
              <a:extLst>
                <a:ext uri="{FF2B5EF4-FFF2-40B4-BE49-F238E27FC236}">
                  <a16:creationId xmlns:a16="http://schemas.microsoft.com/office/drawing/2014/main" id="{174A1000-9EDD-4308-819A-B51E5B2BE975}"/>
                </a:ext>
              </a:extLst>
            </p:cNvPr>
            <p:cNvGrpSpPr/>
            <p:nvPr/>
          </p:nvGrpSpPr>
          <p:grpSpPr>
            <a:xfrm>
              <a:off x="-5188040" y="1975717"/>
              <a:ext cx="6008051" cy="1147792"/>
              <a:chOff x="-5188040" y="1975717"/>
              <a:chExt cx="6008051" cy="1147792"/>
            </a:xfrm>
          </p:grpSpPr>
          <p:sp>
            <p:nvSpPr>
              <p:cNvPr id="22" name="文本框 21">
                <a:extLst>
                  <a:ext uri="{FF2B5EF4-FFF2-40B4-BE49-F238E27FC236}">
                    <a16:creationId xmlns:a16="http://schemas.microsoft.com/office/drawing/2014/main" id="{72141EEC-5C7F-4BF9-89B5-0A77EEC73CD5}"/>
                  </a:ext>
                </a:extLst>
              </p:cNvPr>
              <p:cNvSpPr txBox="1"/>
              <p:nvPr/>
            </p:nvSpPr>
            <p:spPr>
              <a:xfrm>
                <a:off x="-4714868" y="2808615"/>
                <a:ext cx="4981567" cy="31489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3" name="直接连接符 22">
                <a:extLst>
                  <a:ext uri="{FF2B5EF4-FFF2-40B4-BE49-F238E27FC236}">
                    <a16:creationId xmlns:a16="http://schemas.microsoft.com/office/drawing/2014/main" id="{028E7A50-6890-4BCD-A013-DD8BE1ED350D}"/>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19">
                <a:extLst>
                  <a:ext uri="{FF2B5EF4-FFF2-40B4-BE49-F238E27FC236}">
                    <a16:creationId xmlns:a16="http://schemas.microsoft.com/office/drawing/2014/main" id="{FDBFFB35-A3FD-4935-94DA-16497F3F398B}"/>
                  </a:ext>
                </a:extLst>
              </p:cNvPr>
              <p:cNvSpPr txBox="1"/>
              <p:nvPr/>
            </p:nvSpPr>
            <p:spPr>
              <a:xfrm>
                <a:off x="-5188040" y="1975717"/>
                <a:ext cx="6008051"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2872A7"/>
                    </a:solidFill>
                    <a:latin typeface="Arial" panose="020B0604020202020204" pitchFamily="34" charset="0"/>
                    <a:ea typeface="思源黑体 CN Medium" panose="020B0600000000000000" pitchFamily="34" charset="-122"/>
                    <a:cs typeface="+mn-ea"/>
                    <a:sym typeface="Arial" panose="020B0604020202020204" pitchFamily="34" charset="0"/>
                  </a:rPr>
                  <a:t>第一节牛顿第一定律</a:t>
                </a:r>
              </a:p>
            </p:txBody>
          </p:sp>
        </p:grpSp>
      </p:grpSp>
      <p:sp>
        <p:nvSpPr>
          <p:cNvPr id="25" name="文本占位符 20">
            <a:extLst>
              <a:ext uri="{FF2B5EF4-FFF2-40B4-BE49-F238E27FC236}">
                <a16:creationId xmlns:a16="http://schemas.microsoft.com/office/drawing/2014/main" id="{47D93F41-7446-44A9-8F1B-4E2E49E177B2}"/>
              </a:ext>
            </a:extLst>
          </p:cNvPr>
          <p:cNvSpPr txBox="1"/>
          <p:nvPr/>
        </p:nvSpPr>
        <p:spPr>
          <a:xfrm>
            <a:off x="437334" y="2593467"/>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第八章   运动和力</a:t>
            </a:r>
          </a:p>
        </p:txBody>
      </p:sp>
      <p:sp>
        <p:nvSpPr>
          <p:cNvPr id="26" name="矩形 25">
            <a:extLst>
              <a:ext uri="{FF2B5EF4-FFF2-40B4-BE49-F238E27FC236}">
                <a16:creationId xmlns:a16="http://schemas.microsoft.com/office/drawing/2014/main" id="{6B8932ED-A02F-4817-A436-44D4244CC4BB}"/>
              </a:ext>
            </a:extLst>
          </p:cNvPr>
          <p:cNvSpPr/>
          <p:nvPr/>
        </p:nvSpPr>
        <p:spPr>
          <a:xfrm>
            <a:off x="-1068815" y="324651"/>
            <a:ext cx="4062342" cy="300975"/>
          </a:xfrm>
          <a:prstGeom prst="rect">
            <a:avLst/>
          </a:prstGeom>
          <a:solidFill>
            <a:srgbClr val="2872A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eaLnBrk="1" fontAlgn="auto" latinLnBrk="1" hangingPunct="1">
              <a:lnSpc>
                <a:spcPct val="100000"/>
              </a:lnSpc>
              <a:spcBef>
                <a:spcPts val="0"/>
              </a:spcBef>
              <a:spcAft>
                <a:spcPts val="0"/>
              </a:spcAft>
              <a:buClrTx/>
              <a:buSzTx/>
              <a:buFontTx/>
              <a:buNone/>
              <a:tabLst/>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人教版物理八年级下册（初中）</a:t>
            </a:r>
          </a:p>
        </p:txBody>
      </p:sp>
    </p:spTree>
    <p:extLst>
      <p:ext uri="{BB962C8B-B14F-4D97-AF65-F5344CB8AC3E}">
        <p14:creationId xmlns:p14="http://schemas.microsoft.com/office/powerpoint/2010/main" val="37958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168" y="1991394"/>
            <a:ext cx="4306144" cy="2316338"/>
          </a:xfrm>
          <a:prstGeom prst="rect">
            <a:avLst/>
          </a:prstGeom>
        </p:spPr>
      </p:pic>
      <p:pic>
        <p:nvPicPr>
          <p:cNvPr id="8" name="图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8672" y="4497302"/>
            <a:ext cx="5645136" cy="1331998"/>
          </a:xfrm>
          <a:prstGeom prst="rect">
            <a:avLst/>
          </a:prstGeom>
        </p:spPr>
      </p:pic>
      <p:sp>
        <p:nvSpPr>
          <p:cNvPr id="9" name="矩形 8"/>
          <p:cNvSpPr>
            <a:spLocks noChangeArrowheads="1"/>
          </p:cNvSpPr>
          <p:nvPr/>
        </p:nvSpPr>
        <p:spPr bwMode="auto">
          <a:xfrm>
            <a:off x="-1889760" y="1293826"/>
            <a:ext cx="8209280" cy="81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阻力对运动的影响</a:t>
            </a:r>
          </a:p>
        </p:txBody>
      </p:sp>
      <p:sp>
        <p:nvSpPr>
          <p:cNvPr id="6" name="文本框 5">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实验探究</a:t>
            </a:r>
          </a:p>
        </p:txBody>
      </p:sp>
    </p:spTree>
    <p:extLst>
      <p:ext uri="{BB962C8B-B14F-4D97-AF65-F5344CB8AC3E}">
        <p14:creationId xmlns:p14="http://schemas.microsoft.com/office/powerpoint/2010/main" val="6597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2"/>
          <p:cNvSpPr>
            <a:spLocks noChangeArrowheads="1"/>
          </p:cNvSpPr>
          <p:nvPr/>
        </p:nvSpPr>
        <p:spPr bwMode="auto">
          <a:xfrm>
            <a:off x="638259" y="1281983"/>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实验记录表</a:t>
            </a:r>
          </a:p>
        </p:txBody>
      </p:sp>
      <p:graphicFrame>
        <p:nvGraphicFramePr>
          <p:cNvPr id="14339" name="表格 14338"/>
          <p:cNvGraphicFramePr/>
          <p:nvPr>
            <p:extLst>
              <p:ext uri="{D42A27DB-BD31-4B8C-83A1-F6EECF244321}">
                <p14:modId xmlns:p14="http://schemas.microsoft.com/office/powerpoint/2010/main" val="176794375"/>
              </p:ext>
            </p:extLst>
          </p:nvPr>
        </p:nvGraphicFramePr>
        <p:xfrm>
          <a:off x="970686" y="2036036"/>
          <a:ext cx="10297157" cy="2200750"/>
        </p:xfrm>
        <a:graphic>
          <a:graphicData uri="http://schemas.openxmlformats.org/drawingml/2006/table">
            <a:tbl>
              <a:tblPr/>
              <a:tblGrid>
                <a:gridCol w="1931730">
                  <a:extLst>
                    <a:ext uri="{9D8B030D-6E8A-4147-A177-3AD203B41FA5}">
                      <a16:colId xmlns:a16="http://schemas.microsoft.com/office/drawing/2014/main" val="20000"/>
                    </a:ext>
                  </a:extLst>
                </a:gridCol>
                <a:gridCol w="3401306">
                  <a:extLst>
                    <a:ext uri="{9D8B030D-6E8A-4147-A177-3AD203B41FA5}">
                      <a16:colId xmlns:a16="http://schemas.microsoft.com/office/drawing/2014/main" val="20001"/>
                    </a:ext>
                  </a:extLst>
                </a:gridCol>
                <a:gridCol w="2528261">
                  <a:extLst>
                    <a:ext uri="{9D8B030D-6E8A-4147-A177-3AD203B41FA5}">
                      <a16:colId xmlns:a16="http://schemas.microsoft.com/office/drawing/2014/main" val="20002"/>
                    </a:ext>
                  </a:extLst>
                </a:gridCol>
                <a:gridCol w="2435860">
                  <a:extLst>
                    <a:ext uri="{9D8B030D-6E8A-4147-A177-3AD203B41FA5}">
                      <a16:colId xmlns:a16="http://schemas.microsoft.com/office/drawing/2014/main" val="20003"/>
                    </a:ext>
                  </a:extLst>
                </a:gridCol>
              </a:tblGrid>
              <a:tr h="82982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latin typeface="Arial" panose="020B0604020202020204" pitchFamily="34" charset="0"/>
                          <a:ea typeface="思源黑体 CN Medium" panose="020B0600000000000000" pitchFamily="34" charset="-122"/>
                          <a:sym typeface="Arial" panose="020B0604020202020204" pitchFamily="34" charset="0"/>
                        </a:rPr>
                        <a:t>表面的材料</a:t>
                      </a:r>
                    </a:p>
                  </a:txBody>
                  <a:tcPr marL="91215" marR="91215" marT="45607" marB="4560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latin typeface="Arial" panose="020B0604020202020204" pitchFamily="34" charset="0"/>
                          <a:ea typeface="思源黑体 CN Medium" panose="020B0600000000000000" pitchFamily="34" charset="-122"/>
                          <a:sym typeface="Arial" panose="020B0604020202020204" pitchFamily="34" charset="0"/>
                        </a:rPr>
                        <a:t>毛巾</a:t>
                      </a:r>
                    </a:p>
                  </a:txBody>
                  <a:tcPr marL="91215" marR="91215" marT="45607" marB="4560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5436">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a:latin typeface="Arial" panose="020B0604020202020204" pitchFamily="34" charset="0"/>
                          <a:ea typeface="思源黑体 CN Medium" panose="020B0600000000000000" pitchFamily="34" charset="-122"/>
                          <a:sym typeface="Arial" panose="020B0604020202020204" pitchFamily="34" charset="0"/>
                        </a:rPr>
                        <a:t>棉布</a:t>
                      </a:r>
                    </a:p>
                  </a:txBody>
                  <a:tcPr marL="91215" marR="91215" marT="45607" marB="4560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4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b="1" dirty="0">
                          <a:latin typeface="Arial" panose="020B0604020202020204" pitchFamily="34" charset="0"/>
                          <a:ea typeface="思源黑体 CN Medium" panose="020B0600000000000000" pitchFamily="34" charset="-122"/>
                          <a:sym typeface="Arial" panose="020B0604020202020204" pitchFamily="34" charset="0"/>
                        </a:rPr>
                        <a:t>木板</a:t>
                      </a:r>
                    </a:p>
                  </a:txBody>
                  <a:tcPr marL="91215" marR="91215" marT="45607" marB="45607"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b="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dirty="0">
                        <a:latin typeface="Arial" panose="020B0604020202020204" pitchFamily="34" charset="0"/>
                        <a:ea typeface="思源黑体 CN Medium" panose="020B0600000000000000" pitchFamily="34" charset="-122"/>
                        <a:sym typeface="Arial" panose="020B0604020202020204" pitchFamily="34" charset="0"/>
                      </a:endParaRPr>
                    </a:p>
                  </a:txBody>
                  <a:tcPr marL="91215" marR="91215" marT="45607" marB="45607">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389" name="Rectangle 36"/>
          <p:cNvSpPr>
            <a:spLocks noChangeArrowheads="1"/>
          </p:cNvSpPr>
          <p:nvPr/>
        </p:nvSpPr>
        <p:spPr bwMode="auto">
          <a:xfrm>
            <a:off x="3121741" y="2243342"/>
            <a:ext cx="3004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buClr>
                <a:schemeClr val="tx2"/>
              </a:buClr>
              <a:buSzPct val="90000"/>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小车受到阻力的大小</a:t>
            </a:r>
          </a:p>
        </p:txBody>
      </p:sp>
      <p:sp>
        <p:nvSpPr>
          <p:cNvPr id="15390" name="Rectangle 37"/>
          <p:cNvSpPr>
            <a:spLocks noChangeArrowheads="1"/>
          </p:cNvSpPr>
          <p:nvPr/>
        </p:nvSpPr>
        <p:spPr bwMode="auto">
          <a:xfrm>
            <a:off x="6356453" y="2268797"/>
            <a:ext cx="2866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buClr>
                <a:schemeClr val="tx2"/>
              </a:buClr>
              <a:buSzPct val="90000"/>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小车运动的距离</a:t>
            </a:r>
          </a:p>
        </p:txBody>
      </p:sp>
      <p:sp>
        <p:nvSpPr>
          <p:cNvPr id="15391" name="Text Box 38"/>
          <p:cNvSpPr txBox="1">
            <a:spLocks noChangeArrowheads="1"/>
          </p:cNvSpPr>
          <p:nvPr/>
        </p:nvSpPr>
        <p:spPr bwMode="auto">
          <a:xfrm>
            <a:off x="8782091" y="2274077"/>
            <a:ext cx="2926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spcBef>
                <a:spcPct val="50000"/>
              </a:spcBef>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小车速度减小的快慢</a:t>
            </a:r>
          </a:p>
        </p:txBody>
      </p:sp>
      <p:sp>
        <p:nvSpPr>
          <p:cNvPr id="14369" name="Rectangle 26"/>
          <p:cNvSpPr>
            <a:spLocks noChangeArrowheads="1"/>
          </p:cNvSpPr>
          <p:nvPr/>
        </p:nvSpPr>
        <p:spPr bwMode="auto">
          <a:xfrm>
            <a:off x="4147695" y="2869772"/>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最大</a:t>
            </a:r>
          </a:p>
        </p:txBody>
      </p:sp>
      <p:sp>
        <p:nvSpPr>
          <p:cNvPr id="14370" name="Rectangle 27"/>
          <p:cNvSpPr>
            <a:spLocks noChangeArrowheads="1"/>
          </p:cNvSpPr>
          <p:nvPr/>
        </p:nvSpPr>
        <p:spPr bwMode="auto">
          <a:xfrm>
            <a:off x="4235999" y="3790737"/>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a:t>
            </a:r>
          </a:p>
        </p:txBody>
      </p:sp>
      <p:sp>
        <p:nvSpPr>
          <p:cNvPr id="14371" name="Rectangle 28"/>
          <p:cNvSpPr>
            <a:spLocks noChangeArrowheads="1"/>
          </p:cNvSpPr>
          <p:nvPr/>
        </p:nvSpPr>
        <p:spPr bwMode="auto">
          <a:xfrm>
            <a:off x="7141625" y="3332991"/>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较长</a:t>
            </a:r>
          </a:p>
        </p:txBody>
      </p:sp>
      <p:sp>
        <p:nvSpPr>
          <p:cNvPr id="14372" name="Rectangle 29"/>
          <p:cNvSpPr>
            <a:spLocks noChangeArrowheads="1"/>
          </p:cNvSpPr>
          <p:nvPr/>
        </p:nvSpPr>
        <p:spPr bwMode="auto">
          <a:xfrm>
            <a:off x="7315547" y="288442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短</a:t>
            </a:r>
          </a:p>
        </p:txBody>
      </p:sp>
      <p:sp>
        <p:nvSpPr>
          <p:cNvPr id="14373" name="Rectangle 30"/>
          <p:cNvSpPr>
            <a:spLocks noChangeArrowheads="1"/>
          </p:cNvSpPr>
          <p:nvPr/>
        </p:nvSpPr>
        <p:spPr bwMode="auto">
          <a:xfrm>
            <a:off x="7141625" y="378002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最长</a:t>
            </a:r>
          </a:p>
        </p:txBody>
      </p:sp>
      <p:sp>
        <p:nvSpPr>
          <p:cNvPr id="14374" name="Rectangle 31"/>
          <p:cNvSpPr>
            <a:spLocks noChangeArrowheads="1"/>
          </p:cNvSpPr>
          <p:nvPr/>
        </p:nvSpPr>
        <p:spPr bwMode="auto">
          <a:xfrm>
            <a:off x="4120427" y="330972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较大</a:t>
            </a:r>
          </a:p>
        </p:txBody>
      </p:sp>
      <p:sp>
        <p:nvSpPr>
          <p:cNvPr id="14375" name="Text Box 33"/>
          <p:cNvSpPr txBox="1">
            <a:spLocks noChangeArrowheads="1"/>
          </p:cNvSpPr>
          <p:nvPr/>
        </p:nvSpPr>
        <p:spPr bwMode="auto">
          <a:xfrm>
            <a:off x="9759225" y="2886251"/>
            <a:ext cx="574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快</a:t>
            </a:r>
          </a:p>
        </p:txBody>
      </p:sp>
      <p:sp>
        <p:nvSpPr>
          <p:cNvPr id="14376" name="Text Box 34"/>
          <p:cNvSpPr txBox="1">
            <a:spLocks noChangeArrowheads="1"/>
          </p:cNvSpPr>
          <p:nvPr/>
        </p:nvSpPr>
        <p:spPr bwMode="auto">
          <a:xfrm>
            <a:off x="9628052" y="3318358"/>
            <a:ext cx="1149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较慢</a:t>
            </a:r>
          </a:p>
        </p:txBody>
      </p:sp>
      <p:sp>
        <p:nvSpPr>
          <p:cNvPr id="14377" name="Text Box 35"/>
          <p:cNvSpPr txBox="1">
            <a:spLocks noChangeArrowheads="1"/>
          </p:cNvSpPr>
          <p:nvPr/>
        </p:nvSpPr>
        <p:spPr bwMode="auto">
          <a:xfrm>
            <a:off x="9628052" y="3780023"/>
            <a:ext cx="1149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最慢</a:t>
            </a:r>
          </a:p>
        </p:txBody>
      </p:sp>
      <p:grpSp>
        <p:nvGrpSpPr>
          <p:cNvPr id="14378" name="组合 14377"/>
          <p:cNvGrpSpPr/>
          <p:nvPr/>
        </p:nvGrpSpPr>
        <p:grpSpPr bwMode="auto">
          <a:xfrm>
            <a:off x="638259" y="4475426"/>
            <a:ext cx="9121423" cy="1543991"/>
            <a:chOff x="0" y="0"/>
            <a:chExt cx="5148" cy="975"/>
          </a:xfrm>
        </p:grpSpPr>
        <p:sp>
          <p:nvSpPr>
            <p:cNvPr id="15402" name="Text Box 74"/>
            <p:cNvSpPr txBox="1">
              <a:spLocks noChangeArrowheads="1"/>
            </p:cNvSpPr>
            <p:nvPr/>
          </p:nvSpPr>
          <p:spPr bwMode="auto">
            <a:xfrm>
              <a:off x="0" y="0"/>
              <a:ext cx="147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800" b="1" kern="0" dirty="0">
                  <a:solidFill>
                    <a:srgbClr val="990000"/>
                  </a:solidFill>
                  <a:latin typeface="Arial" panose="020B0604020202020204" pitchFamily="34" charset="0"/>
                  <a:ea typeface="思源黑体 CN Medium" panose="020B0600000000000000" pitchFamily="34" charset="-122"/>
                  <a:sym typeface="Arial" panose="020B0604020202020204" pitchFamily="34" charset="0"/>
                </a:rPr>
                <a:t>实验结论：</a:t>
              </a:r>
            </a:p>
          </p:txBody>
        </p:sp>
        <p:sp>
          <p:nvSpPr>
            <p:cNvPr id="15403" name="Text Box 75"/>
            <p:cNvSpPr txBox="1">
              <a:spLocks noChangeArrowheads="1"/>
            </p:cNvSpPr>
            <p:nvPr/>
          </p:nvSpPr>
          <p:spPr bwMode="auto">
            <a:xfrm>
              <a:off x="204" y="365"/>
              <a:ext cx="494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lnSpc>
                  <a:spcPct val="150000"/>
                </a:lnSpc>
              </a:pPr>
              <a:r>
                <a:rPr lang="zh-CN" altLang="en-US" sz="2000" b="1"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水平表面越</a:t>
              </a:r>
              <a:r>
                <a:rPr lang="zh-CN" altLang="en-US" sz="2000" b="1" u="sng"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2000" b="1"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，小车运动时受到的阻力</a:t>
              </a:r>
              <a:r>
                <a:rPr lang="zh-CN" altLang="en-US" sz="2000" b="1" u="sng"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2000" b="1"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，通过的距离</a:t>
              </a:r>
              <a:r>
                <a:rPr lang="zh-CN" altLang="en-US" sz="2000" b="1" u="sng"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2000" b="1"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a:t>
              </a:r>
            </a:p>
            <a:p>
              <a:pPr defTabSz="1219170">
                <a:lnSpc>
                  <a:spcPct val="150000"/>
                </a:lnSpc>
              </a:pPr>
              <a:r>
                <a:rPr lang="zh-CN" altLang="en-US" sz="2000" b="1"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速度减小得</a:t>
              </a:r>
              <a:r>
                <a:rPr lang="zh-CN" altLang="en-US" sz="2000" b="1" u="sng"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  　       </a:t>
              </a:r>
              <a:r>
                <a:rPr lang="zh-CN" altLang="en-US" sz="2000" b="1" kern="0" dirty="0">
                  <a:solidFill>
                    <a:sysClr val="windowText" lastClr="000000"/>
                  </a:solidFill>
                  <a:latin typeface="Arial" panose="020B0604020202020204" pitchFamily="34" charset="0"/>
                  <a:ea typeface="思源黑体 CN Medium" panose="020B0600000000000000" pitchFamily="34" charset="-122"/>
                  <a:cs typeface="+mn-ea"/>
                  <a:sym typeface="Arial" panose="020B0604020202020204" pitchFamily="34" charset="0"/>
                </a:rPr>
                <a:t>。</a:t>
              </a:r>
            </a:p>
          </p:txBody>
        </p:sp>
      </p:grpSp>
      <p:sp>
        <p:nvSpPr>
          <p:cNvPr id="14381" name="Text Box 76"/>
          <p:cNvSpPr txBox="1">
            <a:spLocks noChangeArrowheads="1"/>
          </p:cNvSpPr>
          <p:nvPr/>
        </p:nvSpPr>
        <p:spPr bwMode="auto">
          <a:xfrm>
            <a:off x="2446461" y="5074760"/>
            <a:ext cx="1365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光滑</a:t>
            </a:r>
          </a:p>
        </p:txBody>
      </p:sp>
      <p:sp>
        <p:nvSpPr>
          <p:cNvPr id="14382" name="Text Box 77"/>
          <p:cNvSpPr txBox="1">
            <a:spLocks noChangeArrowheads="1"/>
          </p:cNvSpPr>
          <p:nvPr/>
        </p:nvSpPr>
        <p:spPr bwMode="auto">
          <a:xfrm>
            <a:off x="6018946" y="5065339"/>
            <a:ext cx="129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越小</a:t>
            </a:r>
          </a:p>
        </p:txBody>
      </p:sp>
      <p:sp>
        <p:nvSpPr>
          <p:cNvPr id="14383" name="Text Box 78"/>
          <p:cNvSpPr txBox="1">
            <a:spLocks noChangeArrowheads="1"/>
          </p:cNvSpPr>
          <p:nvPr/>
        </p:nvSpPr>
        <p:spPr bwMode="auto">
          <a:xfrm>
            <a:off x="8402163" y="5037817"/>
            <a:ext cx="1149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越长</a:t>
            </a:r>
          </a:p>
        </p:txBody>
      </p:sp>
      <p:sp>
        <p:nvSpPr>
          <p:cNvPr id="14384" name="Text Box 80"/>
          <p:cNvSpPr txBox="1">
            <a:spLocks noChangeArrowheads="1"/>
          </p:cNvSpPr>
          <p:nvPr/>
        </p:nvSpPr>
        <p:spPr bwMode="auto">
          <a:xfrm>
            <a:off x="2517723" y="5536425"/>
            <a:ext cx="1293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越慢</a:t>
            </a:r>
          </a:p>
        </p:txBody>
      </p:sp>
      <p:sp>
        <p:nvSpPr>
          <p:cNvPr id="23" name="文本框 22">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实验探究</a:t>
            </a:r>
          </a:p>
        </p:txBody>
      </p:sp>
    </p:spTree>
    <p:custDataLst>
      <p:tags r:id="rId1"/>
    </p:custDataLst>
    <p:extLst>
      <p:ext uri="{BB962C8B-B14F-4D97-AF65-F5344CB8AC3E}">
        <p14:creationId xmlns:p14="http://schemas.microsoft.com/office/powerpoint/2010/main" val="143210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69"/>
                                        </p:tgtEl>
                                        <p:attrNameLst>
                                          <p:attrName>style.visibility</p:attrName>
                                        </p:attrNameLst>
                                      </p:cBhvr>
                                      <p:to>
                                        <p:strVal val="visible"/>
                                      </p:to>
                                    </p:set>
                                    <p:animEffect transition="in" filter="dissolve">
                                      <p:cBhvr>
                                        <p:cTn id="7" dur="500"/>
                                        <p:tgtEl>
                                          <p:spTgt spid="143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74"/>
                                        </p:tgtEl>
                                        <p:attrNameLst>
                                          <p:attrName>style.visibility</p:attrName>
                                        </p:attrNameLst>
                                      </p:cBhvr>
                                      <p:to>
                                        <p:strVal val="visible"/>
                                      </p:to>
                                    </p:set>
                                    <p:animEffect transition="in" filter="dissolve">
                                      <p:cBhvr>
                                        <p:cTn id="12" dur="500"/>
                                        <p:tgtEl>
                                          <p:spTgt spid="143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70"/>
                                        </p:tgtEl>
                                        <p:attrNameLst>
                                          <p:attrName>style.visibility</p:attrName>
                                        </p:attrNameLst>
                                      </p:cBhvr>
                                      <p:to>
                                        <p:strVal val="visible"/>
                                      </p:to>
                                    </p:set>
                                    <p:animEffect transition="in" filter="dissolve">
                                      <p:cBhvr>
                                        <p:cTn id="17" dur="500"/>
                                        <p:tgtEl>
                                          <p:spTgt spid="143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72"/>
                                        </p:tgtEl>
                                        <p:attrNameLst>
                                          <p:attrName>style.visibility</p:attrName>
                                        </p:attrNameLst>
                                      </p:cBhvr>
                                      <p:to>
                                        <p:strVal val="visible"/>
                                      </p:to>
                                    </p:set>
                                    <p:animEffect transition="in" filter="dissolve">
                                      <p:cBhvr>
                                        <p:cTn id="22" dur="500"/>
                                        <p:tgtEl>
                                          <p:spTgt spid="1437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71"/>
                                        </p:tgtEl>
                                        <p:attrNameLst>
                                          <p:attrName>style.visibility</p:attrName>
                                        </p:attrNameLst>
                                      </p:cBhvr>
                                      <p:to>
                                        <p:strVal val="visible"/>
                                      </p:to>
                                    </p:set>
                                    <p:animEffect transition="in" filter="dissolve">
                                      <p:cBhvr>
                                        <p:cTn id="27" dur="500"/>
                                        <p:tgtEl>
                                          <p:spTgt spid="1437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73"/>
                                        </p:tgtEl>
                                        <p:attrNameLst>
                                          <p:attrName>style.visibility</p:attrName>
                                        </p:attrNameLst>
                                      </p:cBhvr>
                                      <p:to>
                                        <p:strVal val="visible"/>
                                      </p:to>
                                    </p:set>
                                    <p:animEffect transition="in" filter="dissolve">
                                      <p:cBhvr>
                                        <p:cTn id="32" dur="500"/>
                                        <p:tgtEl>
                                          <p:spTgt spid="143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75"/>
                                        </p:tgtEl>
                                        <p:attrNameLst>
                                          <p:attrName>style.visibility</p:attrName>
                                        </p:attrNameLst>
                                      </p:cBhvr>
                                      <p:to>
                                        <p:strVal val="visible"/>
                                      </p:to>
                                    </p:set>
                                    <p:animEffect transition="in" filter="dissolve">
                                      <p:cBhvr>
                                        <p:cTn id="37" dur="500"/>
                                        <p:tgtEl>
                                          <p:spTgt spid="1437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76"/>
                                        </p:tgtEl>
                                        <p:attrNameLst>
                                          <p:attrName>style.visibility</p:attrName>
                                        </p:attrNameLst>
                                      </p:cBhvr>
                                      <p:to>
                                        <p:strVal val="visible"/>
                                      </p:to>
                                    </p:set>
                                    <p:animEffect transition="in" filter="dissolve">
                                      <p:cBhvr>
                                        <p:cTn id="42" dur="500"/>
                                        <p:tgtEl>
                                          <p:spTgt spid="1437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377"/>
                                        </p:tgtEl>
                                        <p:attrNameLst>
                                          <p:attrName>style.visibility</p:attrName>
                                        </p:attrNameLst>
                                      </p:cBhvr>
                                      <p:to>
                                        <p:strVal val="visible"/>
                                      </p:to>
                                    </p:set>
                                    <p:animEffect transition="in" filter="dissolve">
                                      <p:cBhvr>
                                        <p:cTn id="47" dur="500"/>
                                        <p:tgtEl>
                                          <p:spTgt spid="1437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4378"/>
                                        </p:tgtEl>
                                        <p:attrNameLst>
                                          <p:attrName>style.visibility</p:attrName>
                                        </p:attrNameLst>
                                      </p:cBhvr>
                                      <p:to>
                                        <p:strVal val="visible"/>
                                      </p:to>
                                    </p:set>
                                    <p:animEffect transition="in" filter="box(in)">
                                      <p:cBhvr>
                                        <p:cTn id="52" dur="1000"/>
                                        <p:tgtEl>
                                          <p:spTgt spid="1437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381"/>
                                        </p:tgtEl>
                                        <p:attrNameLst>
                                          <p:attrName>style.visibility</p:attrName>
                                        </p:attrNameLst>
                                      </p:cBhvr>
                                      <p:to>
                                        <p:strVal val="visible"/>
                                      </p:to>
                                    </p:set>
                                    <p:anim calcmode="lin" valueType="num">
                                      <p:cBhvr additive="base">
                                        <p:cTn id="57" dur="500" fill="hold"/>
                                        <p:tgtEl>
                                          <p:spTgt spid="14381"/>
                                        </p:tgtEl>
                                        <p:attrNameLst>
                                          <p:attrName>ppt_x</p:attrName>
                                        </p:attrNameLst>
                                      </p:cBhvr>
                                      <p:tavLst>
                                        <p:tav tm="0">
                                          <p:val>
                                            <p:strVal val="#ppt_x"/>
                                          </p:val>
                                        </p:tav>
                                        <p:tav tm="100000">
                                          <p:val>
                                            <p:strVal val="#ppt_x"/>
                                          </p:val>
                                        </p:tav>
                                      </p:tavLst>
                                    </p:anim>
                                    <p:anim calcmode="lin" valueType="num">
                                      <p:cBhvr additive="base">
                                        <p:cTn id="58" dur="500" fill="hold"/>
                                        <p:tgtEl>
                                          <p:spTgt spid="1438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382"/>
                                        </p:tgtEl>
                                        <p:attrNameLst>
                                          <p:attrName>style.visibility</p:attrName>
                                        </p:attrNameLst>
                                      </p:cBhvr>
                                      <p:to>
                                        <p:strVal val="visible"/>
                                      </p:to>
                                    </p:set>
                                    <p:anim calcmode="lin" valueType="num">
                                      <p:cBhvr additive="base">
                                        <p:cTn id="63" dur="500" fill="hold"/>
                                        <p:tgtEl>
                                          <p:spTgt spid="14382"/>
                                        </p:tgtEl>
                                        <p:attrNameLst>
                                          <p:attrName>ppt_x</p:attrName>
                                        </p:attrNameLst>
                                      </p:cBhvr>
                                      <p:tavLst>
                                        <p:tav tm="0">
                                          <p:val>
                                            <p:strVal val="#ppt_x"/>
                                          </p:val>
                                        </p:tav>
                                        <p:tav tm="100000">
                                          <p:val>
                                            <p:strVal val="#ppt_x"/>
                                          </p:val>
                                        </p:tav>
                                      </p:tavLst>
                                    </p:anim>
                                    <p:anim calcmode="lin" valueType="num">
                                      <p:cBhvr additive="base">
                                        <p:cTn id="64" dur="500" fill="hold"/>
                                        <p:tgtEl>
                                          <p:spTgt spid="1438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383"/>
                                        </p:tgtEl>
                                        <p:attrNameLst>
                                          <p:attrName>style.visibility</p:attrName>
                                        </p:attrNameLst>
                                      </p:cBhvr>
                                      <p:to>
                                        <p:strVal val="visible"/>
                                      </p:to>
                                    </p:set>
                                    <p:anim calcmode="lin" valueType="num">
                                      <p:cBhvr additive="base">
                                        <p:cTn id="69" dur="500" fill="hold"/>
                                        <p:tgtEl>
                                          <p:spTgt spid="14383"/>
                                        </p:tgtEl>
                                        <p:attrNameLst>
                                          <p:attrName>ppt_x</p:attrName>
                                        </p:attrNameLst>
                                      </p:cBhvr>
                                      <p:tavLst>
                                        <p:tav tm="0">
                                          <p:val>
                                            <p:strVal val="#ppt_x"/>
                                          </p:val>
                                        </p:tav>
                                        <p:tav tm="100000">
                                          <p:val>
                                            <p:strVal val="#ppt_x"/>
                                          </p:val>
                                        </p:tav>
                                      </p:tavLst>
                                    </p:anim>
                                    <p:anim calcmode="lin" valueType="num">
                                      <p:cBhvr additive="base">
                                        <p:cTn id="70" dur="500" fill="hold"/>
                                        <p:tgtEl>
                                          <p:spTgt spid="1438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384"/>
                                        </p:tgtEl>
                                        <p:attrNameLst>
                                          <p:attrName>style.visibility</p:attrName>
                                        </p:attrNameLst>
                                      </p:cBhvr>
                                      <p:to>
                                        <p:strVal val="visible"/>
                                      </p:to>
                                    </p:set>
                                    <p:anim calcmode="lin" valueType="num">
                                      <p:cBhvr additive="base">
                                        <p:cTn id="75" dur="500" fill="hold"/>
                                        <p:tgtEl>
                                          <p:spTgt spid="14384"/>
                                        </p:tgtEl>
                                        <p:attrNameLst>
                                          <p:attrName>ppt_x</p:attrName>
                                        </p:attrNameLst>
                                      </p:cBhvr>
                                      <p:tavLst>
                                        <p:tav tm="0">
                                          <p:val>
                                            <p:strVal val="#ppt_x"/>
                                          </p:val>
                                        </p:tav>
                                        <p:tav tm="100000">
                                          <p:val>
                                            <p:strVal val="#ppt_x"/>
                                          </p:val>
                                        </p:tav>
                                      </p:tavLst>
                                    </p:anim>
                                    <p:anim calcmode="lin" valueType="num">
                                      <p:cBhvr additive="base">
                                        <p:cTn id="76" dur="500" fill="hold"/>
                                        <p:tgtEl>
                                          <p:spTgt spid="14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9" grpId="0"/>
      <p:bldP spid="14370" grpId="0"/>
      <p:bldP spid="14371" grpId="0"/>
      <p:bldP spid="14372" grpId="0"/>
      <p:bldP spid="14373" grpId="0"/>
      <p:bldP spid="14374" grpId="0"/>
      <p:bldP spid="14375" grpId="0"/>
      <p:bldP spid="14376" grpId="0"/>
      <p:bldP spid="14377" grpId="0"/>
      <p:bldP spid="14381" grpId="0"/>
      <p:bldP spid="14382" grpId="0"/>
      <p:bldP spid="14383" grpId="0"/>
      <p:bldP spid="143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660400" y="1421258"/>
            <a:ext cx="51292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推理：</a:t>
            </a:r>
          </a:p>
        </p:txBody>
      </p:sp>
      <p:sp>
        <p:nvSpPr>
          <p:cNvPr id="16387" name="矩形 16386"/>
          <p:cNvSpPr>
            <a:spLocks noChangeArrowheads="1"/>
          </p:cNvSpPr>
          <p:nvPr/>
        </p:nvSpPr>
        <p:spPr bwMode="auto">
          <a:xfrm>
            <a:off x="660400" y="3197609"/>
            <a:ext cx="10718800" cy="131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150000"/>
              </a:lnSpc>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实验思考：</a:t>
            </a:r>
          </a:p>
          <a:p>
            <a:pPr defTabSz="1219170">
              <a:lnSpc>
                <a:spcPct val="150000"/>
              </a:lnSpc>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为什么每次都要让同一小车从同一斜面、同一高度由静止释放？</a:t>
            </a:r>
          </a:p>
        </p:txBody>
      </p:sp>
      <p:sp>
        <p:nvSpPr>
          <p:cNvPr id="16388" name="矩形 16387"/>
          <p:cNvSpPr>
            <a:spLocks noChangeArrowheads="1"/>
          </p:cNvSpPr>
          <p:nvPr/>
        </p:nvSpPr>
        <p:spPr bwMode="auto">
          <a:xfrm>
            <a:off x="660400" y="2034877"/>
            <a:ext cx="8404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如果运动的物体不受力，它将 </a:t>
            </a:r>
          </a:p>
        </p:txBody>
      </p:sp>
      <p:sp>
        <p:nvSpPr>
          <p:cNvPr id="16389" name="矩形 16388"/>
          <p:cNvSpPr/>
          <p:nvPr/>
        </p:nvSpPr>
        <p:spPr>
          <a:xfrm>
            <a:off x="660400" y="4582604"/>
            <a:ext cx="10718800" cy="1314784"/>
          </a:xfrm>
          <a:prstGeom prst="rect">
            <a:avLst/>
          </a:prstGeom>
          <a:noFill/>
          <a:ln w="9525">
            <a:noFill/>
          </a:ln>
        </p:spPr>
        <p:txBody>
          <a:bodyPr wrap="square">
            <a:spAutoFit/>
          </a:bodyPr>
          <a:lstStyle/>
          <a:p>
            <a:pPr defTabSz="1219170">
              <a:lnSpc>
                <a:spcPct val="150000"/>
              </a:lnSpc>
              <a:spcBef>
                <a:spcPct val="50000"/>
              </a:spcBef>
            </a:pPr>
            <a:r>
              <a:rPr lang="zh-CN" altLang="en-US" sz="28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rPr>
              <a:t>实验中让小车从同一高度滑下，目的是让小车到达水平面时的初始速度相同。</a:t>
            </a:r>
          </a:p>
        </p:txBody>
      </p:sp>
      <p:sp>
        <p:nvSpPr>
          <p:cNvPr id="16390" name="文本框 16389"/>
          <p:cNvSpPr txBox="1">
            <a:spLocks noChangeArrowheads="1"/>
          </p:cNvSpPr>
          <p:nvPr/>
        </p:nvSpPr>
        <p:spPr bwMode="auto">
          <a:xfrm>
            <a:off x="660400" y="2616243"/>
            <a:ext cx="109945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以恒定不变的速度永远运动下去(匀速直线运动)</a:t>
            </a:r>
          </a:p>
        </p:txBody>
      </p:sp>
      <p:sp>
        <p:nvSpPr>
          <p:cNvPr id="7" name="文本框 6">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实验探究</a:t>
            </a:r>
          </a:p>
        </p:txBody>
      </p:sp>
    </p:spTree>
    <p:custDataLst>
      <p:tags r:id="rId1"/>
    </p:custDataLst>
    <p:extLst>
      <p:ext uri="{BB962C8B-B14F-4D97-AF65-F5344CB8AC3E}">
        <p14:creationId xmlns:p14="http://schemas.microsoft.com/office/powerpoint/2010/main" val="15104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9" dur="500"/>
                                        <p:tgtEl>
                                          <p:spTgt spid="16387">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22" dur="500"/>
                                        <p:tgtEl>
                                          <p:spTgt spid="16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9">
                                            <p:txEl>
                                              <p:pRg st="0" end="0"/>
                                            </p:txEl>
                                          </p:spTgt>
                                        </p:tgtEl>
                                        <p:attrNameLst>
                                          <p:attrName>style.visibility</p:attrName>
                                        </p:attrNameLst>
                                      </p:cBhvr>
                                      <p:to>
                                        <p:strVal val="visible"/>
                                      </p:to>
                                    </p:set>
                                    <p:animEffect transition="in" filter="blinds(horizontal)">
                                      <p:cBhvr>
                                        <p:cTn id="27" dur="500"/>
                                        <p:tgtEl>
                                          <p:spTgt spid="16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allAtOnce" bldLvl="0"/>
      <p:bldP spid="16390"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660400" y="1594757"/>
            <a:ext cx="8208963" cy="1139825"/>
          </a:xfrm>
        </p:spPr>
        <p:txBody>
          <a:bodyPr>
            <a:normAutofit/>
          </a:bodyPr>
          <a:lstStyle/>
          <a:p>
            <a:r>
              <a:rPr lang="zh-CN" altLang="en-US" sz="2800">
                <a:latin typeface="Arial" panose="020B0604020202020204" pitchFamily="34" charset="0"/>
                <a:ea typeface="思源黑体 CN Medium" panose="020B0600000000000000" pitchFamily="34" charset="-122"/>
                <a:sym typeface="Arial" panose="020B0604020202020204" pitchFamily="34" charset="0"/>
              </a:rPr>
              <a:t>我们通过怎样的研究方法得到这些结论的？</a:t>
            </a:r>
          </a:p>
        </p:txBody>
      </p:sp>
      <p:sp>
        <p:nvSpPr>
          <p:cNvPr id="17411" name="Text Box 4"/>
          <p:cNvSpPr>
            <a:spLocks noGrp="1" noChangeArrowheads="1"/>
          </p:cNvSpPr>
          <p:nvPr>
            <p:ph type="body" idx="4294967295"/>
          </p:nvPr>
        </p:nvSpPr>
        <p:spPr>
          <a:xfrm>
            <a:off x="660400" y="2673110"/>
            <a:ext cx="9121775" cy="578917"/>
          </a:xfrm>
        </p:spPr>
        <p:txBody>
          <a:bodyPr>
            <a:normAutofit/>
          </a:bodyPr>
          <a:lstStyle/>
          <a:p>
            <a:pPr>
              <a:spcBef>
                <a:spcPct val="0"/>
              </a:spcBef>
              <a:buFont typeface="Arial" panose="020B0604020202020204" pitchFamily="34" charset="0"/>
              <a:buNone/>
            </a:pPr>
            <a:r>
              <a:rPr lang="zh-CN" altLang="en-US" dirty="0">
                <a:latin typeface="Arial" panose="020B0604020202020204" pitchFamily="34" charset="0"/>
                <a:ea typeface="思源黑体 CN Medium" panose="020B0600000000000000" pitchFamily="34" charset="-122"/>
                <a:sym typeface="Arial" panose="020B0604020202020204" pitchFamily="34" charset="0"/>
              </a:rPr>
              <a:t>研究方法：</a:t>
            </a:r>
            <a:r>
              <a:rPr lang="zh-CN" altLang="en-US"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控制变量法、转换法</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实验探究</a:t>
            </a:r>
          </a:p>
        </p:txBody>
      </p:sp>
      <p:sp>
        <p:nvSpPr>
          <p:cNvPr id="5" name="文本框 18433"/>
          <p:cNvSpPr txBox="1">
            <a:spLocks noChangeArrowheads="1"/>
          </p:cNvSpPr>
          <p:nvPr/>
        </p:nvSpPr>
        <p:spPr bwMode="auto">
          <a:xfrm>
            <a:off x="-2093270" y="3448755"/>
            <a:ext cx="73145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170">
              <a:spcBef>
                <a:spcPct val="50000"/>
              </a:spcBef>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实验结论</a:t>
            </a:r>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6" name="文本框 5"/>
          <p:cNvSpPr txBox="1"/>
          <p:nvPr/>
        </p:nvSpPr>
        <p:spPr>
          <a:xfrm>
            <a:off x="-1001246" y="4168703"/>
            <a:ext cx="8332799" cy="769441"/>
          </a:xfrm>
          <a:prstGeom prst="rect">
            <a:avLst/>
          </a:prstGeom>
          <a:noFill/>
          <a:ln w="9525">
            <a:noFill/>
          </a:ln>
        </p:spPr>
        <p:txBody>
          <a:bodyPr>
            <a:spAutoFit/>
          </a:bodyPr>
          <a:lstStyle/>
          <a:p>
            <a:pPr algn="ctr" defTabSz="1219170">
              <a:spcBef>
                <a:spcPct val="50000"/>
              </a:spcBef>
            </a:pPr>
            <a:r>
              <a:rPr lang="zh-CN" altLang="en-US" sz="28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物体的运动</a:t>
            </a:r>
            <a:r>
              <a:rPr lang="zh-CN" altLang="en-US" sz="44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不需要</a:t>
            </a:r>
            <a:r>
              <a:rPr lang="zh-CN" altLang="en-US" sz="28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力来维持</a:t>
            </a:r>
          </a:p>
        </p:txBody>
      </p:sp>
    </p:spTree>
    <p:custDataLst>
      <p:tags r:id="rId1"/>
    </p:custDataLst>
    <p:extLst>
      <p:ext uri="{BB962C8B-B14F-4D97-AF65-F5344CB8AC3E}">
        <p14:creationId xmlns:p14="http://schemas.microsoft.com/office/powerpoint/2010/main" val="25834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433"/>
                                        </p:tgtEl>
                                        <p:attrNameLst>
                                          <p:attrName>style.visibility</p:attrName>
                                        </p:attrNameLst>
                                      </p:cBhvr>
                                      <p:to>
                                        <p:strVal val="visible"/>
                                      </p:to>
                                    </p:set>
                                    <p:animEffect transition="in" filter="wipe(down)">
                                      <p:cBhvr>
                                        <p:cTn id="13" dur="500"/>
                                        <p:tgtEl>
                                          <p:spTgt spid="1843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7411" grpId="0"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bwMode="auto">
          <a:xfrm>
            <a:off x="6176796" y="1405790"/>
            <a:ext cx="3021471" cy="2852820"/>
            <a:chOff x="0" y="0"/>
            <a:chExt cx="2544" cy="2402"/>
          </a:xfrm>
        </p:grpSpPr>
        <p:pic>
          <p:nvPicPr>
            <p:cNvPr id="17" name="Picture 3" descr="psn049_03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103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ChangeArrowheads="1"/>
            </p:cNvSpPr>
            <p:nvPr/>
          </p:nvSpPr>
          <p:spPr bwMode="auto">
            <a:xfrm>
              <a:off x="0" y="1288"/>
              <a:ext cx="2544" cy="1114"/>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latin typeface="Arial" panose="020B0604020202020204" pitchFamily="34" charset="0"/>
                  <a:ea typeface="思源黑体 CN Medium" panose="020B0600000000000000" pitchFamily="34" charset="-122"/>
                  <a:sym typeface="Arial" panose="020B0604020202020204" pitchFamily="34" charset="0"/>
                </a:rPr>
                <a:t>     </a:t>
              </a:r>
              <a:r>
                <a:rPr lang="zh-CN" altLang="en-US" sz="1600">
                  <a:latin typeface="Arial" panose="020B0604020202020204" pitchFamily="34" charset="0"/>
                  <a:ea typeface="思源黑体 CN Medium" panose="020B0600000000000000" pitchFamily="34" charset="-122"/>
                  <a:sym typeface="Arial" panose="020B0604020202020204" pitchFamily="34" charset="0"/>
                </a:rPr>
                <a:t>笛卡儿补充了伽利略的认识，指出：如果运动没有其它原因影响，运动的物体不会向左、右方向偏，将永远沿原来的方向做匀速运动。</a:t>
              </a:r>
            </a:p>
          </p:txBody>
        </p:sp>
      </p:grpSp>
      <p:grpSp>
        <p:nvGrpSpPr>
          <p:cNvPr id="19" name="组合 18"/>
          <p:cNvGrpSpPr/>
          <p:nvPr/>
        </p:nvGrpSpPr>
        <p:grpSpPr bwMode="auto">
          <a:xfrm>
            <a:off x="3542511" y="4717056"/>
            <a:ext cx="4401561" cy="1417044"/>
            <a:chOff x="0" y="0"/>
            <a:chExt cx="3706" cy="1436"/>
          </a:xfrm>
        </p:grpSpPr>
        <p:pic>
          <p:nvPicPr>
            <p:cNvPr id="20" name="Picture 6" descr="niud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2" cy="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7"/>
            <p:cNvSpPr>
              <a:spLocks noChangeArrowheads="1"/>
            </p:cNvSpPr>
            <p:nvPr/>
          </p:nvSpPr>
          <p:spPr bwMode="auto">
            <a:xfrm>
              <a:off x="1018" y="92"/>
              <a:ext cx="2688" cy="109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latin typeface="Arial" panose="020B0604020202020204" pitchFamily="34" charset="0"/>
                  <a:ea typeface="思源黑体 CN Medium" panose="020B0600000000000000" pitchFamily="34" charset="-122"/>
                  <a:sym typeface="Arial" panose="020B0604020202020204" pitchFamily="34" charset="0"/>
                </a:rPr>
                <a:t>     </a:t>
              </a:r>
              <a:r>
                <a:rPr lang="zh-CN" altLang="en-US" sz="1600">
                  <a:latin typeface="Arial" panose="020B0604020202020204" pitchFamily="34" charset="0"/>
                  <a:ea typeface="思源黑体 CN Medium" panose="020B0600000000000000" pitchFamily="34" charset="-122"/>
                  <a:sym typeface="Arial" panose="020B0604020202020204" pitchFamily="34" charset="0"/>
                </a:rPr>
                <a:t>牛顿总结了伽利略等人的研究成果，进一步得出：一切物体在没有受到外力作用的时候，总保持匀速直线运动状态或静止状态。</a:t>
              </a:r>
            </a:p>
          </p:txBody>
        </p:sp>
      </p:grpSp>
      <p:sp>
        <p:nvSpPr>
          <p:cNvPr id="22" name="AutoShape 8"/>
          <p:cNvSpPr>
            <a:spLocks noChangeArrowheads="1"/>
          </p:cNvSpPr>
          <p:nvPr/>
        </p:nvSpPr>
        <p:spPr bwMode="auto">
          <a:xfrm>
            <a:off x="5492690" y="3572128"/>
            <a:ext cx="570089" cy="285044"/>
          </a:xfrm>
          <a:prstGeom prst="rightArrow">
            <a:avLst>
              <a:gd name="adj1" fmla="val 50000"/>
              <a:gd name="adj2" fmla="val 50000"/>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1345">
              <a:latin typeface="Arial" panose="020B0604020202020204" pitchFamily="34" charset="0"/>
              <a:ea typeface="思源黑体 CN Medium" panose="020B0600000000000000" pitchFamily="34" charset="-122"/>
              <a:sym typeface="Arial" panose="020B0604020202020204" pitchFamily="34" charset="0"/>
            </a:endParaRPr>
          </a:p>
        </p:txBody>
      </p:sp>
      <p:sp>
        <p:nvSpPr>
          <p:cNvPr id="23" name="AutoShape 9"/>
          <p:cNvSpPr>
            <a:spLocks noChangeArrowheads="1"/>
          </p:cNvSpPr>
          <p:nvPr/>
        </p:nvSpPr>
        <p:spPr bwMode="auto">
          <a:xfrm flipV="1">
            <a:off x="5378672" y="4241982"/>
            <a:ext cx="798124" cy="570089"/>
          </a:xfrm>
          <a:custGeom>
            <a:avLst/>
            <a:gdLst>
              <a:gd name="T0" fmla="*/ 10800 w 21600"/>
              <a:gd name="T1" fmla="*/ 0 h 21600"/>
              <a:gd name="T2" fmla="*/ 6480 w 21600"/>
              <a:gd name="T3" fmla="*/ 6171 h 21600"/>
              <a:gd name="T4" fmla="*/ 8640 w 21600"/>
              <a:gd name="T5" fmla="*/ 6171 h 21600"/>
              <a:gd name="T6" fmla="*/ 8640 w 21600"/>
              <a:gd name="T7" fmla="*/ 12343 h 21600"/>
              <a:gd name="T8" fmla="*/ 4320 w 21600"/>
              <a:gd name="T9" fmla="*/ 12343 h 21600"/>
              <a:gd name="T10" fmla="*/ 4320 w 21600"/>
              <a:gd name="T11" fmla="*/ 9257 h 21600"/>
              <a:gd name="T12" fmla="*/ 0 w 21600"/>
              <a:gd name="T13" fmla="*/ 15429 h 21600"/>
              <a:gd name="T14" fmla="*/ 4320 w 21600"/>
              <a:gd name="T15" fmla="*/ 21600 h 21600"/>
              <a:gd name="T16" fmla="*/ 4320 w 21600"/>
              <a:gd name="T17" fmla="*/ 18514 h 21600"/>
              <a:gd name="T18" fmla="*/ 17280 w 21600"/>
              <a:gd name="T19" fmla="*/ 18514 h 21600"/>
              <a:gd name="T20" fmla="*/ 17280 w 21600"/>
              <a:gd name="T21" fmla="*/ 21600 h 21600"/>
              <a:gd name="T22" fmla="*/ 21600 w 21600"/>
              <a:gd name="T23" fmla="*/ 15429 h 21600"/>
              <a:gd name="T24" fmla="*/ 17280 w 21600"/>
              <a:gd name="T25" fmla="*/ 9257 h 21600"/>
              <a:gd name="T26" fmla="*/ 17280 w 21600"/>
              <a:gd name="T27" fmla="*/ 12343 h 21600"/>
              <a:gd name="T28" fmla="*/ 12960 w 21600"/>
              <a:gd name="T29" fmla="*/ 12343 h 21600"/>
              <a:gd name="T30" fmla="*/ 12960 w 21600"/>
              <a:gd name="T31" fmla="*/ 6171 h 21600"/>
              <a:gd name="T32" fmla="*/ 15120 w 21600"/>
              <a:gd name="T33" fmla="*/ 617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sz="1345">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24" name="组合 23"/>
          <p:cNvGrpSpPr/>
          <p:nvPr/>
        </p:nvGrpSpPr>
        <p:grpSpPr bwMode="auto">
          <a:xfrm>
            <a:off x="2471219" y="1405790"/>
            <a:ext cx="2907453" cy="2766119"/>
            <a:chOff x="0" y="0"/>
            <a:chExt cx="2448" cy="2329"/>
          </a:xfrm>
        </p:grpSpPr>
        <p:sp>
          <p:nvSpPr>
            <p:cNvPr id="25" name="Text Box 11"/>
            <p:cNvSpPr txBox="1">
              <a:spLocks noChangeArrowheads="1"/>
            </p:cNvSpPr>
            <p:nvPr/>
          </p:nvSpPr>
          <p:spPr bwMode="auto">
            <a:xfrm>
              <a:off x="0" y="1422"/>
              <a:ext cx="2448" cy="90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latin typeface="Arial" panose="020B0604020202020204" pitchFamily="34" charset="0"/>
                  <a:ea typeface="思源黑体 CN Medium" panose="020B0600000000000000" pitchFamily="34" charset="-122"/>
                  <a:sym typeface="Arial" panose="020B0604020202020204" pitchFamily="34" charset="0"/>
                </a:rPr>
                <a:t>     300</a:t>
              </a:r>
              <a:r>
                <a:rPr lang="zh-CN" altLang="en-US" sz="1600" dirty="0">
                  <a:latin typeface="Arial" panose="020B0604020202020204" pitchFamily="34" charset="0"/>
                  <a:ea typeface="思源黑体 CN Medium" panose="020B0600000000000000" pitchFamily="34" charset="-122"/>
                  <a:sym typeface="Arial" panose="020B0604020202020204" pitchFamily="34" charset="0"/>
                </a:rPr>
                <a:t>年前，伽利略曾采用类似的方法得出结论：如果物体在运动中不受到力的作用，它的速度将保持不变。</a:t>
              </a:r>
            </a:p>
          </p:txBody>
        </p:sp>
        <p:pic>
          <p:nvPicPr>
            <p:cNvPr id="26" name="Picture 12"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 y="0"/>
              <a:ext cx="937"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文本框 26"/>
          <p:cNvSpPr txBox="1">
            <a:spLocks noChangeArrowheads="1"/>
          </p:cNvSpPr>
          <p:nvPr/>
        </p:nvSpPr>
        <p:spPr bwMode="auto">
          <a:xfrm>
            <a:off x="692449" y="1918004"/>
            <a:ext cx="2262158"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latin typeface="Arial" panose="020B0604020202020204" pitchFamily="34" charset="0"/>
                <a:ea typeface="思源黑体 CN Medium" panose="020B0600000000000000" pitchFamily="34" charset="-122"/>
                <a:sym typeface="Arial" panose="020B0604020202020204" pitchFamily="34" charset="0"/>
              </a:rPr>
              <a:t>缺点：没有指出静止</a:t>
            </a:r>
          </a:p>
          <a:p>
            <a:r>
              <a:rPr lang="zh-CN" altLang="en-US" dirty="0">
                <a:latin typeface="Arial" panose="020B0604020202020204" pitchFamily="34" charset="0"/>
                <a:ea typeface="思源黑体 CN Medium" panose="020B0600000000000000" pitchFamily="34" charset="-122"/>
                <a:sym typeface="Arial" panose="020B0604020202020204" pitchFamily="34" charset="0"/>
              </a:rPr>
              <a:t>的物体不受力会如何</a:t>
            </a:r>
          </a:p>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8" name="文本框 27"/>
          <p:cNvSpPr txBox="1">
            <a:spLocks noChangeArrowheads="1"/>
          </p:cNvSpPr>
          <p:nvPr/>
        </p:nvSpPr>
        <p:spPr bwMode="auto">
          <a:xfrm>
            <a:off x="8359100" y="1538047"/>
            <a:ext cx="3339771"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latin typeface="Arial" panose="020B0604020202020204" pitchFamily="34" charset="0"/>
                <a:ea typeface="思源黑体 CN Medium" panose="020B0600000000000000" pitchFamily="34" charset="-122"/>
                <a:sym typeface="Arial" panose="020B0604020202020204" pitchFamily="34" charset="0"/>
              </a:rPr>
              <a:t>缺点：没有指出是什么原因和运动之间的关系</a:t>
            </a:r>
          </a:p>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9" name="文本框 28"/>
          <p:cNvSpPr txBox="1">
            <a:spLocks noChangeArrowheads="1"/>
          </p:cNvSpPr>
          <p:nvPr/>
        </p:nvSpPr>
        <p:spPr bwMode="auto">
          <a:xfrm>
            <a:off x="4724669" y="4807842"/>
            <a:ext cx="4040505"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480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完美的结论</a:t>
            </a:r>
          </a:p>
          <a:p>
            <a:pPr algn="ctr"/>
            <a:endParaRPr lang="zh-CN" altLang="en-US" sz="480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0" name="文本框 29">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实验探究</a:t>
            </a:r>
          </a:p>
        </p:txBody>
      </p:sp>
    </p:spTree>
    <p:custDataLst>
      <p:tags r:id="rId1"/>
    </p:custDataLst>
    <p:extLst>
      <p:ext uri="{BB962C8B-B14F-4D97-AF65-F5344CB8AC3E}">
        <p14:creationId xmlns:p14="http://schemas.microsoft.com/office/powerpoint/2010/main" val="372898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bldLvl="0" animBg="1"/>
      <p:bldP spid="28" grpId="0" bldLvl="0" animBg="1"/>
      <p:bldP spid="2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1505"/>
          <p:cNvSpPr/>
          <p:nvPr/>
        </p:nvSpPr>
        <p:spPr>
          <a:xfrm>
            <a:off x="218391" y="1433767"/>
            <a:ext cx="10660743" cy="461665"/>
          </a:xfrm>
          <a:prstGeom prst="rect">
            <a:avLst/>
          </a:prstGeom>
          <a:noFill/>
          <a:ln w="9525">
            <a:noFill/>
          </a:ln>
          <a:scene3d>
            <a:camera prst="legacyObliqueTopRight">
              <a:rot lat="0" lon="0" rev="0"/>
            </a:camera>
            <a:lightRig rig="legacyFlat3" dir="b"/>
          </a:scene3d>
          <a:sp3d extrusionH="1801800" prstMaterial="legacyMatte">
            <a:bevelT w="13500" h="13500" prst="angle"/>
            <a:bevelB w="13500" h="13500" prst="angle"/>
          </a:sp3d>
        </p:spPr>
        <p:txBody>
          <a:bodyPr wrap="square">
            <a:spAutoFit/>
            <a:flatTx/>
          </a:bodyPr>
          <a:lstStyle/>
          <a:p>
            <a:pPr indent="265847" algn="just" defTabSz="1219170"/>
            <a:r>
              <a:rPr lang="zh-CN" altLang="en-US" sz="1600" kern="0" noProof="1">
                <a:solidFill>
                  <a:srgbClr val="FFFF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rPr>
              <a:t>一切</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物体在</a:t>
            </a:r>
            <a:r>
              <a:rPr lang="zh-CN" altLang="en-US" sz="24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rPr>
              <a:t>没有受到力</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的作用时，</a:t>
            </a:r>
            <a:r>
              <a:rPr lang="zh-CN" altLang="en-US" sz="24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rPr>
              <a:t>总</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保持</a:t>
            </a:r>
            <a:r>
              <a:rPr lang="zh-CN" altLang="en-US" sz="24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rPr>
              <a:t>静止状态</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或</a:t>
            </a:r>
            <a:r>
              <a:rPr lang="zh-CN" altLang="en-US" sz="24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rPr>
              <a:t>匀速直线运动状态</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endParaRPr lang="zh-CN" altLang="en-US" sz="16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pic>
        <p:nvPicPr>
          <p:cNvPr id="22530" name="图片 21506" descr="101"/>
          <p:cNvPicPr>
            <a:picLocks noChangeAspect="1" noChangeArrowheads="1"/>
          </p:cNvPicPr>
          <p:nvPr/>
        </p:nvPicPr>
        <p:blipFill>
          <a:blip r:embed="rId3">
            <a:extLst>
              <a:ext uri="{28A0092B-C50C-407E-A947-70E740481C1C}">
                <a14:useLocalDpi xmlns:a14="http://schemas.microsoft.com/office/drawing/2010/main" val="0"/>
              </a:ext>
            </a:extLst>
          </a:blip>
          <a:srcRect r="12750" b="1384"/>
          <a:stretch>
            <a:fillRect/>
          </a:stretch>
        </p:blipFill>
        <p:spPr bwMode="auto">
          <a:xfrm>
            <a:off x="8705166" y="2426886"/>
            <a:ext cx="2173968" cy="295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矩形 21508"/>
          <p:cNvSpPr/>
          <p:nvPr/>
        </p:nvSpPr>
        <p:spPr>
          <a:xfrm>
            <a:off x="395831" y="2153852"/>
            <a:ext cx="8467404" cy="400110"/>
          </a:xfrm>
          <a:prstGeom prst="rect">
            <a:avLst/>
          </a:prstGeom>
          <a:noFill/>
          <a:ln w="9525">
            <a:noFill/>
          </a:ln>
          <a:scene3d>
            <a:camera prst="legacyObliqueTopRight">
              <a:rot lat="0" lon="0" rev="0"/>
            </a:camera>
            <a:lightRig rig="legacyFlat3" dir="b"/>
          </a:scene3d>
          <a:sp3d extrusionH="1801800" prstMaterial="legacyMatte">
            <a:bevelT w="13500" h="13500" prst="angle"/>
            <a:bevelB w="13500" h="13500" prst="angle"/>
          </a:sp3d>
        </p:spPr>
        <p:txBody>
          <a:bodyPr>
            <a:spAutoFit/>
            <a:flatTx/>
          </a:bodyPr>
          <a:lstStyle/>
          <a:p>
            <a:pPr indent="265847" algn="just" defTabSz="1219170" eaLnBrk="0" hangingPunct="0"/>
            <a:r>
              <a:rPr lang="en-US" altLang="zh-CN"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一切</a:t>
            </a:r>
            <a:r>
              <a:rPr lang="zh-CN" altLang="en-US"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物体都遵守牛顿第一定律。</a:t>
            </a:r>
            <a:endParaRPr lang="zh-CN" altLang="en-US" sz="2000" kern="0" noProof="1">
              <a:solidFill>
                <a:schemeClr val="bg1"/>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endParaRPr>
          </a:p>
        </p:txBody>
      </p:sp>
      <p:sp>
        <p:nvSpPr>
          <p:cNvPr id="21510" name="矩形 21509"/>
          <p:cNvSpPr/>
          <p:nvPr/>
        </p:nvSpPr>
        <p:spPr>
          <a:xfrm>
            <a:off x="395831" y="3833962"/>
            <a:ext cx="9121423" cy="1130118"/>
          </a:xfrm>
          <a:prstGeom prst="rect">
            <a:avLst/>
          </a:prstGeom>
          <a:noFill/>
          <a:ln w="9525">
            <a:noFill/>
          </a:ln>
          <a:scene3d>
            <a:camera prst="legacyObliqueTopRight">
              <a:rot lat="0" lon="0" rev="0"/>
            </a:camera>
            <a:lightRig rig="legacyFlat3" dir="b"/>
          </a:scene3d>
          <a:sp3d extrusionH="1801800" prstMaterial="legacyMatte">
            <a:bevelT w="13500" h="13500" prst="angle"/>
            <a:bevelB w="13500" h="13500" prst="angle"/>
          </a:sp3d>
        </p:spPr>
        <p:txBody>
          <a:bodyPr>
            <a:spAutoFit/>
            <a:flatTx/>
          </a:bodyPr>
          <a:lstStyle/>
          <a:p>
            <a:pPr indent="265847" algn="just" defTabSz="1219170" eaLnBrk="0" hangingPunct="0">
              <a:lnSpc>
                <a:spcPct val="150000"/>
              </a:lnSpc>
            </a:pPr>
            <a:r>
              <a:rPr lang="en-US" altLang="zh-CN"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4</a:t>
            </a:r>
            <a:r>
              <a:rPr lang="zh-CN" altLang="en-US"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）物体的运动不需要力来维持。</a:t>
            </a:r>
          </a:p>
          <a:p>
            <a:pPr indent="265847" algn="just" defTabSz="1219170" eaLnBrk="0" hangingPunct="0">
              <a:lnSpc>
                <a:spcPct val="150000"/>
              </a:lnSpc>
            </a:pPr>
            <a:r>
              <a:rPr lang="zh-CN" altLang="en-US" sz="28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力是改变物体运动状态的原因</a:t>
            </a:r>
          </a:p>
        </p:txBody>
      </p:sp>
      <p:sp>
        <p:nvSpPr>
          <p:cNvPr id="21511" name="矩形 21510"/>
          <p:cNvSpPr/>
          <p:nvPr/>
        </p:nvSpPr>
        <p:spPr>
          <a:xfrm>
            <a:off x="395831" y="5146989"/>
            <a:ext cx="8475321" cy="400110"/>
          </a:xfrm>
          <a:prstGeom prst="rect">
            <a:avLst/>
          </a:prstGeom>
          <a:noFill/>
          <a:ln w="9525">
            <a:noFill/>
          </a:ln>
          <a:scene3d>
            <a:camera prst="legacyObliqueTopRight">
              <a:rot lat="0" lon="0" rev="0"/>
            </a:camera>
            <a:lightRig rig="legacyFlat3" dir="b"/>
          </a:scene3d>
          <a:sp3d extrusionH="1801800" prstMaterial="legacyMatte">
            <a:bevelT w="13500" h="13500" prst="angle"/>
            <a:bevelB w="13500" h="13500" prst="angle"/>
          </a:sp3d>
        </p:spPr>
        <p:txBody>
          <a:bodyPr>
            <a:spAutoFit/>
            <a:flatTx/>
          </a:bodyPr>
          <a:lstStyle/>
          <a:p>
            <a:pPr indent="265847" defTabSz="1219170" eaLnBrk="0" hangingPunct="0"/>
            <a:r>
              <a:rPr lang="en-US" altLang="zh-CN"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5</a:t>
            </a:r>
            <a:r>
              <a:rPr lang="zh-CN" altLang="en-US"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）牛顿第一定律不可能用实验直接验证。</a:t>
            </a:r>
          </a:p>
        </p:txBody>
      </p:sp>
      <p:sp>
        <p:nvSpPr>
          <p:cNvPr id="21512" name="矩形 21511"/>
          <p:cNvSpPr/>
          <p:nvPr/>
        </p:nvSpPr>
        <p:spPr>
          <a:xfrm>
            <a:off x="374768" y="2647432"/>
            <a:ext cx="9761189" cy="461665"/>
          </a:xfrm>
          <a:prstGeom prst="rect">
            <a:avLst/>
          </a:prstGeom>
          <a:noFill/>
          <a:ln w="9525">
            <a:noFill/>
          </a:ln>
          <a:scene3d>
            <a:camera prst="legacyObliqueTopRight">
              <a:rot lat="0" lon="0" rev="0"/>
            </a:camera>
            <a:lightRig rig="legacyFlat3" dir="b"/>
          </a:scene3d>
          <a:sp3d extrusionH="1801800" prstMaterial="legacyMatte">
            <a:bevelT w="13500" h="13500" prst="angle"/>
            <a:bevelB w="13500" h="13500" prst="angle"/>
          </a:sp3d>
        </p:spPr>
        <p:txBody>
          <a:bodyPr>
            <a:spAutoFit/>
            <a:flatTx/>
          </a:bodyPr>
          <a:lstStyle/>
          <a:p>
            <a:pPr indent="265847" defTabSz="1219170" eaLnBrk="0" hangingPunct="0"/>
            <a:r>
              <a:rPr lang="en-US" altLang="zh-CN"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）“牛顿第一定律”表达了物体</a:t>
            </a:r>
            <a:r>
              <a:rPr lang="zh-CN" altLang="en-US" sz="24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不受外力</a:t>
            </a:r>
            <a:r>
              <a:rPr lang="zh-CN" altLang="en-US" sz="2000" i="1"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时</a:t>
            </a:r>
            <a:r>
              <a:rPr lang="zh-CN" altLang="en-US"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的运动规律</a:t>
            </a:r>
          </a:p>
        </p:txBody>
      </p:sp>
      <p:sp>
        <p:nvSpPr>
          <p:cNvPr id="21513" name="矩形 21512"/>
          <p:cNvSpPr/>
          <p:nvPr/>
        </p:nvSpPr>
        <p:spPr>
          <a:xfrm>
            <a:off x="395831" y="3321155"/>
            <a:ext cx="9121423" cy="400110"/>
          </a:xfrm>
          <a:prstGeom prst="rect">
            <a:avLst/>
          </a:prstGeom>
          <a:noFill/>
          <a:ln w="9525">
            <a:noFill/>
          </a:ln>
          <a:scene3d>
            <a:camera prst="legacyObliqueTopRight">
              <a:rot lat="0" lon="0" rev="0"/>
            </a:camera>
            <a:lightRig rig="legacyFlat3" dir="b"/>
          </a:scene3d>
          <a:sp3d extrusionH="1801800" prstMaterial="legacyMatte">
            <a:bevelT w="13500" h="13500" prst="angle"/>
            <a:bevelB w="13500" h="13500" prst="angle"/>
          </a:sp3d>
        </p:spPr>
        <p:txBody>
          <a:bodyPr>
            <a:spAutoFit/>
            <a:flatTx/>
          </a:bodyPr>
          <a:lstStyle/>
          <a:p>
            <a:pPr marL="803467" indent="-536773" algn="just" defTabSz="1219170" eaLnBrk="0" hangingPunct="0"/>
            <a:r>
              <a:rPr lang="en-US" altLang="zh-CN"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）物体不受力时，物体具有保持原来运动状态保持不变的性质。</a:t>
            </a:r>
          </a:p>
        </p:txBody>
      </p:sp>
      <p:sp>
        <p:nvSpPr>
          <p:cNvPr id="10" name="文本框 9">
            <a:extLst>
              <a:ext uri="{FF2B5EF4-FFF2-40B4-BE49-F238E27FC236}">
                <a16:creationId xmlns:a16="http://schemas.microsoft.com/office/drawing/2014/main" id="{08856C02-F50A-4437-91CF-514C230909B2}"/>
              </a:ext>
            </a:extLst>
          </p:cNvPr>
          <p:cNvSpPr txBox="1"/>
          <p:nvPr/>
        </p:nvSpPr>
        <p:spPr>
          <a:xfrm>
            <a:off x="1001387" y="379093"/>
            <a:ext cx="2339102"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牛顿第一定律</a:t>
            </a:r>
          </a:p>
        </p:txBody>
      </p:sp>
    </p:spTree>
    <p:custDataLst>
      <p:tags r:id="rId1"/>
    </p:custDataLst>
    <p:extLst>
      <p:ext uri="{BB962C8B-B14F-4D97-AF65-F5344CB8AC3E}">
        <p14:creationId xmlns:p14="http://schemas.microsoft.com/office/powerpoint/2010/main" val="3260906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6"/>
                                        </p:tgtEl>
                                        <p:attrNameLst>
                                          <p:attrName>style.visibility</p:attrName>
                                        </p:attrNameLst>
                                      </p:cBhvr>
                                      <p:to>
                                        <p:strVal val="visible"/>
                                      </p:to>
                                    </p:set>
                                    <p:anim calcmode="discrete" valueType="clr">
                                      <p:cBhvr override="childStyle">
                                        <p:cTn id="7" dur="80"/>
                                        <p:tgtEl>
                                          <p:spTgt spid="215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6"/>
                                        </p:tgtEl>
                                        <p:attrNameLst>
                                          <p:attrName>fillcolor</p:attrName>
                                        </p:attrNameLst>
                                      </p:cBhvr>
                                      <p:tavLst>
                                        <p:tav tm="0">
                                          <p:val>
                                            <p:clrVal>
                                              <a:schemeClr val="accent2"/>
                                            </p:clrVal>
                                          </p:val>
                                        </p:tav>
                                        <p:tav tm="50000">
                                          <p:val>
                                            <p:clrVal>
                                              <a:schemeClr val="hlink"/>
                                            </p:clrVal>
                                          </p:val>
                                        </p:tav>
                                      </p:tavLst>
                                    </p:anim>
                                    <p:set>
                                      <p:cBhvr>
                                        <p:cTn id="9" dur="80"/>
                                        <p:tgtEl>
                                          <p:spTgt spid="2150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509"/>
                                        </p:tgtEl>
                                        <p:attrNameLst>
                                          <p:attrName>style.visibility</p:attrName>
                                        </p:attrNameLst>
                                      </p:cBhvr>
                                      <p:to>
                                        <p:strVal val="visible"/>
                                      </p:to>
                                    </p:set>
                                    <p:animEffect transition="in" filter="blinds(horizontal)">
                                      <p:cBhvr>
                                        <p:cTn id="14" dur="500"/>
                                        <p:tgtEl>
                                          <p:spTgt spid="2150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animEffect transition="in" filter="blinds(horizontal)">
                                      <p:cBhvr>
                                        <p:cTn id="19" dur="500"/>
                                        <p:tgtEl>
                                          <p:spTgt spid="215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513"/>
                                        </p:tgtEl>
                                        <p:attrNameLst>
                                          <p:attrName>style.visibility</p:attrName>
                                        </p:attrNameLst>
                                      </p:cBhvr>
                                      <p:to>
                                        <p:strVal val="visible"/>
                                      </p:to>
                                    </p:set>
                                    <p:animEffect transition="in" filter="blinds(horizontal)">
                                      <p:cBhvr>
                                        <p:cTn id="24" dur="500"/>
                                        <p:tgtEl>
                                          <p:spTgt spid="215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510"/>
                                        </p:tgtEl>
                                        <p:attrNameLst>
                                          <p:attrName>style.visibility</p:attrName>
                                        </p:attrNameLst>
                                      </p:cBhvr>
                                      <p:to>
                                        <p:strVal val="visible"/>
                                      </p:to>
                                    </p:set>
                                    <p:animEffect transition="in" filter="blinds(horizontal)">
                                      <p:cBhvr>
                                        <p:cTn id="29" dur="500"/>
                                        <p:tgtEl>
                                          <p:spTgt spid="215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1511"/>
                                        </p:tgtEl>
                                        <p:attrNameLst>
                                          <p:attrName>style.visibility</p:attrName>
                                        </p:attrNameLst>
                                      </p:cBhvr>
                                      <p:to>
                                        <p:strVal val="visible"/>
                                      </p:to>
                                    </p:set>
                                    <p:animEffect transition="in" filter="blinds(horizontal)">
                                      <p:cBhvr>
                                        <p:cTn id="34"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p:bldP spid="21510" grpId="0"/>
      <p:bldP spid="21511" grpId="0"/>
      <p:bldP spid="21512" grpId="0"/>
      <p:bldP spid="215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660400" y="1399071"/>
            <a:ext cx="840406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．下列说法正确的是</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 </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．物体不受一切外力</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一定保持静止</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．物体处于运动状态</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一定是受了外力作用</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．物体不受任何外力作用时</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可能处于静止状</a:t>
            </a:r>
          </a:p>
          <a:p>
            <a:pPr defTabSz="1219170">
              <a:lnSpc>
                <a:spcPct val="200000"/>
              </a:lnSpc>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态</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也可能处于运动状态</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．物体受力才能运动</a:t>
            </a:r>
          </a:p>
        </p:txBody>
      </p:sp>
      <p:sp>
        <p:nvSpPr>
          <p:cNvPr id="22532" name="Text Box 5"/>
          <p:cNvSpPr txBox="1">
            <a:spLocks noChangeArrowheads="1"/>
          </p:cNvSpPr>
          <p:nvPr/>
        </p:nvSpPr>
        <p:spPr bwMode="auto">
          <a:xfrm>
            <a:off x="3771703" y="1617042"/>
            <a:ext cx="479618" cy="58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US" altLang="zh-CN" sz="3193"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C</a:t>
            </a:r>
          </a:p>
        </p:txBody>
      </p:sp>
      <p:sp>
        <p:nvSpPr>
          <p:cNvPr id="7" name="文本框 6">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练习</a:t>
            </a:r>
          </a:p>
        </p:txBody>
      </p:sp>
    </p:spTree>
    <p:custDataLst>
      <p:tags r:id="rId1"/>
    </p:custDataLst>
    <p:extLst>
      <p:ext uri="{BB962C8B-B14F-4D97-AF65-F5344CB8AC3E}">
        <p14:creationId xmlns:p14="http://schemas.microsoft.com/office/powerpoint/2010/main" val="378275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862906" y="1479569"/>
            <a:ext cx="1051629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．正在做曲线运动的物体</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假如它所受的一切外力都消失</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那么它（         ）</a:t>
            </a:r>
          </a:p>
          <a:p>
            <a:pPr defTabSz="1219170">
              <a:lnSpc>
                <a:spcPct val="200000"/>
              </a:lnSpc>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Ａ．立即停下来</a:t>
            </a:r>
          </a:p>
          <a:p>
            <a:pPr defTabSz="1219170">
              <a:lnSpc>
                <a:spcPct val="200000"/>
              </a:lnSpc>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Ｂ．仍然做曲线运动</a:t>
            </a:r>
          </a:p>
          <a:p>
            <a:pPr defTabSz="1219170">
              <a:lnSpc>
                <a:spcPct val="200000"/>
              </a:lnSpc>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Ｃ．立即做匀速直线运动</a:t>
            </a:r>
          </a:p>
          <a:p>
            <a:pPr defTabSz="1219170">
              <a:lnSpc>
                <a:spcPct val="200000"/>
              </a:lnSpc>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Ｄ．逐渐停止</a:t>
            </a:r>
          </a:p>
        </p:txBody>
      </p:sp>
      <p:sp>
        <p:nvSpPr>
          <p:cNvPr id="23556" name="Text Box 5"/>
          <p:cNvSpPr txBox="1">
            <a:spLocks noChangeArrowheads="1"/>
          </p:cNvSpPr>
          <p:nvPr/>
        </p:nvSpPr>
        <p:spPr bwMode="auto">
          <a:xfrm>
            <a:off x="9943001" y="1692245"/>
            <a:ext cx="479618" cy="58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US" altLang="zh-CN" sz="3193"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C</a:t>
            </a:r>
          </a:p>
        </p:txBody>
      </p:sp>
      <p:sp>
        <p:nvSpPr>
          <p:cNvPr id="24580" name="Oval 6"/>
          <p:cNvSpPr>
            <a:spLocks noChangeArrowheads="1"/>
          </p:cNvSpPr>
          <p:nvPr/>
        </p:nvSpPr>
        <p:spPr bwMode="auto">
          <a:xfrm>
            <a:off x="7756747" y="3128958"/>
            <a:ext cx="2012729" cy="1980196"/>
          </a:xfrm>
          <a:prstGeom prst="ellipse">
            <a:avLst/>
          </a:pr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pPr defTabSz="1219170"/>
            <a:endParaRPr lang="zh-CN" altLang="en-US" sz="179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4" name="Oval 11"/>
          <p:cNvSpPr>
            <a:spLocks noChangeArrowheads="1"/>
          </p:cNvSpPr>
          <p:nvPr/>
        </p:nvSpPr>
        <p:spPr bwMode="auto">
          <a:xfrm>
            <a:off x="8354779" y="4750888"/>
            <a:ext cx="359473" cy="359472"/>
          </a:xfrm>
          <a:prstGeom prst="ellipse">
            <a:avLst/>
          </a:prstGeom>
          <a:solidFill>
            <a:srgbClr val="33339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219170"/>
            <a:endParaRPr lang="zh-CN" altLang="en-US" sz="179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5" name="Oval 12"/>
          <p:cNvSpPr>
            <a:spLocks noChangeArrowheads="1"/>
          </p:cNvSpPr>
          <p:nvPr/>
        </p:nvSpPr>
        <p:spPr bwMode="auto">
          <a:xfrm>
            <a:off x="8720085" y="4084444"/>
            <a:ext cx="144107" cy="144105"/>
          </a:xfrm>
          <a:prstGeom prst="ellipse">
            <a:avLst/>
          </a:prstGeom>
          <a:solidFill>
            <a:schemeClr val="tx1"/>
          </a:solidFill>
          <a:ln w="9525">
            <a:solidFill>
              <a:schemeClr val="tx1"/>
            </a:solidFill>
            <a:round/>
          </a:ln>
        </p:spPr>
        <p:txBody>
          <a:bodyPr wrap="none" anchor="ctr"/>
          <a:lstStyle/>
          <a:p>
            <a:pPr defTabSz="1219170"/>
            <a:endParaRPr lang="zh-CN" altLang="en-US" sz="1793"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86" name="Line 13"/>
          <p:cNvSpPr>
            <a:spLocks noChangeShapeType="1"/>
          </p:cNvSpPr>
          <p:nvPr/>
        </p:nvSpPr>
        <p:spPr bwMode="auto">
          <a:xfrm flipH="1">
            <a:off x="8474216" y="4227157"/>
            <a:ext cx="288212" cy="79020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1219170"/>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练习</a:t>
            </a:r>
          </a:p>
        </p:txBody>
      </p:sp>
    </p:spTree>
    <p:custDataLst>
      <p:tags r:id="rId1"/>
    </p:custDataLst>
    <p:extLst>
      <p:ext uri="{BB962C8B-B14F-4D97-AF65-F5344CB8AC3E}">
        <p14:creationId xmlns:p14="http://schemas.microsoft.com/office/powerpoint/2010/main" val="82048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24577"/>
          <p:cNvSpPr>
            <a:spLocks noChangeArrowheads="1"/>
          </p:cNvSpPr>
          <p:nvPr/>
        </p:nvSpPr>
        <p:spPr bwMode="auto">
          <a:xfrm>
            <a:off x="660400" y="1280497"/>
            <a:ext cx="1031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、用绳子栓住一个小球在光滑的水平面上作圆周运动，当绳子突然断裂，小球将（         ）</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．保持原来的圆周运动状态．</a:t>
            </a: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．保持绳断时的速度作匀速直线运动．</a:t>
            </a: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．小球运动速度减小，但保持直线．</a:t>
            </a: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．以上三种都有可能．</a:t>
            </a:r>
          </a:p>
          <a:p>
            <a:pPr defTabSz="1219170" eaLnBrk="0" hangingPunct="0">
              <a:lnSpc>
                <a:spcPct val="200000"/>
              </a:lnSpc>
            </a:pPr>
            <a:endParaRPr lang="zh-CN" altLang="en-US" sz="1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4579" name="矩形 24578"/>
          <p:cNvSpPr>
            <a:spLocks noChangeArrowheads="1"/>
          </p:cNvSpPr>
          <p:nvPr/>
        </p:nvSpPr>
        <p:spPr bwMode="auto">
          <a:xfrm>
            <a:off x="2027378" y="2044347"/>
            <a:ext cx="934312" cy="76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US" altLang="zh-CN" sz="4387"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4387"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25603" name="矩形 24579"/>
          <p:cNvSpPr>
            <a:spLocks noChangeArrowheads="1"/>
          </p:cNvSpPr>
          <p:nvPr/>
        </p:nvSpPr>
        <p:spPr bwMode="auto">
          <a:xfrm>
            <a:off x="1535290" y="236502"/>
            <a:ext cx="91214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9170"/>
            <a:r>
              <a:rPr lang="zh-CN" altLang="en-US" sz="2400" kern="0">
                <a:solidFill>
                  <a:schemeClr val="bg1"/>
                </a:solidFill>
                <a:latin typeface="Arial" panose="020B0604020202020204" pitchFamily="34" charset="0"/>
                <a:ea typeface="思源黑体 CN Medium" panose="020B0600000000000000" pitchFamily="34" charset="-122"/>
                <a:sym typeface="Arial" panose="020B0604020202020204" pitchFamily="34" charset="0"/>
              </a:rPr>
              <a:t>有关牛顿第一定律的例题</a:t>
            </a:r>
          </a:p>
          <a:p>
            <a:pPr defTabSz="1219170" eaLnBrk="0" hangingPunct="0"/>
            <a:endParaRPr lang="zh-CN" altLang="en-US" sz="2400" kern="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练习</a:t>
            </a:r>
          </a:p>
        </p:txBody>
      </p:sp>
    </p:spTree>
    <p:custDataLst>
      <p:tags r:id="rId1"/>
    </p:custDataLst>
    <p:extLst>
      <p:ext uri="{BB962C8B-B14F-4D97-AF65-F5344CB8AC3E}">
        <p14:creationId xmlns:p14="http://schemas.microsoft.com/office/powerpoint/2010/main" val="4133518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25601"/>
          <p:cNvSpPr>
            <a:spLocks noChangeArrowheads="1"/>
          </p:cNvSpPr>
          <p:nvPr/>
        </p:nvSpPr>
        <p:spPr bwMode="auto">
          <a:xfrm>
            <a:off x="660400" y="1522576"/>
            <a:ext cx="912142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、下列说法正确的是（         ）</a:t>
            </a: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．物体不受力作用就一定静止．</a:t>
            </a: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．物体不受力作用就一定是匀速直线运动</a:t>
            </a: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．物体受力才能运动．</a:t>
            </a:r>
          </a:p>
          <a:p>
            <a:pPr defTabSz="1219170" eaLnBrk="0" hangingPunct="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．以上说法都是错误的．</a:t>
            </a:r>
          </a:p>
          <a:p>
            <a:pPr defTabSz="1219170" eaLnBrk="0" hangingPunct="0">
              <a:lnSpc>
                <a:spcPct val="200000"/>
              </a:lnSpc>
            </a:pPr>
            <a:endParaRPr lang="zh-CN" altLang="en-US" sz="12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5603" name="矩形 25602"/>
          <p:cNvSpPr>
            <a:spLocks noChangeArrowheads="1"/>
          </p:cNvSpPr>
          <p:nvPr/>
        </p:nvSpPr>
        <p:spPr bwMode="auto">
          <a:xfrm>
            <a:off x="3976198" y="1522576"/>
            <a:ext cx="880471" cy="92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US" altLang="zh-CN" sz="5387"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D</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练习</a:t>
            </a:r>
          </a:p>
        </p:txBody>
      </p:sp>
    </p:spTree>
    <p:custDataLst>
      <p:tags r:id="rId1"/>
    </p:custDataLst>
    <p:extLst>
      <p:ext uri="{BB962C8B-B14F-4D97-AF65-F5344CB8AC3E}">
        <p14:creationId xmlns:p14="http://schemas.microsoft.com/office/powerpoint/2010/main" val="3952364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72866" y="4013211"/>
            <a:ext cx="3078729" cy="2052486"/>
          </a:xfrm>
          <a:prstGeom prst="rect">
            <a:avLst/>
          </a:prstGeom>
          <a:noFill/>
          <a:ln w="9525">
            <a:noFill/>
            <a:miter lim="800000"/>
            <a:headEnd/>
            <a:tailEnd/>
          </a:ln>
        </p:spPr>
      </p:pic>
      <p:sp>
        <p:nvSpPr>
          <p:cNvPr id="6" name="副标题 2"/>
          <p:cNvSpPr txBox="1"/>
          <p:nvPr/>
        </p:nvSpPr>
        <p:spPr bwMode="auto">
          <a:xfrm>
            <a:off x="660400" y="1287403"/>
            <a:ext cx="10512395" cy="751216"/>
          </a:xfrm>
          <a:prstGeom prst="rect">
            <a:avLst/>
          </a:prstGeom>
          <a:noFill/>
          <a:ln w="9525">
            <a:noFill/>
            <a:miter lim="800000"/>
          </a:ln>
        </p:spPr>
        <p:txBody>
          <a:bodyPr/>
          <a:lstStyle/>
          <a:p>
            <a:pPr defTabSz="1219170">
              <a:lnSpc>
                <a:spcPct val="150000"/>
              </a:lnSpc>
              <a:spcBef>
                <a:spcPts val="720"/>
              </a:spcBef>
              <a:buClr>
                <a:schemeClr val="accent1"/>
              </a:buClr>
              <a:buSzPct val="70000"/>
              <a:defRPr/>
            </a:pPr>
            <a:r>
              <a:rPr lang="zh-CN" altLang="en-US" kern="0" cap="small" dirty="0">
                <a:latin typeface="Arial" panose="020B0604020202020204" pitchFamily="34" charset="0"/>
                <a:ea typeface="思源黑体 CN Medium" panose="020B0600000000000000" pitchFamily="34" charset="-122"/>
                <a:cs typeface="+mj-cs"/>
                <a:sym typeface="Arial" panose="020B0604020202020204" pitchFamily="34" charset="0"/>
              </a:rPr>
              <a:t>    </a:t>
            </a:r>
            <a:r>
              <a:rPr lang="zh-CN" altLang="en-US" sz="2400" kern="0" cap="small" dirty="0">
                <a:latin typeface="Arial" panose="020B0604020202020204" pitchFamily="34" charset="0"/>
                <a:ea typeface="思源黑体 CN Medium" panose="020B0600000000000000" pitchFamily="34" charset="-122"/>
                <a:cs typeface="+mj-cs"/>
                <a:sym typeface="Arial" panose="020B0604020202020204" pitchFamily="34" charset="0"/>
              </a:rPr>
              <a:t>既然运动的物体具有保持匀速直线运动状态的性质，那么为什么沿水平地面匀速运动的汽车还需要动力呢？</a:t>
            </a:r>
            <a:endParaRPr lang="zh-CN" altLang="en-US" kern="0" cap="small" dirty="0">
              <a:latin typeface="Arial" panose="020B0604020202020204" pitchFamily="34" charset="0"/>
              <a:ea typeface="思源黑体 CN Medium" panose="020B0600000000000000" pitchFamily="34" charset="-122"/>
              <a:cs typeface="+mj-cs"/>
              <a:sym typeface="Arial" panose="020B0604020202020204" pitchFamily="34" charset="0"/>
            </a:endParaRPr>
          </a:p>
        </p:txBody>
      </p:sp>
      <p:sp>
        <p:nvSpPr>
          <p:cNvPr id="7" name="TextBox 6"/>
          <p:cNvSpPr txBox="1"/>
          <p:nvPr/>
        </p:nvSpPr>
        <p:spPr>
          <a:xfrm>
            <a:off x="692090" y="3229339"/>
            <a:ext cx="4493538" cy="523220"/>
          </a:xfrm>
          <a:prstGeom prst="rect">
            <a:avLst/>
          </a:prstGeom>
          <a:noFill/>
        </p:spPr>
        <p:txBody>
          <a:bodyPr wrap="none">
            <a:spAutoFit/>
          </a:bodyPr>
          <a:lstStyle/>
          <a:p>
            <a:pPr defTabSz="1219170">
              <a:defRPr/>
            </a:pPr>
            <a:r>
              <a:rPr lang="zh-CN" altLang="en-US" sz="2800" kern="0" cap="small" dirty="0">
                <a:latin typeface="Arial" panose="020B0604020202020204" pitchFamily="34" charset="0"/>
                <a:ea typeface="思源黑体 CN Medium" panose="020B0600000000000000" pitchFamily="34" charset="-122"/>
                <a:cs typeface="+mj-cs"/>
                <a:sym typeface="Arial" panose="020B0604020202020204" pitchFamily="34" charset="0"/>
              </a:rPr>
              <a:t>同学们思考，这是为什么？</a:t>
            </a:r>
          </a:p>
        </p:txBody>
      </p:sp>
      <p:pic>
        <p:nvPicPr>
          <p:cNvPr id="9222"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39895" y="4014454"/>
            <a:ext cx="3101226" cy="2064254"/>
          </a:xfrm>
          <a:prstGeom prst="rect">
            <a:avLst/>
          </a:prstGeom>
          <a:noFill/>
          <a:ln w="9525">
            <a:noFill/>
            <a:miter lim="800000"/>
            <a:headEnd/>
            <a:tailEnd/>
          </a:ln>
        </p:spPr>
      </p:pic>
      <p:sp>
        <p:nvSpPr>
          <p:cNvPr id="8" name="副标题 2"/>
          <p:cNvSpPr txBox="1"/>
          <p:nvPr/>
        </p:nvSpPr>
        <p:spPr bwMode="auto">
          <a:xfrm>
            <a:off x="353129" y="2586179"/>
            <a:ext cx="10547100" cy="783872"/>
          </a:xfrm>
          <a:prstGeom prst="rect">
            <a:avLst/>
          </a:prstGeom>
          <a:noFill/>
          <a:ln w="9525">
            <a:noFill/>
            <a:miter lim="800000"/>
          </a:ln>
        </p:spPr>
        <p:txBody>
          <a:bodyPr/>
          <a:lstStyle/>
          <a:p>
            <a:pPr defTabSz="1219170">
              <a:spcBef>
                <a:spcPts val="720"/>
              </a:spcBef>
              <a:buClr>
                <a:schemeClr val="accent1"/>
              </a:buClr>
              <a:buSzPct val="70000"/>
              <a:defRPr/>
            </a:pPr>
            <a:r>
              <a:rPr lang="zh-CN" altLang="en-US" sz="2400" kern="0" cap="small" dirty="0">
                <a:latin typeface="Arial" panose="020B0604020202020204" pitchFamily="34" charset="0"/>
                <a:ea typeface="思源黑体 CN Medium" panose="020B0600000000000000" pitchFamily="34" charset="-122"/>
                <a:cs typeface="+mj-cs"/>
                <a:sym typeface="Arial" panose="020B0604020202020204" pitchFamily="34" charset="0"/>
              </a:rPr>
              <a:t>    如果冰面足够光滑，冰壶会永远运动下去吗？</a:t>
            </a:r>
          </a:p>
        </p:txBody>
      </p:sp>
      <p:sp>
        <p:nvSpPr>
          <p:cNvPr id="9" name="文本框 8">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新课引入</a:t>
            </a:r>
          </a:p>
        </p:txBody>
      </p:sp>
    </p:spTree>
    <p:extLst>
      <p:ext uri="{BB962C8B-B14F-4D97-AF65-F5344CB8AC3E}">
        <p14:creationId xmlns:p14="http://schemas.microsoft.com/office/powerpoint/2010/main" val="100639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additive="base">
                                        <p:cTn id="17" dur="500" fill="hold"/>
                                        <p:tgtEl>
                                          <p:spTgt spid="9222"/>
                                        </p:tgtEl>
                                        <p:attrNameLst>
                                          <p:attrName>ppt_x</p:attrName>
                                        </p:attrNameLst>
                                      </p:cBhvr>
                                      <p:tavLst>
                                        <p:tav tm="0">
                                          <p:val>
                                            <p:strVal val="#ppt_x"/>
                                          </p:val>
                                        </p:tav>
                                        <p:tav tm="100000">
                                          <p:val>
                                            <p:strVal val="#ppt_x"/>
                                          </p:val>
                                        </p:tav>
                                      </p:tavLst>
                                    </p:anim>
                                    <p:anim calcmode="lin" valueType="num">
                                      <p:cBhvr additive="base">
                                        <p:cTn id="18" dur="500" fill="hold"/>
                                        <p:tgtEl>
                                          <p:spTgt spid="92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26625"/>
          <p:cNvSpPr txBox="1">
            <a:spLocks noChangeArrowheads="1"/>
          </p:cNvSpPr>
          <p:nvPr/>
        </p:nvSpPr>
        <p:spPr bwMode="auto">
          <a:xfrm>
            <a:off x="660400" y="1586214"/>
            <a:ext cx="818869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5</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、关于牛顿第一定律，以下说法正确的是（　    ）</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．完全是理想的，没有事实为基础　</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．是以可靠事实为基础的，经科学实验推理得出的</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．没有事实为基础，只是理想推理　　</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．以上说法都不对</a:t>
            </a:r>
          </a:p>
        </p:txBody>
      </p:sp>
      <p:sp>
        <p:nvSpPr>
          <p:cNvPr id="26627" name="文本框 26626"/>
          <p:cNvSpPr txBox="1">
            <a:spLocks noChangeArrowheads="1"/>
          </p:cNvSpPr>
          <p:nvPr/>
        </p:nvSpPr>
        <p:spPr bwMode="auto">
          <a:xfrm>
            <a:off x="6782771" y="1586214"/>
            <a:ext cx="790207" cy="76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spcBef>
                <a:spcPct val="50000"/>
              </a:spcBef>
            </a:pPr>
            <a:r>
              <a:rPr lang="en-US" altLang="zh-CN" sz="4387"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B</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练习</a:t>
            </a:r>
          </a:p>
        </p:txBody>
      </p:sp>
    </p:spTree>
    <p:custDataLst>
      <p:tags r:id="rId1"/>
    </p:custDataLst>
    <p:extLst>
      <p:ext uri="{BB962C8B-B14F-4D97-AF65-F5344CB8AC3E}">
        <p14:creationId xmlns:p14="http://schemas.microsoft.com/office/powerpoint/2010/main" val="27073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2" name="组合 27651"/>
          <p:cNvGrpSpPr/>
          <p:nvPr/>
        </p:nvGrpSpPr>
        <p:grpSpPr bwMode="auto">
          <a:xfrm>
            <a:off x="659894" y="1612006"/>
            <a:ext cx="10966252" cy="3798101"/>
            <a:chOff x="-1305" y="-1080"/>
            <a:chExt cx="7671" cy="3367"/>
          </a:xfrm>
        </p:grpSpPr>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 y="23"/>
              <a:ext cx="3807" cy="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p:cNvSpPr txBox="1">
              <a:spLocks noChangeArrowheads="1"/>
            </p:cNvSpPr>
            <p:nvPr/>
          </p:nvSpPr>
          <p:spPr bwMode="auto">
            <a:xfrm>
              <a:off x="-1305" y="-1080"/>
              <a:ext cx="7671"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spcBef>
                  <a:spcPct val="50000"/>
                </a:spcBef>
              </a:pPr>
              <a:r>
                <a:rPr lang="en-US" altLang="zh-CN"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6</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、图中正在做曲线</a:t>
              </a:r>
              <a:r>
                <a:rPr lang="zh-CN" altLang="en-US" sz="2400" kern="0" dirty="0">
                  <a:solidFill>
                    <a:srgbClr val="FF33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运动</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的过山车，如果突然一切外力全部消失，它会怎么样呢？</a:t>
              </a:r>
            </a:p>
          </p:txBody>
        </p:sp>
      </p:grpSp>
      <p:sp>
        <p:nvSpPr>
          <p:cNvPr id="5" name="文本框 4">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练习</a:t>
            </a:r>
          </a:p>
        </p:txBody>
      </p:sp>
    </p:spTree>
    <p:custDataLst>
      <p:tags r:id="rId1"/>
    </p:custDataLst>
    <p:extLst>
      <p:ext uri="{BB962C8B-B14F-4D97-AF65-F5344CB8AC3E}">
        <p14:creationId xmlns:p14="http://schemas.microsoft.com/office/powerpoint/2010/main" val="3199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in)">
                                      <p:cBhvr>
                                        <p:cTn id="7"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0721"/>
          <p:cNvSpPr>
            <a:spLocks noChangeArrowheads="1"/>
          </p:cNvSpPr>
          <p:nvPr/>
        </p:nvSpPr>
        <p:spPr bwMode="auto">
          <a:xfrm>
            <a:off x="658817" y="5217432"/>
            <a:ext cx="9048577" cy="461665"/>
          </a:xfrm>
          <a:prstGeom prst="rect">
            <a:avLst/>
          </a:prstGeom>
          <a:noFill/>
          <a:ln w="38100">
            <a:noFill/>
            <a:miter lim="800000"/>
          </a:ln>
        </p:spPr>
        <p:txBody>
          <a:bodyPr>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一切物体都具有保持静止状态或匀速直线运动状态的性质。</a:t>
            </a:r>
          </a:p>
        </p:txBody>
      </p:sp>
      <p:sp>
        <p:nvSpPr>
          <p:cNvPr id="30723" name="矩形 30722"/>
          <p:cNvSpPr>
            <a:spLocks noChangeArrowheads="1"/>
          </p:cNvSpPr>
          <p:nvPr/>
        </p:nvSpPr>
        <p:spPr bwMode="auto">
          <a:xfrm>
            <a:off x="658817" y="4405762"/>
            <a:ext cx="9050160" cy="461665"/>
          </a:xfrm>
          <a:prstGeom prst="rect">
            <a:avLst/>
          </a:prstGeom>
          <a:noFill/>
          <a:ln w="38100">
            <a:noFill/>
            <a:miter lim="800000"/>
          </a:ln>
        </p:spPr>
        <p:txBody>
          <a:bodyPr>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运动的物体也有保持原来运动状态的性质</a:t>
            </a:r>
          </a:p>
        </p:txBody>
      </p:sp>
      <p:sp>
        <p:nvSpPr>
          <p:cNvPr id="5" name="文本框 4">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结论</a:t>
            </a:r>
          </a:p>
        </p:txBody>
      </p:sp>
    </p:spTree>
    <p:controls>
      <mc:AlternateContent xmlns:mc="http://schemas.openxmlformats.org/markup-compatibility/2006">
        <mc:Choice xmlns:v="urn:schemas-microsoft-com:vml" Requires="v">
          <p:control r:id="rId1" imgW="9071640" imgH="3429000"/>
        </mc:Choice>
        <mc:Fallback>
          <p:control r:id="rId1" imgW="9071640" imgH="3429000">
            <p:pic>
              <p:nvPicPr>
                <p:cNvPr id="2" name="ShockwaveFlash1"/>
                <p:cNvPicPr>
                  <a:picLocks noChangeAspect="1" noChangeArrowheads="1" noChangeShapeType="1"/>
                </p:cNvPicPr>
                <p:nvPr/>
              </p:nvPicPr>
              <p:blipFill>
                <a:blip r:embed="rId3"/>
                <a:srcRect/>
                <a:stretch>
                  <a:fillRect/>
                </a:stretch>
              </p:blipFill>
              <p:spPr bwMode="auto">
                <a:xfrm>
                  <a:off x="2240206" y="1376898"/>
                  <a:ext cx="7087813" cy="2678859"/>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648119224"/>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0-#ppt_w/2"/>
                                          </p:val>
                                        </p:tav>
                                        <p:tav tm="100000">
                                          <p:val>
                                            <p:strVal val="#ppt_x"/>
                                          </p:val>
                                        </p:tav>
                                      </p:tavLst>
                                    </p:anim>
                                    <p:anim calcmode="lin" valueType="num">
                                      <p:cBhvr additive="base">
                                        <p:cTn id="14"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p:bldP spid="30723"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31745"/>
          <p:cNvSpPr txBox="1">
            <a:spLocks noChangeArrowheads="1"/>
          </p:cNvSpPr>
          <p:nvPr/>
        </p:nvSpPr>
        <p:spPr bwMode="auto">
          <a:xfrm>
            <a:off x="1001386" y="1408465"/>
            <a:ext cx="103632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200000"/>
              </a:lnSpc>
              <a:spcBef>
                <a:spcPct val="50000"/>
              </a:spcBef>
            </a:pPr>
            <a:r>
              <a:rPr lang="zh-CN" altLang="en-US" sz="3600" kern="0" dirty="0">
                <a:solidFill>
                  <a:srgbClr val="FFFF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44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一切物体都有保持原来运动状态不变的性质</a:t>
            </a:r>
            <a:r>
              <a:rPr lang="zh-CN" altLang="en-US" sz="4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32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3200" kern="0" dirty="0">
                <a:solidFill>
                  <a:srgbClr val="CC00CC"/>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即静止或匀速直线运动状态</a:t>
            </a:r>
            <a:r>
              <a:rPr lang="zh-CN" altLang="en-US" sz="32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4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叫做</a:t>
            </a:r>
            <a:r>
              <a:rPr lang="zh-CN" altLang="en-US" sz="44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惯性</a:t>
            </a:r>
            <a:r>
              <a:rPr lang="zh-CN" altLang="en-US" sz="4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32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牛顿第一定律也叫惯性定律</a:t>
            </a:r>
            <a:r>
              <a:rPr lang="en-US" altLang="zh-CN" sz="32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endParaRPr lang="en-US" altLang="zh-CN" sz="24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惯性</a:t>
            </a:r>
          </a:p>
        </p:txBody>
      </p:sp>
    </p:spTree>
    <p:custDataLst>
      <p:tags r:id="rId1"/>
    </p:custDataLst>
    <p:extLst>
      <p:ext uri="{BB962C8B-B14F-4D97-AF65-F5344CB8AC3E}">
        <p14:creationId xmlns:p14="http://schemas.microsoft.com/office/powerpoint/2010/main" val="1544042886"/>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文本框 32769"/>
          <p:cNvSpPr txBox="1">
            <a:spLocks noChangeArrowheads="1"/>
          </p:cNvSpPr>
          <p:nvPr/>
        </p:nvSpPr>
        <p:spPr bwMode="auto">
          <a:xfrm>
            <a:off x="660400" y="1248667"/>
            <a:ext cx="10858500" cy="11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150000"/>
              </a:lnSpc>
              <a:spcBef>
                <a:spcPct val="50000"/>
              </a:spcBef>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 </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惯性是物体本身的一种属性</a:t>
            </a: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一切物体在任何情况下都具有惯性</a:t>
            </a: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即无论物体是静止还是运动</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无论物体是受力还是不受力</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在任何时候</a:t>
            </a: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任何状态下都具有惯性</a:t>
            </a: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 name="文本框 2">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惯性</a:t>
            </a:r>
          </a:p>
        </p:txBody>
      </p:sp>
      <p:sp>
        <p:nvSpPr>
          <p:cNvPr id="4" name="文本框 33793"/>
          <p:cNvSpPr txBox="1">
            <a:spLocks noChangeArrowheads="1"/>
          </p:cNvSpPr>
          <p:nvPr/>
        </p:nvSpPr>
        <p:spPr bwMode="auto">
          <a:xfrm>
            <a:off x="660400" y="2597931"/>
            <a:ext cx="10261699" cy="11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150000"/>
              </a:lnSpc>
              <a:spcBef>
                <a:spcPct val="50000"/>
              </a:spcBef>
            </a:pPr>
            <a:r>
              <a:rPr lang="en-US" altLang="zh-CN"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2. </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惯性不是力</a:t>
            </a:r>
            <a:r>
              <a:rPr lang="en-US" altLang="zh-CN"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在解答问题时</a:t>
            </a:r>
            <a:r>
              <a:rPr lang="en-US" altLang="zh-CN"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只能说“</a:t>
            </a:r>
            <a:r>
              <a:rPr lang="zh-CN" altLang="en-US" sz="24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由于惯性</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 、 “</a:t>
            </a:r>
            <a:r>
              <a:rPr lang="zh-CN" altLang="en-US" sz="24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具有惯性</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而不能说“</a:t>
            </a:r>
            <a:r>
              <a:rPr lang="zh-CN" altLang="en-US" sz="2400" kern="0" dirty="0">
                <a:solidFill>
                  <a:srgbClr val="FF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受到惯性”</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 、 “</a:t>
            </a:r>
            <a:r>
              <a:rPr lang="zh-CN" altLang="en-US" sz="2400" kern="0" dirty="0">
                <a:solidFill>
                  <a:srgbClr val="FF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由于惯性的作用</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 、 “</a:t>
            </a:r>
            <a:r>
              <a:rPr lang="zh-CN" altLang="en-US" sz="2400" kern="0" dirty="0">
                <a:solidFill>
                  <a:srgbClr val="FF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克服惯性</a:t>
            </a:r>
            <a:r>
              <a:rPr lang="zh-CN" altLang="en-US" sz="24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”等</a:t>
            </a:r>
            <a:endParaRPr lang="en-US" altLang="zh-CN" sz="12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34817"/>
          <p:cNvSpPr txBox="1">
            <a:spLocks noChangeArrowheads="1"/>
          </p:cNvSpPr>
          <p:nvPr/>
        </p:nvSpPr>
        <p:spPr bwMode="auto">
          <a:xfrm>
            <a:off x="768058" y="3807133"/>
            <a:ext cx="1075084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150000"/>
              </a:lnSpc>
              <a:spcBef>
                <a:spcPct val="50000"/>
              </a:spcBef>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所有的物体都有惯性</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但不同物体的惯性大小是不同的</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物体的</a:t>
            </a:r>
            <a:r>
              <a:rPr lang="zh-CN" altLang="en-US" sz="32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惯性只与物体的质量有关</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物体的质量越大</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惯性越大</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物体的质量越小</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惯性越小</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质量是物体惯性的量度</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spTree>
    <p:custDataLst>
      <p:tags r:id="rId1"/>
    </p:custDataLst>
    <p:extLst>
      <p:ext uri="{BB962C8B-B14F-4D97-AF65-F5344CB8AC3E}">
        <p14:creationId xmlns:p14="http://schemas.microsoft.com/office/powerpoint/2010/main" val="85787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35843"/>
          <p:cNvSpPr>
            <a:spLocks noChangeArrowheads="1"/>
          </p:cNvSpPr>
          <p:nvPr/>
        </p:nvSpPr>
        <p:spPr bwMode="auto">
          <a:xfrm>
            <a:off x="660400" y="1416505"/>
            <a:ext cx="10858500" cy="114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150000"/>
              </a:lnSpc>
              <a:spcBef>
                <a:spcPct val="50000"/>
              </a:spcBef>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讨论：要想击中地上的目标，飞机应当飞到目标上空再投弹，还是提前一段距离？为什么？</a:t>
            </a:r>
          </a:p>
        </p:txBody>
      </p:sp>
      <p:pic>
        <p:nvPicPr>
          <p:cNvPr id="3" name="图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8269" y="2687254"/>
            <a:ext cx="4475463" cy="2574415"/>
          </a:xfrm>
          <a:prstGeom prst="rect">
            <a:avLst/>
          </a:prstGeom>
        </p:spPr>
      </p:pic>
      <p:sp>
        <p:nvSpPr>
          <p:cNvPr id="5" name="文本框 4">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惯性</a:t>
            </a:r>
          </a:p>
        </p:txBody>
      </p:sp>
    </p:spTree>
    <p:custDataLst>
      <p:tags r:id="rId1"/>
    </p:custDataLst>
    <p:extLst>
      <p:ext uri="{BB962C8B-B14F-4D97-AF65-F5344CB8AC3E}">
        <p14:creationId xmlns:p14="http://schemas.microsoft.com/office/powerpoint/2010/main" val="66623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p:nvPr/>
        </p:nvSpPr>
        <p:spPr>
          <a:xfrm>
            <a:off x="551381" y="1619599"/>
            <a:ext cx="8209280" cy="461665"/>
          </a:xfrm>
          <a:prstGeom prst="rect">
            <a:avLst/>
          </a:prstGeom>
          <a:noFill/>
          <a:ln w="9525">
            <a:noFill/>
          </a:ln>
        </p:spPr>
        <p:txBody>
          <a:bodyPr anchor="ctr">
            <a:spAutoFit/>
          </a:bodyPr>
          <a:lstStyle/>
          <a:p>
            <a:pPr defTabSz="1219170" eaLnBrk="0" hangingPunct="0"/>
            <a:r>
              <a:rPr lang="zh-CN" altLang="en-US" sz="2400" kern="0" noProof="1">
                <a:solidFill>
                  <a:srgbClr val="0033CC"/>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问题一：</a:t>
            </a: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运动的物体有惯性，静止的物体没有惯性？</a:t>
            </a:r>
          </a:p>
        </p:txBody>
      </p:sp>
      <p:sp>
        <p:nvSpPr>
          <p:cNvPr id="36867" name="Rectangle 2"/>
          <p:cNvSpPr/>
          <p:nvPr/>
        </p:nvSpPr>
        <p:spPr>
          <a:xfrm>
            <a:off x="551381" y="2587073"/>
            <a:ext cx="5724644" cy="461665"/>
          </a:xfrm>
          <a:prstGeom prst="rect">
            <a:avLst/>
          </a:prstGeom>
          <a:noFill/>
          <a:ln w="9525">
            <a:noFill/>
          </a:ln>
        </p:spPr>
        <p:txBody>
          <a:bodyPr wrap="none" anchor="ctr">
            <a:spAutoFit/>
          </a:bodyPr>
          <a:lstStyle/>
          <a:p>
            <a:pPr defTabSz="1219170" eaLnBrk="0" hangingPunct="0"/>
            <a:r>
              <a:rPr lang="zh-CN" altLang="en-US" sz="2400" kern="0" noProof="1">
                <a:solidFill>
                  <a:srgbClr val="0033CC"/>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问题二：</a:t>
            </a: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运动速度大的物体惯性就大呢？</a:t>
            </a:r>
          </a:p>
        </p:txBody>
      </p:sp>
      <p:sp>
        <p:nvSpPr>
          <p:cNvPr id="36868" name="矩形 11"/>
          <p:cNvSpPr/>
          <p:nvPr/>
        </p:nvSpPr>
        <p:spPr>
          <a:xfrm>
            <a:off x="1083464" y="5764768"/>
            <a:ext cx="8285292" cy="369332"/>
          </a:xfrm>
          <a:prstGeom prst="rect">
            <a:avLst/>
          </a:prstGeom>
          <a:noFill/>
          <a:ln w="9525">
            <a:noFill/>
          </a:ln>
        </p:spPr>
        <p:txBody>
          <a:bodyPr>
            <a:spAutoFit/>
          </a:bodyPr>
          <a:lstStyle/>
          <a:p>
            <a:pPr defTabSz="1219170"/>
            <a:endParaRPr lang="zh-CN" altLang="en-US" kern="0" noProof="1">
              <a:solidFill>
                <a:srgbClr val="008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endParaRPr>
          </a:p>
        </p:txBody>
      </p:sp>
      <p:sp>
        <p:nvSpPr>
          <p:cNvPr id="36869" name="矩形 36868"/>
          <p:cNvSpPr/>
          <p:nvPr/>
        </p:nvSpPr>
        <p:spPr>
          <a:xfrm>
            <a:off x="551381" y="3590498"/>
            <a:ext cx="8543713" cy="461665"/>
          </a:xfrm>
          <a:prstGeom prst="rect">
            <a:avLst/>
          </a:prstGeom>
          <a:noFill/>
          <a:ln w="9525">
            <a:noFill/>
          </a:ln>
        </p:spPr>
        <p:txBody>
          <a:bodyPr wrap="square">
            <a:spAutoFit/>
          </a:bodyPr>
          <a:lstStyle/>
          <a:p>
            <a:pPr defTabSz="1219170"/>
            <a:r>
              <a:rPr lang="zh-CN" altLang="en-US" sz="2400" kern="0" noProof="1">
                <a:solidFill>
                  <a:srgbClr val="0033CC"/>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问题三：</a:t>
            </a: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“惯性”是不是就是“惯性定律”？</a:t>
            </a:r>
          </a:p>
        </p:txBody>
      </p:sp>
      <p:sp>
        <p:nvSpPr>
          <p:cNvPr id="36870" name="矩形 6"/>
          <p:cNvSpPr/>
          <p:nvPr/>
        </p:nvSpPr>
        <p:spPr>
          <a:xfrm>
            <a:off x="551381" y="4047329"/>
            <a:ext cx="10967519" cy="830997"/>
          </a:xfrm>
          <a:prstGeom prst="rect">
            <a:avLst/>
          </a:prstGeom>
          <a:noFill/>
          <a:ln w="9525">
            <a:noFill/>
          </a:ln>
        </p:spPr>
        <p:txBody>
          <a:bodyPr wrap="square">
            <a:spAutoFit/>
          </a:bodyPr>
          <a:lstStyle/>
          <a:p>
            <a:pPr defTabSz="1219170"/>
            <a:r>
              <a:rPr lang="zh-CN" altLang="en-US" sz="24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    不是</a:t>
            </a:r>
            <a:r>
              <a:rPr lang="en-US" altLang="zh-CN" sz="24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惯性是物体本身固有的一种属性，它跟物体受不受外力无关。惯性定律是物体在特定条件下（不受外力作用时）的运动规律。</a:t>
            </a:r>
          </a:p>
        </p:txBody>
      </p:sp>
      <p:sp>
        <p:nvSpPr>
          <p:cNvPr id="36871" name="Rectangle 5"/>
          <p:cNvSpPr/>
          <p:nvPr/>
        </p:nvSpPr>
        <p:spPr>
          <a:xfrm>
            <a:off x="551381" y="4956098"/>
            <a:ext cx="7145115" cy="461665"/>
          </a:xfrm>
          <a:prstGeom prst="rect">
            <a:avLst/>
          </a:prstGeom>
          <a:noFill/>
          <a:ln w="9525">
            <a:noFill/>
          </a:ln>
        </p:spPr>
        <p:txBody>
          <a:bodyPr anchor="ctr">
            <a:spAutoFit/>
          </a:bodyPr>
          <a:lstStyle/>
          <a:p>
            <a:pPr defTabSz="1219170" eaLnBrk="0" hangingPunct="0"/>
            <a:r>
              <a:rPr lang="zh-CN" altLang="en-US" sz="2400" kern="0" noProof="1">
                <a:solidFill>
                  <a:srgbClr val="0033CC"/>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问题四：</a:t>
            </a:r>
            <a:r>
              <a:rPr lang="zh-CN" altLang="en-US" sz="2400" kern="0" noProof="1">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惯性是一种特殊的力吗？</a:t>
            </a:r>
          </a:p>
        </p:txBody>
      </p:sp>
      <p:sp>
        <p:nvSpPr>
          <p:cNvPr id="36872" name="矩形 8"/>
          <p:cNvSpPr/>
          <p:nvPr/>
        </p:nvSpPr>
        <p:spPr>
          <a:xfrm>
            <a:off x="551380" y="5561397"/>
            <a:ext cx="10967519" cy="461665"/>
          </a:xfrm>
          <a:prstGeom prst="rect">
            <a:avLst/>
          </a:prstGeom>
          <a:noFill/>
          <a:ln w="9525">
            <a:noFill/>
          </a:ln>
        </p:spPr>
        <p:txBody>
          <a:bodyPr wrap="square">
            <a:spAutoFit/>
          </a:bodyPr>
          <a:lstStyle/>
          <a:p>
            <a:pPr defTabSz="1219170"/>
            <a:r>
              <a:rPr lang="zh-CN" altLang="en-US" sz="24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 惯性不是力，惯性是物体本身固有的一种属性，而力是物体之间的相互作用。</a:t>
            </a:r>
            <a:endParaRPr lang="zh-CN" altLang="en-US" sz="2400" kern="0" noProof="1">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6873" name="文本框 36872"/>
          <p:cNvSpPr txBox="1">
            <a:spLocks noChangeArrowheads="1"/>
          </p:cNvSpPr>
          <p:nvPr/>
        </p:nvSpPr>
        <p:spPr bwMode="auto">
          <a:xfrm>
            <a:off x="499124" y="2113266"/>
            <a:ext cx="6308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错</a:t>
            </a: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惯性与物体的运动状态无关</a:t>
            </a:r>
          </a:p>
        </p:txBody>
      </p:sp>
      <p:sp>
        <p:nvSpPr>
          <p:cNvPr id="36874" name="文本框 36873"/>
          <p:cNvSpPr txBox="1">
            <a:spLocks noChangeArrowheads="1"/>
          </p:cNvSpPr>
          <p:nvPr/>
        </p:nvSpPr>
        <p:spPr bwMode="auto">
          <a:xfrm>
            <a:off x="663246" y="3102213"/>
            <a:ext cx="6308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错</a:t>
            </a: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决定惯性的唯一量度就是质量</a:t>
            </a:r>
          </a:p>
        </p:txBody>
      </p:sp>
      <p:sp>
        <p:nvSpPr>
          <p:cNvPr id="11" name="文本框 10">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惯性</a:t>
            </a:r>
          </a:p>
        </p:txBody>
      </p:sp>
    </p:spTree>
    <p:custDataLst>
      <p:tags r:id="rId1"/>
    </p:custDataLst>
    <p:extLst>
      <p:ext uri="{BB962C8B-B14F-4D97-AF65-F5344CB8AC3E}">
        <p14:creationId xmlns:p14="http://schemas.microsoft.com/office/powerpoint/2010/main" val="41500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blinds(horizontal)">
                                      <p:cBhvr>
                                        <p:cTn id="12" dur="500"/>
                                        <p:tgtEl>
                                          <p:spTgt spid="368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70"/>
                                        </p:tgtEl>
                                        <p:attrNameLst>
                                          <p:attrName>style.visibility</p:attrName>
                                        </p:attrNameLst>
                                      </p:cBhvr>
                                      <p:to>
                                        <p:strVal val="visible"/>
                                      </p:to>
                                    </p:set>
                                    <p:animEffect transition="in" filter="blinds(horizontal)">
                                      <p:cBhvr>
                                        <p:cTn id="17" dur="500"/>
                                        <p:tgtEl>
                                          <p:spTgt spid="3687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6871"/>
                                        </p:tgtEl>
                                        <p:attrNameLst>
                                          <p:attrName>style.visibility</p:attrName>
                                        </p:attrNameLst>
                                      </p:cBhvr>
                                      <p:to>
                                        <p:strVal val="visible"/>
                                      </p:to>
                                    </p:set>
                                    <p:anim calcmode="lin" valueType="num">
                                      <p:cBhvr>
                                        <p:cTn id="22" dur="1000" fill="hold"/>
                                        <p:tgtEl>
                                          <p:spTgt spid="36871"/>
                                        </p:tgtEl>
                                        <p:attrNameLst>
                                          <p:attrName>ppt_x</p:attrName>
                                        </p:attrNameLst>
                                      </p:cBhvr>
                                      <p:tavLst>
                                        <p:tav tm="0">
                                          <p:val>
                                            <p:strVal val="#ppt_x-.2"/>
                                          </p:val>
                                        </p:tav>
                                        <p:tav tm="100000">
                                          <p:val>
                                            <p:strVal val="#ppt_x"/>
                                          </p:val>
                                        </p:tav>
                                      </p:tavLst>
                                    </p:anim>
                                    <p:anim calcmode="lin" valueType="num">
                                      <p:cBhvr>
                                        <p:cTn id="23" dur="1000" fill="hold"/>
                                        <p:tgtEl>
                                          <p:spTgt spid="3687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687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6872"/>
                                        </p:tgtEl>
                                        <p:attrNameLst>
                                          <p:attrName>style.visibility</p:attrName>
                                        </p:attrNameLst>
                                      </p:cBhvr>
                                      <p:to>
                                        <p:strVal val="visible"/>
                                      </p:to>
                                    </p:set>
                                    <p:animEffect transition="in" filter="blinds(horizontal)">
                                      <p:cBhvr>
                                        <p:cTn id="29" dur="500"/>
                                        <p:tgtEl>
                                          <p:spTgt spid="3687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6873"/>
                                        </p:tgtEl>
                                        <p:attrNameLst>
                                          <p:attrName>style.visibility</p:attrName>
                                        </p:attrNameLst>
                                      </p:cBhvr>
                                      <p:to>
                                        <p:strVal val="visible"/>
                                      </p:to>
                                    </p:set>
                                    <p:animEffect transition="in" filter="blinds(horizontal)">
                                      <p:cBhvr>
                                        <p:cTn id="34" dur="500"/>
                                        <p:tgtEl>
                                          <p:spTgt spid="3687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6874"/>
                                        </p:tgtEl>
                                        <p:attrNameLst>
                                          <p:attrName>style.visibility</p:attrName>
                                        </p:attrNameLst>
                                      </p:cBhvr>
                                      <p:to>
                                        <p:strVal val="visible"/>
                                      </p:to>
                                    </p:set>
                                    <p:animEffect transition="in" filter="blinds(horizontal)">
                                      <p:cBhvr>
                                        <p:cTn id="39"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9" grpId="0"/>
      <p:bldP spid="36870" grpId="0"/>
      <p:bldP spid="36871" grpId="0"/>
      <p:bldP spid="36872" grpId="0"/>
      <p:bldP spid="36873" grpId="0"/>
      <p:bldP spid="368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37890"/>
          <p:cNvSpPr txBox="1">
            <a:spLocks noChangeArrowheads="1"/>
          </p:cNvSpPr>
          <p:nvPr/>
        </p:nvSpPr>
        <p:spPr bwMode="auto">
          <a:xfrm>
            <a:off x="660400" y="1417235"/>
            <a:ext cx="5106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800" kern="0" dirty="0">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惯性现象的解释</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003" y="2315052"/>
            <a:ext cx="6395995" cy="3075823"/>
          </a:xfrm>
          <a:prstGeom prst="rect">
            <a:avLst/>
          </a:prstGeom>
        </p:spPr>
      </p:pic>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惯性</a:t>
            </a:r>
          </a:p>
        </p:txBody>
      </p:sp>
    </p:spTree>
    <p:custDataLst>
      <p:tags r:id="rId1"/>
    </p:custDataLst>
    <p:extLst>
      <p:ext uri="{BB962C8B-B14F-4D97-AF65-F5344CB8AC3E}">
        <p14:creationId xmlns:p14="http://schemas.microsoft.com/office/powerpoint/2010/main" val="294597966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38913" descr="11"/>
          <p:cNvPicPr>
            <a:picLocks noChangeAspect="1" noChangeArrowheads="1"/>
          </p:cNvPicPr>
          <p:nvPr/>
        </p:nvPicPr>
        <p:blipFill>
          <a:blip r:embed="rId3">
            <a:extLst>
              <a:ext uri="{28A0092B-C50C-407E-A947-70E740481C1C}">
                <a14:useLocalDpi xmlns:a14="http://schemas.microsoft.com/office/drawing/2010/main" val="0"/>
              </a:ext>
            </a:extLst>
          </a:blip>
          <a:srcRect b="-12"/>
          <a:stretch>
            <a:fillRect/>
          </a:stretch>
        </p:blipFill>
        <p:spPr bwMode="auto">
          <a:xfrm>
            <a:off x="7806310" y="3225019"/>
            <a:ext cx="3038882" cy="181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文本框 38914"/>
          <p:cNvSpPr txBox="1">
            <a:spLocks noChangeArrowheads="1"/>
          </p:cNvSpPr>
          <p:nvPr/>
        </p:nvSpPr>
        <p:spPr bwMode="auto">
          <a:xfrm>
            <a:off x="660400" y="1787389"/>
            <a:ext cx="8665351" cy="12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7" tIns="46684" rIns="89777" bIns="46684" anchor="b">
            <a:spAutoFit/>
          </a:bodyPr>
          <a:lstStyle/>
          <a:p>
            <a:pPr defTabSz="1219170"/>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、交待研究对象原来的运动状态。</a:t>
            </a:r>
          </a:p>
          <a:p>
            <a:pPr defTabSz="1219170"/>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、物理过程，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当与研究对象接触的物体</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后</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defTabSz="1219170"/>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、研究对象由于惯性要保持原来的</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状态</a:t>
            </a:r>
          </a:p>
        </p:txBody>
      </p:sp>
      <p:sp>
        <p:nvSpPr>
          <p:cNvPr id="38916" name="文本框 38915"/>
          <p:cNvSpPr txBox="1">
            <a:spLocks noChangeArrowheads="1"/>
          </p:cNvSpPr>
          <p:nvPr/>
        </p:nvSpPr>
        <p:spPr bwMode="auto">
          <a:xfrm>
            <a:off x="660400" y="3198301"/>
            <a:ext cx="6432865" cy="101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77" tIns="46684" rIns="89777" bIns="46684" anchor="b">
            <a:spAutoFit/>
          </a:bodyPr>
          <a:lstStyle/>
          <a:p>
            <a:pPr defTabSz="1219170"/>
            <a:r>
              <a:rPr lang="zh-CN" altLang="en-US" sz="20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甲图：</a:t>
            </a:r>
            <a:r>
              <a:rPr lang="zh-CN" altLang="en-US" sz="20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原来木块是静止的</a:t>
            </a:r>
            <a:r>
              <a:rPr lang="en-US" altLang="zh-CN" sz="20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当小车突然受到拉力时，</a:t>
            </a:r>
            <a:r>
              <a:rPr lang="zh-CN" altLang="en-US" sz="2000" kern="0" dirty="0">
                <a:solidFill>
                  <a:srgbClr val="00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木块底部由于受到摩擦力跟随小车一起运动</a:t>
            </a:r>
            <a:r>
              <a:rPr lang="en-US" altLang="zh-CN" sz="2000" kern="0" dirty="0">
                <a:solidFill>
                  <a:srgbClr val="00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00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木块上部由于惯性还要保持原来的静止状态</a:t>
            </a:r>
            <a:r>
              <a:rPr lang="zh-CN" altLang="en-US" sz="20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所以木块会向后倾倒。</a:t>
            </a:r>
          </a:p>
        </p:txBody>
      </p:sp>
      <p:sp>
        <p:nvSpPr>
          <p:cNvPr id="38917" name="文本框 38916"/>
          <p:cNvSpPr txBox="1">
            <a:spLocks noChangeArrowheads="1"/>
          </p:cNvSpPr>
          <p:nvPr/>
        </p:nvSpPr>
        <p:spPr bwMode="auto">
          <a:xfrm>
            <a:off x="705461" y="4424547"/>
            <a:ext cx="6692915" cy="163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77" tIns="46684" rIns="89777" bIns="46684" anchor="b">
            <a:spAutoFit/>
          </a:bodyPr>
          <a:lstStyle/>
          <a:p>
            <a:pPr defTabSz="1219170"/>
            <a:r>
              <a:rPr lang="zh-CN" altLang="en-US" sz="20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乙图：</a:t>
            </a:r>
            <a:r>
              <a:rPr lang="zh-CN" altLang="en-US" sz="2000" kern="0" dirty="0">
                <a:solidFill>
                  <a:srgbClr val="00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原来木块是运动的</a:t>
            </a:r>
            <a:r>
              <a:rPr lang="en-US" altLang="zh-CN" sz="2000" kern="0" dirty="0">
                <a:solidFill>
                  <a:srgbClr val="00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当小车遇到障碍物时，小车和木块底部</a:t>
            </a:r>
          </a:p>
          <a:p>
            <a:pPr defTabSz="1219170"/>
            <a:r>
              <a:rPr lang="zh-CN" altLang="en-US" sz="20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由于受摩擦停止运动，但木块上部</a:t>
            </a:r>
            <a:r>
              <a:rPr lang="zh-CN" altLang="en-US" sz="2000" kern="0" dirty="0">
                <a:solidFill>
                  <a:srgbClr val="0000FF"/>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由于惯性仍然保持运动状态</a:t>
            </a:r>
            <a:r>
              <a:rPr lang="zh-CN" altLang="en-US" sz="2000" kern="0" dirty="0">
                <a:solidFill>
                  <a:sysClr val="windowText" lastClr="00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a:t>
            </a:r>
          </a:p>
          <a:p>
            <a:pPr defTabSz="1219170"/>
            <a:r>
              <a:rPr lang="zh-CN" altLang="en-US" sz="2000" kern="0" dirty="0">
                <a:solidFill>
                  <a:srgbClr val="FF0000"/>
                </a:solidFill>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所以小木块会向前倾倒。</a:t>
            </a:r>
          </a:p>
        </p:txBody>
      </p:sp>
      <p:sp>
        <p:nvSpPr>
          <p:cNvPr id="39941" name="矩形 38917"/>
          <p:cNvSpPr>
            <a:spLocks noChangeArrowheads="1"/>
          </p:cNvSpPr>
          <p:nvPr/>
        </p:nvSpPr>
        <p:spPr bwMode="auto">
          <a:xfrm>
            <a:off x="564228" y="1244472"/>
            <a:ext cx="26875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解释方法：</a:t>
            </a:r>
          </a:p>
        </p:txBody>
      </p:sp>
      <p:sp>
        <p:nvSpPr>
          <p:cNvPr id="7" name="文本框 6">
            <a:extLst>
              <a:ext uri="{FF2B5EF4-FFF2-40B4-BE49-F238E27FC236}">
                <a16:creationId xmlns:a16="http://schemas.microsoft.com/office/drawing/2014/main" id="{08856C02-F50A-4437-91CF-514C230909B2}"/>
              </a:ext>
            </a:extLst>
          </p:cNvPr>
          <p:cNvSpPr txBox="1"/>
          <p:nvPr/>
        </p:nvSpPr>
        <p:spPr>
          <a:xfrm>
            <a:off x="1001387" y="379093"/>
            <a:ext cx="1980029" cy="523220"/>
          </a:xfrm>
          <a:prstGeom prst="rect">
            <a:avLst/>
          </a:prstGeom>
          <a:noFill/>
        </p:spPr>
        <p:txBody>
          <a:bodyPr wrap="none" rtlCol="0">
            <a:spAutoFit/>
          </a:bodyPr>
          <a:lstStyle/>
          <a:p>
            <a:pPr defTabSz="1219170">
              <a:spcBef>
                <a:spcPct val="50000"/>
              </a:spcBef>
            </a:pPr>
            <a:r>
              <a:rPr lang="zh-CN" altLang="en-US" sz="2800"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惯性的应用</a:t>
            </a:r>
          </a:p>
        </p:txBody>
      </p:sp>
    </p:spTree>
    <p:custDataLst>
      <p:tags r:id="rId1"/>
    </p:custDataLst>
    <p:extLst>
      <p:ext uri="{BB962C8B-B14F-4D97-AF65-F5344CB8AC3E}">
        <p14:creationId xmlns:p14="http://schemas.microsoft.com/office/powerpoint/2010/main" val="347652185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0-#ppt_w/2"/>
                                          </p:val>
                                        </p:tav>
                                        <p:tav tm="100000">
                                          <p:val>
                                            <p:strVal val="#ppt_x"/>
                                          </p:val>
                                        </p:tav>
                                      </p:tavLst>
                                    </p:anim>
                                    <p:anim calcmode="lin" valueType="num">
                                      <p:cBhvr additive="base">
                                        <p:cTn id="13"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8916">
                                            <p:txEl>
                                              <p:pRg st="0" end="0"/>
                                            </p:txEl>
                                          </p:spTgt>
                                        </p:tgtEl>
                                        <p:attrNameLst>
                                          <p:attrName>style.visibility</p:attrName>
                                        </p:attrNameLst>
                                      </p:cBhvr>
                                      <p:to>
                                        <p:strVal val="visible"/>
                                      </p:to>
                                    </p:set>
                                    <p:animEffect transition="in" filter="blinds(horizontal)">
                                      <p:cBhvr>
                                        <p:cTn id="18" dur="500"/>
                                        <p:tgtEl>
                                          <p:spTgt spid="389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8917"/>
                                        </p:tgtEl>
                                        <p:attrNameLst>
                                          <p:attrName>style.visibility</p:attrName>
                                        </p:attrNameLst>
                                      </p:cBhvr>
                                      <p:to>
                                        <p:strVal val="visible"/>
                                      </p:to>
                                    </p:set>
                                    <p:animEffect transition="in" filter="blinds(horizontal)">
                                      <p:cBhvr>
                                        <p:cTn id="23"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39937"/>
          <p:cNvSpPr txBox="1">
            <a:spLocks noChangeArrowheads="1"/>
          </p:cNvSpPr>
          <p:nvPr/>
        </p:nvSpPr>
        <p:spPr bwMode="auto">
          <a:xfrm>
            <a:off x="660400" y="1142140"/>
            <a:ext cx="744282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eaLnBrk="0" hangingPunct="0">
              <a:lnSpc>
                <a:spcPct val="150000"/>
              </a:lnSpc>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惯性现象：</a:t>
            </a:r>
          </a:p>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、汽车紧急刹车或减速时身体</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向前倾</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、汽车起动或加速时身体</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向后仰</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9939" name="文本框 39938"/>
          <p:cNvSpPr txBox="1">
            <a:spLocks noChangeArrowheads="1"/>
          </p:cNvSpPr>
          <p:nvPr/>
        </p:nvSpPr>
        <p:spPr bwMode="auto">
          <a:xfrm>
            <a:off x="660400" y="2862416"/>
            <a:ext cx="79812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、拍打衣服可除去灰尘。</a:t>
            </a:r>
          </a:p>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、使劲甩手可把手上的水甩掉。</a:t>
            </a:r>
          </a:p>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5</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、工人用铁锹把煤扔到炉火中。</a:t>
            </a:r>
          </a:p>
        </p:txBody>
      </p:sp>
      <p:sp>
        <p:nvSpPr>
          <p:cNvPr id="39940" name="文本框 39939"/>
          <p:cNvSpPr txBox="1">
            <a:spLocks noChangeArrowheads="1"/>
          </p:cNvSpPr>
          <p:nvPr/>
        </p:nvSpPr>
        <p:spPr bwMode="auto">
          <a:xfrm>
            <a:off x="660400" y="4490359"/>
            <a:ext cx="11531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6</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、向下重击斧头柄，斧头会夹紧木柄。</a:t>
            </a:r>
          </a:p>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7</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、跳起后，仍会落回原处，而不会被高速自转的地球抛下。</a:t>
            </a:r>
          </a:p>
          <a:p>
            <a:pPr defTabSz="1219170" eaLnBrk="0" hangingPunct="0">
              <a:lnSpc>
                <a:spcPct val="150000"/>
              </a:lnSpc>
            </a:pPr>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8</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、宇航员走出飞船后，仍能与飞船“并肩”前进，而不会落在飞船后面。</a:t>
            </a:r>
          </a:p>
        </p:txBody>
      </p:sp>
      <p:sp>
        <p:nvSpPr>
          <p:cNvPr id="5" name="文本框 4">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惯性</a:t>
            </a:r>
          </a:p>
        </p:txBody>
      </p:sp>
    </p:spTree>
    <p:custDataLst>
      <p:tags r:id="rId1"/>
    </p:custDataLst>
    <p:extLst>
      <p:ext uri="{BB962C8B-B14F-4D97-AF65-F5344CB8AC3E}">
        <p14:creationId xmlns:p14="http://schemas.microsoft.com/office/powerpoint/2010/main" val="3948338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146" name="矩形 5122"/>
          <p:cNvSpPr>
            <a:spLocks noChangeArrowheads="1"/>
          </p:cNvSpPr>
          <p:nvPr/>
        </p:nvSpPr>
        <p:spPr bwMode="auto">
          <a:xfrm>
            <a:off x="465643" y="1383880"/>
            <a:ext cx="8798372" cy="79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170"/>
            <a:r>
              <a:rPr lang="zh-CN" altLang="en-US" sz="14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3200" kern="0" dirty="0">
                <a:latin typeface="Arial" panose="020B0604020202020204" pitchFamily="34" charset="0"/>
                <a:ea typeface="思源黑体 CN Medium" panose="020B0600000000000000" pitchFamily="34" charset="-122"/>
                <a:sym typeface="Arial" panose="020B0604020202020204" pitchFamily="34" charset="0"/>
              </a:rPr>
              <a:t>静止物体要运动起来该怎么办？</a:t>
            </a:r>
            <a:endParaRPr lang="zh-CN" altLang="en-US" sz="28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147" name="矩形 5123"/>
          <p:cNvSpPr>
            <a:spLocks noChangeArrowheads="1"/>
          </p:cNvSpPr>
          <p:nvPr/>
        </p:nvSpPr>
        <p:spPr bwMode="auto">
          <a:xfrm>
            <a:off x="590829" y="2040579"/>
            <a:ext cx="10928071" cy="72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3200" kern="0" dirty="0">
                <a:latin typeface="Arial" panose="020B0604020202020204" pitchFamily="34" charset="0"/>
                <a:ea typeface="思源黑体 CN Medium" panose="020B0600000000000000" pitchFamily="34" charset="-122"/>
                <a:sym typeface="Arial" panose="020B0604020202020204" pitchFamily="34" charset="0"/>
              </a:rPr>
              <a:t>一个运动的物体如果不受力了，这个物体会如何运动？</a:t>
            </a:r>
          </a:p>
        </p:txBody>
      </p:sp>
      <p:sp>
        <p:nvSpPr>
          <p:cNvPr id="6" name="文本框 5">
            <a:extLst>
              <a:ext uri="{FF2B5EF4-FFF2-40B4-BE49-F238E27FC236}">
                <a16:creationId xmlns:a16="http://schemas.microsoft.com/office/drawing/2014/main" id="{08856C02-F50A-4437-91CF-514C230909B2}"/>
              </a:ext>
            </a:extLst>
          </p:cNvPr>
          <p:cNvSpPr txBox="1"/>
          <p:nvPr/>
        </p:nvSpPr>
        <p:spPr>
          <a:xfrm>
            <a:off x="1001387" y="379093"/>
            <a:ext cx="2739853"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运动和力的关系</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96693" y="4247556"/>
            <a:ext cx="2594178" cy="172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741912" y="4254913"/>
            <a:ext cx="2568056" cy="171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nvSpPr>
        <p:spPr bwMode="auto">
          <a:xfrm>
            <a:off x="745225" y="2782984"/>
            <a:ext cx="92316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环法自行车比赛中，车手用力蹬车，自行车运动。</a:t>
            </a:r>
          </a:p>
        </p:txBody>
      </p:sp>
      <p:sp>
        <p:nvSpPr>
          <p:cNvPr id="10" name="TextBox 4"/>
          <p:cNvSpPr txBox="1">
            <a:spLocks noChangeArrowheads="1"/>
          </p:cNvSpPr>
          <p:nvPr/>
        </p:nvSpPr>
        <p:spPr bwMode="auto">
          <a:xfrm>
            <a:off x="721497" y="3460549"/>
            <a:ext cx="71431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不蹬，自行车则停下来。</a:t>
            </a:r>
          </a:p>
        </p:txBody>
      </p:sp>
    </p:spTree>
    <p:custDataLst>
      <p:tags r:id="rId1"/>
    </p:custDataLst>
    <p:extLst>
      <p:ext uri="{BB962C8B-B14F-4D97-AF65-F5344CB8AC3E}">
        <p14:creationId xmlns:p14="http://schemas.microsoft.com/office/powerpoint/2010/main" val="18165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文本框 40962"/>
          <p:cNvSpPr txBox="1"/>
          <p:nvPr/>
        </p:nvSpPr>
        <p:spPr>
          <a:xfrm>
            <a:off x="779445" y="4285424"/>
            <a:ext cx="1520237" cy="461665"/>
          </a:xfrm>
          <a:prstGeom prst="rect">
            <a:avLst/>
          </a:prstGeom>
          <a:noFill/>
          <a:ln w="9525">
            <a:noFill/>
          </a:ln>
        </p:spPr>
        <p:txBody>
          <a:bodyPr>
            <a:spAutoFit/>
          </a:bodyPr>
          <a:lstStyle/>
          <a:p>
            <a:pPr defTabSz="1219170">
              <a:spcBef>
                <a:spcPct val="50000"/>
              </a:spcBef>
            </a:pP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跳远</a:t>
            </a:r>
          </a:p>
        </p:txBody>
      </p:sp>
      <p:sp>
        <p:nvSpPr>
          <p:cNvPr id="40964" name="文本框 40963">
            <a:hlinkClick r:id="rId3" action="ppaction://hlinkfile"/>
          </p:cNvPr>
          <p:cNvSpPr txBox="1"/>
          <p:nvPr/>
        </p:nvSpPr>
        <p:spPr>
          <a:xfrm>
            <a:off x="693932" y="2173282"/>
            <a:ext cx="2660415" cy="461665"/>
          </a:xfrm>
          <a:prstGeom prst="rect">
            <a:avLst/>
          </a:prstGeom>
          <a:noFill/>
          <a:ln w="9525">
            <a:noFill/>
          </a:ln>
        </p:spPr>
        <p:txBody>
          <a:bodyPr>
            <a:spAutoFit/>
          </a:bodyPr>
          <a:lstStyle/>
          <a:p>
            <a:pPr defTabSz="1219170">
              <a:spcBef>
                <a:spcPct val="50000"/>
              </a:spcBef>
            </a:pP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套紧斧头</a:t>
            </a:r>
          </a:p>
        </p:txBody>
      </p:sp>
      <p:sp>
        <p:nvSpPr>
          <p:cNvPr id="40965" name="文本框 40964"/>
          <p:cNvSpPr txBox="1"/>
          <p:nvPr/>
        </p:nvSpPr>
        <p:spPr>
          <a:xfrm>
            <a:off x="3066604" y="4285423"/>
            <a:ext cx="2660415" cy="461665"/>
          </a:xfrm>
          <a:prstGeom prst="rect">
            <a:avLst/>
          </a:prstGeom>
          <a:noFill/>
          <a:ln w="9525">
            <a:noFill/>
          </a:ln>
        </p:spPr>
        <p:txBody>
          <a:bodyPr>
            <a:spAutoFit/>
          </a:bodyPr>
          <a:lstStyle/>
          <a:p>
            <a:pPr defTabSz="1219170">
              <a:spcBef>
                <a:spcPct val="50000"/>
              </a:spcBef>
            </a:pP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洗衣脱水</a:t>
            </a:r>
          </a:p>
        </p:txBody>
      </p:sp>
      <p:sp>
        <p:nvSpPr>
          <p:cNvPr id="40966" name="文本框 40965"/>
          <p:cNvSpPr txBox="1"/>
          <p:nvPr/>
        </p:nvSpPr>
        <p:spPr>
          <a:xfrm>
            <a:off x="3021794" y="3188773"/>
            <a:ext cx="1520237" cy="461665"/>
          </a:xfrm>
          <a:prstGeom prst="rect">
            <a:avLst/>
          </a:prstGeom>
          <a:noFill/>
          <a:ln w="9525">
            <a:noFill/>
          </a:ln>
        </p:spPr>
        <p:txBody>
          <a:bodyPr>
            <a:spAutoFit/>
          </a:bodyPr>
          <a:lstStyle/>
          <a:p>
            <a:pPr defTabSz="1219170">
              <a:spcBef>
                <a:spcPct val="50000"/>
              </a:spcBef>
            </a:pP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投球</a:t>
            </a:r>
          </a:p>
        </p:txBody>
      </p:sp>
      <p:sp>
        <p:nvSpPr>
          <p:cNvPr id="40967" name="文本框 40966"/>
          <p:cNvSpPr txBox="1"/>
          <p:nvPr/>
        </p:nvSpPr>
        <p:spPr>
          <a:xfrm>
            <a:off x="2981416" y="2173282"/>
            <a:ext cx="4028628" cy="461665"/>
          </a:xfrm>
          <a:prstGeom prst="rect">
            <a:avLst/>
          </a:prstGeom>
          <a:noFill/>
          <a:ln w="9525">
            <a:noFill/>
          </a:ln>
        </p:spPr>
        <p:txBody>
          <a:bodyPr>
            <a:spAutoFit/>
          </a:bodyPr>
          <a:lstStyle/>
          <a:p>
            <a:pPr defTabSz="1219170">
              <a:spcBef>
                <a:spcPct val="50000"/>
              </a:spcBef>
            </a:pP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抖落衣服上的灰尘</a:t>
            </a:r>
          </a:p>
        </p:txBody>
      </p:sp>
      <p:sp>
        <p:nvSpPr>
          <p:cNvPr id="40968" name="文本框 40967"/>
          <p:cNvSpPr txBox="1"/>
          <p:nvPr/>
        </p:nvSpPr>
        <p:spPr>
          <a:xfrm>
            <a:off x="693931" y="3188773"/>
            <a:ext cx="2052320" cy="461665"/>
          </a:xfrm>
          <a:prstGeom prst="rect">
            <a:avLst/>
          </a:prstGeom>
          <a:noFill/>
          <a:ln w="9525">
            <a:noFill/>
          </a:ln>
        </p:spPr>
        <p:txBody>
          <a:bodyPr>
            <a:spAutoFit/>
          </a:bodyPr>
          <a:lstStyle/>
          <a:p>
            <a:pPr defTabSz="1219170">
              <a:spcBef>
                <a:spcPct val="50000"/>
              </a:spcBef>
            </a:pPr>
            <a:r>
              <a:rPr lang="zh-CN" altLang="en-US" sz="2400"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铁锹送物</a:t>
            </a:r>
          </a:p>
        </p:txBody>
      </p:sp>
      <p:pic>
        <p:nvPicPr>
          <p:cNvPr id="41993" name="图片 40969"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2814" y="1844464"/>
            <a:ext cx="2005020" cy="361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08856C02-F50A-4437-91CF-514C230909B2}"/>
              </a:ext>
            </a:extLst>
          </p:cNvPr>
          <p:cNvSpPr txBox="1"/>
          <p:nvPr/>
        </p:nvSpPr>
        <p:spPr>
          <a:xfrm>
            <a:off x="1001387" y="379093"/>
            <a:ext cx="1980029"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惯性的应用</a:t>
            </a:r>
          </a:p>
        </p:txBody>
      </p:sp>
    </p:spTree>
    <p:custDataLst>
      <p:tags r:id="rId1"/>
    </p:custDataLst>
    <p:extLst>
      <p:ext uri="{BB962C8B-B14F-4D97-AF65-F5344CB8AC3E}">
        <p14:creationId xmlns:p14="http://schemas.microsoft.com/office/powerpoint/2010/main" val="31508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68"/>
                                        </p:tgtEl>
                                        <p:attrNameLst>
                                          <p:attrName>style.visibility</p:attrName>
                                        </p:attrNameLst>
                                      </p:cBhvr>
                                      <p:to>
                                        <p:strVal val="visible"/>
                                      </p:to>
                                    </p:set>
                                    <p:anim calcmode="lin" valueType="num">
                                      <p:cBhvr>
                                        <p:cTn id="13" dur="500" fill="hold"/>
                                        <p:tgtEl>
                                          <p:spTgt spid="40968"/>
                                        </p:tgtEl>
                                        <p:attrNameLst>
                                          <p:attrName>ppt_w</p:attrName>
                                        </p:attrNameLst>
                                      </p:cBhvr>
                                      <p:tavLst>
                                        <p:tav tm="0">
                                          <p:val>
                                            <p:fltVal val="0"/>
                                          </p:val>
                                        </p:tav>
                                        <p:tav tm="100000">
                                          <p:val>
                                            <p:strVal val="#ppt_w"/>
                                          </p:val>
                                        </p:tav>
                                      </p:tavLst>
                                    </p:anim>
                                    <p:anim calcmode="lin" valueType="num">
                                      <p:cBhvr>
                                        <p:cTn id="14" dur="500" fill="hold"/>
                                        <p:tgtEl>
                                          <p:spTgt spid="4096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63"/>
                                        </p:tgtEl>
                                        <p:attrNameLst>
                                          <p:attrName>style.visibility</p:attrName>
                                        </p:attrNameLst>
                                      </p:cBhvr>
                                      <p:to>
                                        <p:strVal val="visible"/>
                                      </p:to>
                                    </p:set>
                                    <p:anim calcmode="lin" valueType="num">
                                      <p:cBhvr>
                                        <p:cTn id="19" dur="500" fill="hold"/>
                                        <p:tgtEl>
                                          <p:spTgt spid="40963"/>
                                        </p:tgtEl>
                                        <p:attrNameLst>
                                          <p:attrName>ppt_w</p:attrName>
                                        </p:attrNameLst>
                                      </p:cBhvr>
                                      <p:tavLst>
                                        <p:tav tm="0">
                                          <p:val>
                                            <p:fltVal val="0"/>
                                          </p:val>
                                        </p:tav>
                                        <p:tav tm="100000">
                                          <p:val>
                                            <p:strVal val="#ppt_w"/>
                                          </p:val>
                                        </p:tav>
                                      </p:tavLst>
                                    </p:anim>
                                    <p:anim calcmode="lin" valueType="num">
                                      <p:cBhvr>
                                        <p:cTn id="20" dur="500" fill="hold"/>
                                        <p:tgtEl>
                                          <p:spTgt spid="4096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0967"/>
                                        </p:tgtEl>
                                        <p:attrNameLst>
                                          <p:attrName>style.visibility</p:attrName>
                                        </p:attrNameLst>
                                      </p:cBhvr>
                                      <p:to>
                                        <p:strVal val="visible"/>
                                      </p:to>
                                    </p:set>
                                    <p:anim calcmode="lin" valueType="num">
                                      <p:cBhvr>
                                        <p:cTn id="25" dur="500" fill="hold"/>
                                        <p:tgtEl>
                                          <p:spTgt spid="40967"/>
                                        </p:tgtEl>
                                        <p:attrNameLst>
                                          <p:attrName>ppt_w</p:attrName>
                                        </p:attrNameLst>
                                      </p:cBhvr>
                                      <p:tavLst>
                                        <p:tav tm="0">
                                          <p:val>
                                            <p:fltVal val="0"/>
                                          </p:val>
                                        </p:tav>
                                        <p:tav tm="100000">
                                          <p:val>
                                            <p:strVal val="#ppt_w"/>
                                          </p:val>
                                        </p:tav>
                                      </p:tavLst>
                                    </p:anim>
                                    <p:anim calcmode="lin" valueType="num">
                                      <p:cBhvr>
                                        <p:cTn id="26" dur="500" fill="hold"/>
                                        <p:tgtEl>
                                          <p:spTgt spid="4096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0966"/>
                                        </p:tgtEl>
                                        <p:attrNameLst>
                                          <p:attrName>style.visibility</p:attrName>
                                        </p:attrNameLst>
                                      </p:cBhvr>
                                      <p:to>
                                        <p:strVal val="visible"/>
                                      </p:to>
                                    </p:set>
                                    <p:anim calcmode="lin" valueType="num">
                                      <p:cBhvr>
                                        <p:cTn id="31" dur="500" fill="hold"/>
                                        <p:tgtEl>
                                          <p:spTgt spid="40966"/>
                                        </p:tgtEl>
                                        <p:attrNameLst>
                                          <p:attrName>ppt_w</p:attrName>
                                        </p:attrNameLst>
                                      </p:cBhvr>
                                      <p:tavLst>
                                        <p:tav tm="0">
                                          <p:val>
                                            <p:fltVal val="0"/>
                                          </p:val>
                                        </p:tav>
                                        <p:tav tm="100000">
                                          <p:val>
                                            <p:strVal val="#ppt_w"/>
                                          </p:val>
                                        </p:tav>
                                      </p:tavLst>
                                    </p:anim>
                                    <p:anim calcmode="lin" valueType="num">
                                      <p:cBhvr>
                                        <p:cTn id="32" dur="500" fill="hold"/>
                                        <p:tgtEl>
                                          <p:spTgt spid="4096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0965"/>
                                        </p:tgtEl>
                                        <p:attrNameLst>
                                          <p:attrName>style.visibility</p:attrName>
                                        </p:attrNameLst>
                                      </p:cBhvr>
                                      <p:to>
                                        <p:strVal val="visible"/>
                                      </p:to>
                                    </p:set>
                                    <p:anim calcmode="lin" valueType="num">
                                      <p:cBhvr>
                                        <p:cTn id="37" dur="500" fill="hold"/>
                                        <p:tgtEl>
                                          <p:spTgt spid="40965"/>
                                        </p:tgtEl>
                                        <p:attrNameLst>
                                          <p:attrName>ppt_w</p:attrName>
                                        </p:attrNameLst>
                                      </p:cBhvr>
                                      <p:tavLst>
                                        <p:tav tm="0">
                                          <p:val>
                                            <p:fltVal val="0"/>
                                          </p:val>
                                        </p:tav>
                                        <p:tav tm="100000">
                                          <p:val>
                                            <p:strVal val="#ppt_w"/>
                                          </p:val>
                                        </p:tav>
                                      </p:tavLst>
                                    </p:anim>
                                    <p:anim calcmode="lin" valueType="num">
                                      <p:cBhvr>
                                        <p:cTn id="38" dur="500" fill="hold"/>
                                        <p:tgtEl>
                                          <p:spTgt spid="409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65" grpId="0"/>
      <p:bldP spid="40966" grpId="0"/>
      <p:bldP spid="40967" grpId="0"/>
      <p:bldP spid="409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45057"/>
          <p:cNvSpPr>
            <a:spLocks noChangeArrowheads="1"/>
          </p:cNvSpPr>
          <p:nvPr/>
        </p:nvSpPr>
        <p:spPr bwMode="auto">
          <a:xfrm>
            <a:off x="660400" y="1513018"/>
            <a:ext cx="1172028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一、牛顿第一定律的内容：</a:t>
            </a:r>
          </a:p>
          <a:p>
            <a:pPr defTabSz="121917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二、惯性：物体保持运动状态的性质叫做惯性。</a:t>
            </a:r>
          </a:p>
          <a:p>
            <a:pPr defTabSz="1219170" eaLnBrk="0" hangingPunct="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一切物体在任何情况下都具有惯性，惯性是物体固有的属性。</a:t>
            </a:r>
          </a:p>
          <a:p>
            <a:pPr defTabSz="1219170" eaLnBrk="0" hangingPunct="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一切物体任何情况下：是否受力、是否运动、运动快慢、匀速变速。</a:t>
            </a:r>
          </a:p>
          <a:p>
            <a:pPr defTabSz="1219170" eaLnBrk="0" hangingPunct="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三、   惯性现象及解释</a:t>
            </a:r>
          </a:p>
          <a:p>
            <a:pPr defTabSz="1219170" eaLnBrk="0" hangingPunct="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惯性与牛顿第一运动定律的区别。</a:t>
            </a:r>
          </a:p>
          <a:p>
            <a:pPr defTabSz="1219170" eaLnBrk="0" hangingPunct="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惯性：物体的性质．没有任何条件，一切物体都有惯性。</a:t>
            </a:r>
          </a:p>
          <a:p>
            <a:pPr defTabSz="1219170" eaLnBrk="0" hangingPunct="0">
              <a:spcBef>
                <a:spcPct val="50000"/>
              </a:spcBef>
            </a:pP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惯性定律：在不受力条件下，物体的运动规律。 </a:t>
            </a:r>
          </a:p>
        </p:txBody>
      </p:sp>
      <p:sp>
        <p:nvSpPr>
          <p:cNvPr id="6" name="文本框 5">
            <a:extLst>
              <a:ext uri="{FF2B5EF4-FFF2-40B4-BE49-F238E27FC236}">
                <a16:creationId xmlns:a16="http://schemas.microsoft.com/office/drawing/2014/main" id="{08856C02-F50A-4437-91CF-514C230909B2}"/>
              </a:ext>
            </a:extLst>
          </p:cNvPr>
          <p:cNvSpPr txBox="1"/>
          <p:nvPr/>
        </p:nvSpPr>
        <p:spPr>
          <a:xfrm>
            <a:off x="1001387" y="379093"/>
            <a:ext cx="902811"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小结</a:t>
            </a:r>
            <a:endParaRPr lang="en-US" altLang="zh-CN" sz="2800" dirty="0">
              <a:latin typeface="Arial" panose="020B0604020202020204" pitchFamily="34" charset="0"/>
              <a:ea typeface="思源黑体 CN Medium" panose="020B0600000000000000" pitchFamily="34" charset="-122"/>
              <a:cs typeface="+mn-ea"/>
              <a:sym typeface="Arial" panose="020B0604020202020204" pitchFamily="34" charset="0"/>
            </a:endParaRPr>
          </a:p>
        </p:txBody>
      </p:sp>
    </p:spTree>
    <p:custDataLst>
      <p:tags r:id="rId1"/>
    </p:custDataLst>
    <p:extLst>
      <p:ext uri="{BB962C8B-B14F-4D97-AF65-F5344CB8AC3E}">
        <p14:creationId xmlns:p14="http://schemas.microsoft.com/office/powerpoint/2010/main" val="192551179"/>
      </p:ext>
    </p:extLst>
  </p:cSld>
  <p:clrMapOvr>
    <a:masterClrMapping/>
  </p:clrMapOvr>
  <p:transition spd="med">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p:nvPr/>
        </p:nvSpPr>
        <p:spPr>
          <a:xfrm>
            <a:off x="660400" y="1804300"/>
            <a:ext cx="8473492" cy="2706971"/>
          </a:xfrm>
          <a:prstGeom prst="rect">
            <a:avLst/>
          </a:prstGeom>
          <a:noFill/>
          <a:ln w="9525">
            <a:noFill/>
          </a:ln>
        </p:spPr>
        <p:txBody>
          <a:bodyPr/>
          <a:lstStyle/>
          <a:p>
            <a:pPr marL="342045" indent="-342045" defTabSz="1219170">
              <a:lnSpc>
                <a:spcPct val="200000"/>
              </a:lnSpc>
            </a:pPr>
            <a:r>
              <a:rPr lang="en-US" altLang="zh-CN"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、牛顿第一定律是    </a:t>
            </a:r>
            <a:r>
              <a:rPr lang="en-US" altLang="zh-CN"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marL="342045" indent="-342045" defTabSz="1219170">
              <a:lnSpc>
                <a:spcPct val="200000"/>
              </a:lnSpc>
            </a:pPr>
            <a:r>
              <a:rPr lang="en-US" altLang="zh-CN"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．是通过斜面小车实验直接得到的结论        </a:t>
            </a:r>
          </a:p>
          <a:p>
            <a:pPr marL="342045" indent="-342045" defTabSz="1219170">
              <a:lnSpc>
                <a:spcPct val="200000"/>
              </a:lnSpc>
            </a:pP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．只是通过理论分析得出的规律</a:t>
            </a:r>
          </a:p>
          <a:p>
            <a:pPr marL="342045" indent="-342045" defTabSz="1219170">
              <a:lnSpc>
                <a:spcPct val="200000"/>
              </a:lnSpc>
            </a:pP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．只是通过日常生活得出的规律           </a:t>
            </a:r>
          </a:p>
          <a:p>
            <a:pPr marL="342045" indent="-342045" defTabSz="1219170">
              <a:lnSpc>
                <a:spcPct val="200000"/>
              </a:lnSpc>
            </a:pP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noProof="1">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．是在实验的基础上，经过分析推理得出的结论</a:t>
            </a:r>
          </a:p>
        </p:txBody>
      </p:sp>
      <p:sp>
        <p:nvSpPr>
          <p:cNvPr id="46084" name="文本框 46083"/>
          <p:cNvSpPr txBox="1">
            <a:spLocks noChangeArrowheads="1"/>
          </p:cNvSpPr>
          <p:nvPr/>
        </p:nvSpPr>
        <p:spPr bwMode="auto">
          <a:xfrm>
            <a:off x="3821007" y="1949147"/>
            <a:ext cx="51138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en-US" altLang="zh-CN" sz="3733"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D</a:t>
            </a:r>
          </a:p>
        </p:txBody>
      </p:sp>
      <p:sp>
        <p:nvSpPr>
          <p:cNvPr id="5" name="文本框 4">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151604517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blinds(horizontal)">
                                      <p:cBhvr>
                                        <p:cTn id="7" dur="500"/>
                                        <p:tgtEl>
                                          <p:spTgt spid="46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47105"/>
          <p:cNvSpPr txBox="1"/>
          <p:nvPr/>
        </p:nvSpPr>
        <p:spPr>
          <a:xfrm>
            <a:off x="660400" y="1440580"/>
            <a:ext cx="9821133" cy="4524315"/>
          </a:xfrm>
          <a:prstGeom prst="rect">
            <a:avLst/>
          </a:prstGeom>
          <a:noFill/>
          <a:ln w="9525">
            <a:noFill/>
          </a:ln>
        </p:spPr>
        <p:txBody>
          <a:bodyPr wrap="square">
            <a:spAutoFit/>
          </a:bodyPr>
          <a:lstStyle/>
          <a:p>
            <a:pPr defTabSz="1219170">
              <a:lnSpc>
                <a:spcPct val="20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(多选)</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、关于牛顿第一定律的下列说法中，正确的是（             ）</a:t>
            </a:r>
          </a:p>
          <a:p>
            <a:pPr defTabSz="1219170">
              <a:lnSpc>
                <a:spcPct val="200000"/>
              </a:lnSpc>
            </a:pP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、牛顿第一定律是实验定律</a:t>
            </a:r>
          </a:p>
          <a:p>
            <a:pPr defTabSz="1219170">
              <a:lnSpc>
                <a:spcPct val="200000"/>
              </a:lnSpc>
            </a:pP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、牛顿第一定律说明力是改变物体运动状</a:t>
            </a:r>
          </a:p>
          <a:p>
            <a:pPr defTabSz="1219170">
              <a:lnSpc>
                <a:spcPct val="20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态的原因</a:t>
            </a:r>
          </a:p>
          <a:p>
            <a:pPr defTabSz="1219170">
              <a:lnSpc>
                <a:spcPct val="200000"/>
              </a:lnSpc>
            </a:pP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、惯性定律与惯性的实质是相同的</a:t>
            </a:r>
          </a:p>
          <a:p>
            <a:pPr defTabSz="1219170">
              <a:lnSpc>
                <a:spcPct val="200000"/>
              </a:lnSpc>
            </a:pP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、物体的运动不需要力来维持</a:t>
            </a:r>
          </a:p>
        </p:txBody>
      </p:sp>
      <p:sp>
        <p:nvSpPr>
          <p:cNvPr id="47107" name="矩形 47106"/>
          <p:cNvSpPr/>
          <p:nvPr/>
        </p:nvSpPr>
        <p:spPr>
          <a:xfrm>
            <a:off x="8253461" y="1513150"/>
            <a:ext cx="965329" cy="767454"/>
          </a:xfrm>
          <a:prstGeom prst="rect">
            <a:avLst/>
          </a:prstGeom>
          <a:noFill/>
          <a:ln w="9525">
            <a:noFill/>
          </a:ln>
        </p:spPr>
        <p:txBody>
          <a:bodyPr wrap="none">
            <a:spAutoFit/>
          </a:bodyPr>
          <a:lstStyle/>
          <a:p>
            <a:pPr defTabSz="1219170">
              <a:spcBef>
                <a:spcPct val="50000"/>
              </a:spcBef>
            </a:pPr>
            <a:r>
              <a:rPr lang="en-US" altLang="zh-CN" sz="4387"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BD</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239144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770" decel="100000"/>
                                        <p:tgtEl>
                                          <p:spTgt spid="47107"/>
                                        </p:tgtEl>
                                      </p:cBhvr>
                                    </p:animEffect>
                                    <p:animScale>
                                      <p:cBhvr>
                                        <p:cTn id="8" dur="770" decel="100000"/>
                                        <p:tgtEl>
                                          <p:spTgt spid="47107"/>
                                        </p:tgtEl>
                                      </p:cBhvr>
                                      <p:from x="10000" y="10000"/>
                                      <p:to x="200000" y="450000"/>
                                    </p:animScale>
                                    <p:animScale>
                                      <p:cBhvr>
                                        <p:cTn id="9" dur="1230" accel="100000" fill="hold">
                                          <p:stCondLst>
                                            <p:cond delay="770"/>
                                          </p:stCondLst>
                                        </p:cTn>
                                        <p:tgtEl>
                                          <p:spTgt spid="47107"/>
                                        </p:tgtEl>
                                      </p:cBhvr>
                                      <p:from x="200000" y="450000"/>
                                      <p:to x="100000" y="100000"/>
                                    </p:animScale>
                                    <p:set>
                                      <p:cBhvr>
                                        <p:cTn id="10" dur="770" fill="hold"/>
                                        <p:tgtEl>
                                          <p:spTgt spid="47107"/>
                                        </p:tgtEl>
                                        <p:attrNameLst>
                                          <p:attrName>ppt_x</p:attrName>
                                        </p:attrNameLst>
                                      </p:cBhvr>
                                      <p:to>
                                        <p:strVal val="(0.5)"/>
                                      </p:to>
                                    </p:set>
                                    <p:anim from="(0.5)" to="(#ppt_x)" calcmode="lin" valueType="num">
                                      <p:cBhvr>
                                        <p:cTn id="11" dur="1230" accel="100000" fill="hold">
                                          <p:stCondLst>
                                            <p:cond delay="770"/>
                                          </p:stCondLst>
                                        </p:cTn>
                                        <p:tgtEl>
                                          <p:spTgt spid="47107"/>
                                        </p:tgtEl>
                                        <p:attrNameLst>
                                          <p:attrName>ppt_x</p:attrName>
                                        </p:attrNameLst>
                                      </p:cBhvr>
                                    </p:anim>
                                    <p:set>
                                      <p:cBhvr>
                                        <p:cTn id="12" dur="770" fill="hold"/>
                                        <p:tgtEl>
                                          <p:spTgt spid="47107"/>
                                        </p:tgtEl>
                                        <p:attrNameLst>
                                          <p:attrName>ppt_y</p:attrName>
                                        </p:attrNameLst>
                                      </p:cBhvr>
                                      <p:to>
                                        <p:strVal val="(#ppt_y+0.4)"/>
                                      </p:to>
                                    </p:set>
                                    <p:anim from="(#ppt_y+0.4)" to="(#ppt_y)" calcmode="lin" valueType="num">
                                      <p:cBhvr>
                                        <p:cTn id="13" dur="1230" accel="100000" fill="hold">
                                          <p:stCondLst>
                                            <p:cond delay="770"/>
                                          </p:stCondLst>
                                        </p:cTn>
                                        <p:tgtEl>
                                          <p:spTgt spid="4710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771096" y="1402462"/>
            <a:ext cx="894247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lnSpc>
                <a:spcPct val="200000"/>
              </a:lnSpc>
              <a:spcBef>
                <a:spcPct val="50000"/>
              </a:spcBef>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、惯性说法正确的是（         ）</a:t>
            </a:r>
          </a:p>
          <a:p>
            <a:pPr defTabSz="1219170">
              <a:lnSpc>
                <a:spcPct val="200000"/>
              </a:lnSpc>
              <a:spcBef>
                <a:spcPct val="50000"/>
              </a:spcBef>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、人走路时没有惯性，被绊倒时有惯性</a:t>
            </a:r>
          </a:p>
          <a:p>
            <a:pPr defTabSz="1219170">
              <a:lnSpc>
                <a:spcPct val="200000"/>
              </a:lnSpc>
              <a:spcBef>
                <a:spcPct val="50000"/>
              </a:spcBef>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、物体速度大时，惯性大</a:t>
            </a:r>
          </a:p>
          <a:p>
            <a:pPr defTabSz="1219170">
              <a:lnSpc>
                <a:spcPct val="200000"/>
              </a:lnSpc>
              <a:spcBef>
                <a:spcPct val="50000"/>
              </a:spcBef>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物体不受外力有惯性，受外力后被克服了</a:t>
            </a:r>
          </a:p>
          <a:p>
            <a:pPr defTabSz="1219170">
              <a:lnSpc>
                <a:spcPct val="200000"/>
              </a:lnSpc>
              <a:spcBef>
                <a:spcPct val="50000"/>
              </a:spcBef>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、物体的惯性与物体的运动状态及受力情况均无关</a:t>
            </a:r>
          </a:p>
        </p:txBody>
      </p:sp>
      <p:sp>
        <p:nvSpPr>
          <p:cNvPr id="48131" name="文本框 48130"/>
          <p:cNvSpPr txBox="1">
            <a:spLocks noChangeArrowheads="1"/>
          </p:cNvSpPr>
          <p:nvPr/>
        </p:nvSpPr>
        <p:spPr bwMode="auto">
          <a:xfrm flipH="1">
            <a:off x="4194629" y="1596572"/>
            <a:ext cx="8070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en-US" altLang="zh-CN" sz="32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D</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166032373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660400" y="1812747"/>
            <a:ext cx="858300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lnSpc>
                <a:spcPct val="150000"/>
              </a:lnSpc>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多选</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4</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、如图所示，在匀速前进的小车上放一竖直的木块，突然发现木块向左倾斜，这是因为小车（             ）</a:t>
            </a:r>
          </a:p>
          <a:p>
            <a:pPr defTabSz="1219170">
              <a:lnSpc>
                <a:spcPct val="150000"/>
              </a:lnSpc>
            </a:pPr>
            <a:endPar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lnSpc>
                <a:spcPct val="15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、向左加速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、向右加速</a:t>
            </a:r>
          </a:p>
          <a:p>
            <a:pPr defTabSz="1219170">
              <a:lnSpc>
                <a:spcPct val="150000"/>
              </a:lnSpc>
            </a:pPr>
            <a:endPar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lnSpc>
                <a:spcPct val="15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向左减速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向右减速</a:t>
            </a:r>
          </a:p>
          <a:p>
            <a:pPr defTabSz="1219170">
              <a:lnSpc>
                <a:spcPct val="150000"/>
              </a:lnSpc>
            </a:pP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50178" name="组合 49154"/>
          <p:cNvGrpSpPr/>
          <p:nvPr/>
        </p:nvGrpSpPr>
        <p:grpSpPr bwMode="auto">
          <a:xfrm>
            <a:off x="6953626" y="3478569"/>
            <a:ext cx="1722935" cy="1797363"/>
            <a:chOff x="0" y="0"/>
            <a:chExt cx="1088" cy="1135"/>
          </a:xfrm>
        </p:grpSpPr>
        <p:sp>
          <p:nvSpPr>
            <p:cNvPr id="50179" name="Rectangle 6"/>
            <p:cNvSpPr>
              <a:spLocks noChangeArrowheads="1"/>
            </p:cNvSpPr>
            <p:nvPr/>
          </p:nvSpPr>
          <p:spPr bwMode="auto">
            <a:xfrm>
              <a:off x="0" y="544"/>
              <a:ext cx="1088" cy="318"/>
            </a:xfrm>
            <a:prstGeom prst="rect">
              <a:avLst/>
            </a:prstGeom>
            <a:solidFill>
              <a:schemeClr val="hlink"/>
            </a:solidFill>
            <a:ln w="9525">
              <a:solidFill>
                <a:schemeClr val="tx1"/>
              </a:solidFill>
              <a:miter lim="800000"/>
            </a:ln>
          </p:spPr>
          <p:txBody>
            <a:bodyPr wrap="none" anchor="ctr"/>
            <a:lstStyle/>
            <a:p>
              <a:pPr defTabSz="1219170"/>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0180" name="Oval 7"/>
            <p:cNvSpPr>
              <a:spLocks noChangeArrowheads="1"/>
            </p:cNvSpPr>
            <p:nvPr/>
          </p:nvSpPr>
          <p:spPr bwMode="auto">
            <a:xfrm>
              <a:off x="136" y="862"/>
              <a:ext cx="273" cy="273"/>
            </a:xfrm>
            <a:prstGeom prst="ellipse">
              <a:avLst/>
            </a:prstGeom>
            <a:solidFill>
              <a:schemeClr val="hlink"/>
            </a:solidFill>
            <a:ln w="9525">
              <a:solidFill>
                <a:schemeClr val="tx1"/>
              </a:solidFill>
              <a:round/>
            </a:ln>
          </p:spPr>
          <p:txBody>
            <a:bodyPr wrap="none" anchor="ctr"/>
            <a:lstStyle/>
            <a:p>
              <a:pPr defTabSz="1219170"/>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0181" name="Oval 8"/>
            <p:cNvSpPr>
              <a:spLocks noChangeArrowheads="1"/>
            </p:cNvSpPr>
            <p:nvPr/>
          </p:nvSpPr>
          <p:spPr bwMode="auto">
            <a:xfrm>
              <a:off x="725" y="862"/>
              <a:ext cx="273" cy="273"/>
            </a:xfrm>
            <a:prstGeom prst="ellipse">
              <a:avLst/>
            </a:prstGeom>
            <a:solidFill>
              <a:schemeClr val="hlink"/>
            </a:solidFill>
            <a:ln w="9525">
              <a:solidFill>
                <a:schemeClr val="tx1"/>
              </a:solidFill>
              <a:round/>
            </a:ln>
          </p:spPr>
          <p:txBody>
            <a:bodyPr wrap="none" anchor="ctr"/>
            <a:lstStyle/>
            <a:p>
              <a:pPr defTabSz="1219170"/>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0182" name="Rectangle 9"/>
            <p:cNvSpPr>
              <a:spLocks noChangeArrowheads="1"/>
            </p:cNvSpPr>
            <p:nvPr/>
          </p:nvSpPr>
          <p:spPr bwMode="auto">
            <a:xfrm rot="2968776">
              <a:off x="174" y="182"/>
              <a:ext cx="545" cy="182"/>
            </a:xfrm>
            <a:prstGeom prst="rect">
              <a:avLst/>
            </a:prstGeom>
            <a:solidFill>
              <a:schemeClr val="hlink"/>
            </a:solidFill>
            <a:ln w="9525">
              <a:solidFill>
                <a:schemeClr val="tx1"/>
              </a:solidFill>
              <a:miter lim="800000"/>
            </a:ln>
          </p:spPr>
          <p:txBody>
            <a:bodyPr wrap="none" anchor="ctr"/>
            <a:lstStyle/>
            <a:p>
              <a:pPr defTabSz="1219170"/>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50183" name="Line 10"/>
          <p:cNvSpPr>
            <a:spLocks noChangeShapeType="1"/>
          </p:cNvSpPr>
          <p:nvPr/>
        </p:nvSpPr>
        <p:spPr bwMode="auto">
          <a:xfrm>
            <a:off x="6023332" y="5318257"/>
            <a:ext cx="459713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defTabSz="1219170"/>
            <a:endPar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9161" name="文本框 49160"/>
          <p:cNvSpPr txBox="1">
            <a:spLocks noChangeArrowheads="1"/>
          </p:cNvSpPr>
          <p:nvPr/>
        </p:nvSpPr>
        <p:spPr bwMode="auto">
          <a:xfrm>
            <a:off x="6513391" y="2424804"/>
            <a:ext cx="61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en-US" altLang="zh-CN"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BC</a:t>
            </a:r>
          </a:p>
        </p:txBody>
      </p:sp>
      <p:sp>
        <p:nvSpPr>
          <p:cNvPr id="10" name="文本框 9">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3546707520"/>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61">
                                            <p:txEl>
                                              <p:pRg st="0" end="0"/>
                                            </p:txEl>
                                          </p:spTgt>
                                        </p:tgtEl>
                                        <p:attrNameLst>
                                          <p:attrName>style.visibility</p:attrName>
                                        </p:attrNameLst>
                                      </p:cBhvr>
                                      <p:to>
                                        <p:strVal val="visible"/>
                                      </p:to>
                                    </p:set>
                                    <p:animEffect transition="in" filter="blinds(horizontal)">
                                      <p:cBhvr>
                                        <p:cTn id="7" dur="500"/>
                                        <p:tgtEl>
                                          <p:spTgt spid="49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52225"/>
          <p:cNvSpPr>
            <a:spLocks noChangeArrowheads="1"/>
          </p:cNvSpPr>
          <p:nvPr/>
        </p:nvSpPr>
        <p:spPr bwMode="auto">
          <a:xfrm>
            <a:off x="660400" y="1409252"/>
            <a:ext cx="1007797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20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5.</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下列关于惯性的说法中</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正确的是</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       )</a:t>
            </a:r>
          </a:p>
          <a:p>
            <a:pPr defTabSz="1219170">
              <a:lnSpc>
                <a:spcPct val="20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物体只有在静止时才具有惯性</a:t>
            </a:r>
          </a:p>
          <a:p>
            <a:pPr defTabSz="1219170">
              <a:lnSpc>
                <a:spcPct val="20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物体运动速度越大</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其惯性也越大</a:t>
            </a:r>
          </a:p>
          <a:p>
            <a:pPr defTabSz="1219170">
              <a:lnSpc>
                <a:spcPct val="20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太空中的物体没有惯性</a:t>
            </a:r>
          </a:p>
          <a:p>
            <a:pPr defTabSz="1219170">
              <a:lnSpc>
                <a:spcPct val="200000"/>
              </a:lnSpc>
              <a:spcBef>
                <a:spcPct val="50000"/>
              </a:spcBef>
            </a:pP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不论物体运动与否</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受力与否</a:t>
            </a:r>
            <a:r>
              <a:rPr lang="en-US" altLang="zh-CN" sz="24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物体都具有惯性</a:t>
            </a:r>
          </a:p>
        </p:txBody>
      </p:sp>
      <p:sp>
        <p:nvSpPr>
          <p:cNvPr id="52227" name="文本框 52226"/>
          <p:cNvSpPr txBox="1">
            <a:spLocks noChangeArrowheads="1"/>
          </p:cNvSpPr>
          <p:nvPr/>
        </p:nvSpPr>
        <p:spPr bwMode="auto">
          <a:xfrm>
            <a:off x="5459472" y="1626966"/>
            <a:ext cx="47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US" altLang="zh-CN" sz="32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D</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33038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ppt_x"/>
                                          </p:val>
                                        </p:tav>
                                        <p:tav tm="100000">
                                          <p:val>
                                            <p:strVal val="#ppt_x"/>
                                          </p:val>
                                        </p:tav>
                                      </p:tavLst>
                                    </p:anim>
                                    <p:anim calcmode="lin" valueType="num">
                                      <p:cBhvr additive="base">
                                        <p:cTn id="8"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文本框 53249"/>
          <p:cNvSpPr txBox="1">
            <a:spLocks noChangeArrowheads="1"/>
          </p:cNvSpPr>
          <p:nvPr/>
        </p:nvSpPr>
        <p:spPr bwMode="auto">
          <a:xfrm>
            <a:off x="660400" y="1699509"/>
            <a:ext cx="8188693" cy="378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7" tIns="46684" rIns="89777" bIns="46684" anchor="b">
            <a:spAutoFit/>
          </a:bodyPr>
          <a:lstStyle/>
          <a:p>
            <a:pPr defTabSz="1219170">
              <a:lnSpc>
                <a:spcPct val="200000"/>
              </a:lnSpc>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多选</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6</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、下列哪些现象是利用惯性的（           　）</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、拍打衣服时，灰尘脱离衣服  </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、司机和前排的乘客要系安全带</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、洗完手后，用力甩掉手的水滴</a:t>
            </a:r>
          </a:p>
          <a:p>
            <a:pPr defTabSz="1219170">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、跳远运动员起跳前要尽力助跑</a:t>
            </a:r>
          </a:p>
        </p:txBody>
      </p:sp>
      <p:sp>
        <p:nvSpPr>
          <p:cNvPr id="53251" name="文本框 53250"/>
          <p:cNvSpPr txBox="1">
            <a:spLocks noChangeArrowheads="1"/>
          </p:cNvSpPr>
          <p:nvPr/>
        </p:nvSpPr>
        <p:spPr bwMode="auto">
          <a:xfrm>
            <a:off x="6556954" y="1879687"/>
            <a:ext cx="1043723" cy="58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777" tIns="46684" rIns="89777" bIns="46684" anchor="b">
            <a:spAutoFit/>
          </a:bodyPr>
          <a:lstStyle/>
          <a:p>
            <a:pPr defTabSz="1219170"/>
            <a:r>
              <a:rPr lang="en-US" altLang="zh-CN" sz="3193"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ACD</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397444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ppt_x"/>
                                          </p:val>
                                        </p:tav>
                                        <p:tav tm="100000">
                                          <p:val>
                                            <p:strVal val="#ppt_x"/>
                                          </p:val>
                                        </p:tav>
                                      </p:tavLst>
                                    </p:anim>
                                    <p:anim calcmode="lin" valueType="num">
                                      <p:cBhvr additive="base">
                                        <p:cTn id="8" dur="500" fill="hold"/>
                                        <p:tgtEl>
                                          <p:spTgt spid="53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54273"/>
          <p:cNvSpPr txBox="1"/>
          <p:nvPr/>
        </p:nvSpPr>
        <p:spPr>
          <a:xfrm>
            <a:off x="704220" y="1597070"/>
            <a:ext cx="10814680" cy="4401205"/>
          </a:xfrm>
          <a:prstGeom prst="rect">
            <a:avLst/>
          </a:prstGeom>
          <a:noFill/>
          <a:ln w="9525">
            <a:noFill/>
          </a:ln>
        </p:spPr>
        <p:txBody>
          <a:bodyPr wrap="square">
            <a:spAutoFit/>
          </a:bodyPr>
          <a:lstStyle/>
          <a:p>
            <a:pPr defTabSz="1219170">
              <a:lnSpc>
                <a:spcPct val="200000"/>
              </a:lnSpc>
            </a:pPr>
            <a:r>
              <a:rPr lang="en-US" altLang="zh-CN" sz="2000" kern="0" noProof="1">
                <a:latin typeface="Arial" panose="020B0604020202020204" pitchFamily="34" charset="0"/>
                <a:ea typeface="思源黑体 CN Medium" panose="020B0600000000000000" pitchFamily="34" charset="-122"/>
                <a:sym typeface="Arial" panose="020B0604020202020204" pitchFamily="34" charset="0"/>
              </a:rPr>
              <a:t>7.</a:t>
            </a: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关于惯性的说法正确的是</a:t>
            </a:r>
            <a:r>
              <a:rPr lang="en-US" altLang="zh-CN" sz="2000" kern="0" noProof="1">
                <a:latin typeface="Arial" panose="020B0604020202020204" pitchFamily="34" charset="0"/>
                <a:ea typeface="思源黑体 CN Medium" panose="020B0600000000000000" pitchFamily="34" charset="-122"/>
                <a:sym typeface="Arial" panose="020B0604020202020204" pitchFamily="34" charset="0"/>
              </a:rPr>
              <a:t>(             )</a:t>
            </a:r>
          </a:p>
          <a:p>
            <a:pPr defTabSz="1219170">
              <a:lnSpc>
                <a:spcPct val="200000"/>
              </a:lnSpc>
            </a:pPr>
            <a:endParaRPr lang="zh-CN" altLang="en-US" sz="2000" kern="0" noProof="1">
              <a:latin typeface="Arial" panose="020B0604020202020204" pitchFamily="34" charset="0"/>
              <a:ea typeface="思源黑体 CN Medium" panose="020B0600000000000000" pitchFamily="34" charset="-122"/>
              <a:sym typeface="Arial" panose="020B0604020202020204" pitchFamily="34" charset="0"/>
            </a:endParaRPr>
          </a:p>
          <a:p>
            <a:pPr defTabSz="1219170">
              <a:lnSpc>
                <a:spcPct val="200000"/>
              </a:lnSpc>
            </a:pP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noProof="1">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、惯性是指物体原来静止的总有保持静止，原来运动的总有保持匀速直线运动的性质</a:t>
            </a:r>
          </a:p>
          <a:p>
            <a:pPr defTabSz="1219170">
              <a:lnSpc>
                <a:spcPct val="200000"/>
              </a:lnSpc>
            </a:pP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noProof="1">
                <a:latin typeface="Arial" panose="020B0604020202020204" pitchFamily="34" charset="0"/>
                <a:ea typeface="思源黑体 CN Medium" panose="020B0600000000000000" pitchFamily="34" charset="-122"/>
                <a:sym typeface="Arial" panose="020B0604020202020204" pitchFamily="34" charset="0"/>
              </a:rPr>
              <a:t>B</a:t>
            </a: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、要使物体开始运动必须有力的作用，而保持物体运动是不需要力的，故静止的物体有惯性，而运动的物体没有惯性</a:t>
            </a:r>
          </a:p>
          <a:p>
            <a:pPr defTabSz="1219170">
              <a:lnSpc>
                <a:spcPct val="200000"/>
              </a:lnSpc>
            </a:pP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noProof="1">
                <a:latin typeface="Arial" panose="020B0604020202020204" pitchFamily="34" charset="0"/>
                <a:ea typeface="思源黑体 CN Medium" panose="020B0600000000000000" pitchFamily="34" charset="-122"/>
                <a:sym typeface="Arial" panose="020B0604020202020204" pitchFamily="34" charset="0"/>
              </a:rPr>
              <a:t>C</a:t>
            </a: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、刹车时，乘客向前倾，说明乘客上半身有惯性，而下半身无惯性</a:t>
            </a:r>
          </a:p>
          <a:p>
            <a:pPr defTabSz="1219170">
              <a:lnSpc>
                <a:spcPct val="200000"/>
              </a:lnSpc>
            </a:pP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noProof="1">
                <a:latin typeface="Arial" panose="020B0604020202020204" pitchFamily="34" charset="0"/>
                <a:ea typeface="思源黑体 CN Medium" panose="020B0600000000000000" pitchFamily="34" charset="-122"/>
                <a:sym typeface="Arial" panose="020B0604020202020204" pitchFamily="34" charset="0"/>
              </a:rPr>
              <a:t>D</a:t>
            </a:r>
            <a:r>
              <a:rPr lang="zh-CN" altLang="en-US" sz="2000" kern="0" noProof="1">
                <a:latin typeface="Arial" panose="020B0604020202020204" pitchFamily="34" charset="0"/>
                <a:ea typeface="思源黑体 CN Medium" panose="020B0600000000000000" pitchFamily="34" charset="-122"/>
                <a:sym typeface="Arial" panose="020B0604020202020204" pitchFamily="34" charset="0"/>
              </a:rPr>
              <a:t>、某人推不动原来静止的小车，而另外一人能推动，说明惯性与外界条件有关</a:t>
            </a:r>
          </a:p>
        </p:txBody>
      </p:sp>
      <p:sp>
        <p:nvSpPr>
          <p:cNvPr id="54275" name="文本框 54274"/>
          <p:cNvSpPr txBox="1"/>
          <p:nvPr/>
        </p:nvSpPr>
        <p:spPr>
          <a:xfrm>
            <a:off x="4023871" y="1597070"/>
            <a:ext cx="1293784" cy="767454"/>
          </a:xfrm>
          <a:prstGeom prst="rect">
            <a:avLst/>
          </a:prstGeom>
          <a:noFill/>
          <a:ln w="9525">
            <a:noFill/>
          </a:ln>
        </p:spPr>
        <p:txBody>
          <a:bodyPr>
            <a:spAutoFit/>
          </a:bodyPr>
          <a:lstStyle/>
          <a:p>
            <a:pPr defTabSz="1219170"/>
            <a:r>
              <a:rPr lang="en-US" altLang="zh-CN" sz="4387"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A</a:t>
            </a:r>
            <a:endParaRPr lang="en-US" altLang="zh-CN" sz="4387" kern="0" noProof="1">
              <a:solidFill>
                <a:sysClr val="windowText" lastClr="00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15975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770" decel="100000"/>
                                        <p:tgtEl>
                                          <p:spTgt spid="54275"/>
                                        </p:tgtEl>
                                      </p:cBhvr>
                                    </p:animEffect>
                                    <p:animScale>
                                      <p:cBhvr>
                                        <p:cTn id="8" dur="770" decel="100000"/>
                                        <p:tgtEl>
                                          <p:spTgt spid="54275"/>
                                        </p:tgtEl>
                                      </p:cBhvr>
                                      <p:from x="10000" y="10000"/>
                                      <p:to x="200000" y="450000"/>
                                    </p:animScale>
                                    <p:animScale>
                                      <p:cBhvr>
                                        <p:cTn id="9" dur="1230" accel="100000" fill="hold">
                                          <p:stCondLst>
                                            <p:cond delay="770"/>
                                          </p:stCondLst>
                                        </p:cTn>
                                        <p:tgtEl>
                                          <p:spTgt spid="54275"/>
                                        </p:tgtEl>
                                      </p:cBhvr>
                                      <p:from x="200000" y="450000"/>
                                      <p:to x="100000" y="100000"/>
                                    </p:animScale>
                                    <p:set>
                                      <p:cBhvr>
                                        <p:cTn id="10" dur="770" fill="hold"/>
                                        <p:tgtEl>
                                          <p:spTgt spid="54275"/>
                                        </p:tgtEl>
                                        <p:attrNameLst>
                                          <p:attrName>ppt_x</p:attrName>
                                        </p:attrNameLst>
                                      </p:cBhvr>
                                      <p:to>
                                        <p:strVal val="(0.5)"/>
                                      </p:to>
                                    </p:set>
                                    <p:anim from="(0.5)" to="(#ppt_x)" calcmode="lin" valueType="num">
                                      <p:cBhvr>
                                        <p:cTn id="11" dur="1230" accel="100000" fill="hold">
                                          <p:stCondLst>
                                            <p:cond delay="770"/>
                                          </p:stCondLst>
                                        </p:cTn>
                                        <p:tgtEl>
                                          <p:spTgt spid="54275"/>
                                        </p:tgtEl>
                                        <p:attrNameLst>
                                          <p:attrName>ppt_x</p:attrName>
                                        </p:attrNameLst>
                                      </p:cBhvr>
                                    </p:anim>
                                    <p:set>
                                      <p:cBhvr>
                                        <p:cTn id="12" dur="770" fill="hold"/>
                                        <p:tgtEl>
                                          <p:spTgt spid="54275"/>
                                        </p:tgtEl>
                                        <p:attrNameLst>
                                          <p:attrName>ppt_y</p:attrName>
                                        </p:attrNameLst>
                                      </p:cBhvr>
                                      <p:to>
                                        <p:strVal val="(#ppt_y+0.4)"/>
                                      </p:to>
                                    </p:set>
                                    <p:anim from="(#ppt_y+0.4)" to="(#ppt_y)" calcmode="lin" valueType="num">
                                      <p:cBhvr>
                                        <p:cTn id="13" dur="1230" accel="100000" fill="hold">
                                          <p:stCondLst>
                                            <p:cond delay="770"/>
                                          </p:stCondLst>
                                        </p:cTn>
                                        <p:tgtEl>
                                          <p:spTgt spid="542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55297"/>
          <p:cNvSpPr txBox="1"/>
          <p:nvPr/>
        </p:nvSpPr>
        <p:spPr>
          <a:xfrm>
            <a:off x="660400" y="1653133"/>
            <a:ext cx="9121423" cy="3970318"/>
          </a:xfrm>
          <a:prstGeom prst="rect">
            <a:avLst/>
          </a:prstGeom>
          <a:noFill/>
          <a:ln w="9525">
            <a:noFill/>
          </a:ln>
        </p:spPr>
        <p:txBody>
          <a:bodyPr>
            <a:spAutoFit/>
          </a:bodyPr>
          <a:lstStyle/>
          <a:p>
            <a:pPr defTabSz="1219170">
              <a:lnSpc>
                <a:spcPct val="150000"/>
              </a:lnSpc>
            </a:pP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8.</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火车在平直轨道上匀速前进，在密闭没有空气流动的车厢内点燃一支香，则车里乘客看到香所冒出的烟的运动情况是</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          )</a:t>
            </a:r>
          </a:p>
          <a:p>
            <a:pPr defTabSz="1219170">
              <a:lnSpc>
                <a:spcPct val="150000"/>
              </a:lnSpc>
            </a:pPr>
            <a:endParaRPr lang="zh-CN" altLang="en-US" sz="2400" kern="0" noProof="1">
              <a:latin typeface="Arial" panose="020B0604020202020204" pitchFamily="34" charset="0"/>
              <a:ea typeface="思源黑体 CN Medium" panose="020B0600000000000000" pitchFamily="34" charset="-122"/>
              <a:sym typeface="Arial" panose="020B0604020202020204" pitchFamily="34" charset="0"/>
            </a:endParaRP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、一边上升一边向前飘      </a:t>
            </a: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、一边上升一边向后飘</a:t>
            </a: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、只是上升，不向任何一边飘      </a:t>
            </a: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、无法确定</a:t>
            </a:r>
          </a:p>
        </p:txBody>
      </p:sp>
      <p:sp>
        <p:nvSpPr>
          <p:cNvPr id="55299" name="文本框 55298"/>
          <p:cNvSpPr txBox="1"/>
          <p:nvPr/>
        </p:nvSpPr>
        <p:spPr>
          <a:xfrm>
            <a:off x="7892069" y="2129094"/>
            <a:ext cx="718945" cy="767454"/>
          </a:xfrm>
          <a:prstGeom prst="rect">
            <a:avLst/>
          </a:prstGeom>
          <a:noFill/>
          <a:ln w="9525">
            <a:noFill/>
          </a:ln>
        </p:spPr>
        <p:txBody>
          <a:bodyPr>
            <a:spAutoFit/>
          </a:bodyPr>
          <a:lstStyle/>
          <a:p>
            <a:pPr defTabSz="1219170">
              <a:spcBef>
                <a:spcPct val="50000"/>
              </a:spcBef>
            </a:pPr>
            <a:r>
              <a:rPr lang="en-US" altLang="zh-CN" sz="4387"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C</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2107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770" decel="100000"/>
                                        <p:tgtEl>
                                          <p:spTgt spid="55299"/>
                                        </p:tgtEl>
                                      </p:cBhvr>
                                    </p:animEffect>
                                    <p:animScale>
                                      <p:cBhvr>
                                        <p:cTn id="8" dur="770" decel="100000"/>
                                        <p:tgtEl>
                                          <p:spTgt spid="55299"/>
                                        </p:tgtEl>
                                      </p:cBhvr>
                                      <p:from x="10000" y="10000"/>
                                      <p:to x="200000" y="450000"/>
                                    </p:animScale>
                                    <p:animScale>
                                      <p:cBhvr>
                                        <p:cTn id="9" dur="1230" accel="100000" fill="hold">
                                          <p:stCondLst>
                                            <p:cond delay="770"/>
                                          </p:stCondLst>
                                        </p:cTn>
                                        <p:tgtEl>
                                          <p:spTgt spid="55299"/>
                                        </p:tgtEl>
                                      </p:cBhvr>
                                      <p:from x="200000" y="450000"/>
                                      <p:to x="100000" y="100000"/>
                                    </p:animScale>
                                    <p:set>
                                      <p:cBhvr>
                                        <p:cTn id="10" dur="770" fill="hold"/>
                                        <p:tgtEl>
                                          <p:spTgt spid="55299"/>
                                        </p:tgtEl>
                                        <p:attrNameLst>
                                          <p:attrName>ppt_x</p:attrName>
                                        </p:attrNameLst>
                                      </p:cBhvr>
                                      <p:to>
                                        <p:strVal val="(0.5)"/>
                                      </p:to>
                                    </p:set>
                                    <p:anim from="(0.5)" to="(#ppt_x)" calcmode="lin" valueType="num">
                                      <p:cBhvr>
                                        <p:cTn id="11" dur="1230" accel="100000" fill="hold">
                                          <p:stCondLst>
                                            <p:cond delay="770"/>
                                          </p:stCondLst>
                                        </p:cTn>
                                        <p:tgtEl>
                                          <p:spTgt spid="55299"/>
                                        </p:tgtEl>
                                        <p:attrNameLst>
                                          <p:attrName>ppt_x</p:attrName>
                                        </p:attrNameLst>
                                      </p:cBhvr>
                                    </p:anim>
                                    <p:set>
                                      <p:cBhvr>
                                        <p:cTn id="12" dur="770" fill="hold"/>
                                        <p:tgtEl>
                                          <p:spTgt spid="55299"/>
                                        </p:tgtEl>
                                        <p:attrNameLst>
                                          <p:attrName>ppt_y</p:attrName>
                                        </p:attrNameLst>
                                      </p:cBhvr>
                                      <p:to>
                                        <p:strVal val="(#ppt_y+0.4)"/>
                                      </p:to>
                                    </p:set>
                                    <p:anim from="(#ppt_y+0.4)" to="(#ppt_y)" calcmode="lin" valueType="num">
                                      <p:cBhvr>
                                        <p:cTn id="13" dur="1230" accel="100000" fill="hold">
                                          <p:stCondLst>
                                            <p:cond delay="770"/>
                                          </p:stCondLst>
                                        </p:cTn>
                                        <p:tgtEl>
                                          <p:spTgt spid="5529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7169"/>
          <p:cNvSpPr>
            <a:spLocks noGrp="1" noChangeArrowheads="1"/>
          </p:cNvSpPr>
          <p:nvPr>
            <p:ph type="title" idx="4294967295"/>
          </p:nvPr>
        </p:nvSpPr>
        <p:spPr>
          <a:xfrm>
            <a:off x="660400" y="1084430"/>
            <a:ext cx="8202613" cy="1135063"/>
          </a:xfrm>
        </p:spPr>
        <p:txBody>
          <a:bodyPr>
            <a:normAutofit/>
          </a:bodyPr>
          <a:lstStyle/>
          <a:p>
            <a:r>
              <a:rPr lang="zh-CN" altLang="en-US" sz="2800" dirty="0">
                <a:latin typeface="Arial" panose="020B0604020202020204" pitchFamily="34" charset="0"/>
                <a:ea typeface="思源黑体 CN Medium" panose="020B0600000000000000" pitchFamily="34" charset="-122"/>
                <a:sym typeface="Arial" panose="020B0604020202020204" pitchFamily="34" charset="0"/>
              </a:rPr>
              <a:t>运动需要力来维持吗？</a:t>
            </a:r>
          </a:p>
        </p:txBody>
      </p:sp>
      <p:sp>
        <p:nvSpPr>
          <p:cNvPr id="7171" name="文本框 7170"/>
          <p:cNvSpPr txBox="1">
            <a:spLocks noChangeArrowheads="1"/>
          </p:cNvSpPr>
          <p:nvPr/>
        </p:nvSpPr>
        <p:spPr bwMode="auto">
          <a:xfrm>
            <a:off x="508001" y="2127507"/>
            <a:ext cx="1037737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250000"/>
              </a:lnSpc>
              <a:spcBef>
                <a:spcPct val="50000"/>
              </a:spcBef>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用力推粉笔盒，会</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____,</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撤去力，就会</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_____</a:t>
            </a:r>
          </a:p>
          <a:p>
            <a:pPr defTabSz="1219170">
              <a:lnSpc>
                <a:spcPct val="250000"/>
              </a:lnSpc>
              <a:spcBef>
                <a:spcPct val="50000"/>
              </a:spcBef>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关闭的发动机的列车会停下来</a:t>
            </a:r>
          </a:p>
          <a:p>
            <a:pPr defTabSz="1219170">
              <a:lnSpc>
                <a:spcPct val="250000"/>
              </a:lnSpc>
              <a:spcBef>
                <a:spcPct val="50000"/>
              </a:spcBef>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自由摆动的秋千会停下来</a:t>
            </a:r>
          </a:p>
          <a:p>
            <a:pPr defTabSz="1219170">
              <a:lnSpc>
                <a:spcPct val="250000"/>
              </a:lnSpc>
              <a:spcBef>
                <a:spcPct val="50000"/>
              </a:spcBef>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endParaRPr lang="zh-CN" altLang="en-US" sz="1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172" name="文本框 7171"/>
          <p:cNvSpPr txBox="1">
            <a:spLocks noChangeArrowheads="1"/>
          </p:cNvSpPr>
          <p:nvPr/>
        </p:nvSpPr>
        <p:spPr bwMode="auto">
          <a:xfrm>
            <a:off x="3341130" y="2475949"/>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运动</a:t>
            </a:r>
          </a:p>
        </p:txBody>
      </p:sp>
      <p:sp>
        <p:nvSpPr>
          <p:cNvPr id="7173" name="文本框 7172"/>
          <p:cNvSpPr txBox="1">
            <a:spLocks noChangeArrowheads="1"/>
          </p:cNvSpPr>
          <p:nvPr/>
        </p:nvSpPr>
        <p:spPr bwMode="auto">
          <a:xfrm>
            <a:off x="6036689" y="2475948"/>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9170"/>
            <a:r>
              <a:rPr lang="zh-CN" altLang="en-US" sz="2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静止</a:t>
            </a:r>
          </a:p>
        </p:txBody>
      </p:sp>
      <p:sp>
        <p:nvSpPr>
          <p:cNvPr id="10" name="文本框 9">
            <a:extLst>
              <a:ext uri="{FF2B5EF4-FFF2-40B4-BE49-F238E27FC236}">
                <a16:creationId xmlns:a16="http://schemas.microsoft.com/office/drawing/2014/main" id="{08856C02-F50A-4437-91CF-514C230909B2}"/>
              </a:ext>
            </a:extLst>
          </p:cNvPr>
          <p:cNvSpPr txBox="1"/>
          <p:nvPr/>
        </p:nvSpPr>
        <p:spPr>
          <a:xfrm>
            <a:off x="1001387" y="379093"/>
            <a:ext cx="2739853"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运动和力的关系</a:t>
            </a:r>
          </a:p>
        </p:txBody>
      </p:sp>
    </p:spTree>
    <p:custDataLst>
      <p:tags r:id="rId1"/>
    </p:custDataLst>
    <p:extLst>
      <p:ext uri="{BB962C8B-B14F-4D97-AF65-F5344CB8AC3E}">
        <p14:creationId xmlns:p14="http://schemas.microsoft.com/office/powerpoint/2010/main" val="93635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ppt_x"/>
                                          </p:val>
                                        </p:tav>
                                        <p:tav tm="100000">
                                          <p:val>
                                            <p:strVal val="#ppt_x"/>
                                          </p:val>
                                        </p:tav>
                                      </p:tavLst>
                                    </p:anim>
                                    <p:anim calcmode="lin" valueType="num">
                                      <p:cBhvr additive="base">
                                        <p:cTn id="20"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1" end="1"/>
                                            </p:txEl>
                                          </p:spTgt>
                                        </p:tgtEl>
                                        <p:attrNameLst>
                                          <p:attrName>style.visibility</p:attrName>
                                        </p:attrNameLst>
                                      </p:cBhvr>
                                      <p:to>
                                        <p:strVal val="visible"/>
                                      </p:to>
                                    </p:set>
                                    <p:anim calcmode="lin" valueType="num">
                                      <p:cBhvr additive="base">
                                        <p:cTn id="25"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 calcmode="lin" valueType="num">
                                      <p:cBhvr additive="base">
                                        <p:cTn id="3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fade">
                                      <p:cBhvr>
                                        <p:cTn id="37" dur="770" decel="100000"/>
                                        <p:tgtEl>
                                          <p:spTgt spid="7170"/>
                                        </p:tgtEl>
                                      </p:cBhvr>
                                    </p:animEffect>
                                    <p:animScale>
                                      <p:cBhvr>
                                        <p:cTn id="38" dur="770" decel="100000"/>
                                        <p:tgtEl>
                                          <p:spTgt spid="7170"/>
                                        </p:tgtEl>
                                      </p:cBhvr>
                                      <p:from x="10000" y="10000"/>
                                      <p:to x="200000" y="450000"/>
                                    </p:animScale>
                                    <p:animScale>
                                      <p:cBhvr>
                                        <p:cTn id="39" dur="1230" accel="100000" fill="hold">
                                          <p:stCondLst>
                                            <p:cond delay="770"/>
                                          </p:stCondLst>
                                        </p:cTn>
                                        <p:tgtEl>
                                          <p:spTgt spid="7170"/>
                                        </p:tgtEl>
                                      </p:cBhvr>
                                      <p:from x="200000" y="450000"/>
                                      <p:to x="100000" y="100000"/>
                                    </p:animScale>
                                    <p:set>
                                      <p:cBhvr>
                                        <p:cTn id="40" dur="770" fill="hold"/>
                                        <p:tgtEl>
                                          <p:spTgt spid="7170"/>
                                        </p:tgtEl>
                                        <p:attrNameLst>
                                          <p:attrName>ppt_x</p:attrName>
                                        </p:attrNameLst>
                                      </p:cBhvr>
                                      <p:to>
                                        <p:strVal val="(0.5)"/>
                                      </p:to>
                                    </p:set>
                                    <p:anim from="(0.5)" to="(#ppt_x)" calcmode="lin" valueType="num">
                                      <p:cBhvr>
                                        <p:cTn id="41" dur="1230" accel="100000" fill="hold">
                                          <p:stCondLst>
                                            <p:cond delay="770"/>
                                          </p:stCondLst>
                                        </p:cTn>
                                        <p:tgtEl>
                                          <p:spTgt spid="7170"/>
                                        </p:tgtEl>
                                        <p:attrNameLst>
                                          <p:attrName>ppt_x</p:attrName>
                                        </p:attrNameLst>
                                      </p:cBhvr>
                                    </p:anim>
                                    <p:set>
                                      <p:cBhvr>
                                        <p:cTn id="42" dur="770" fill="hold"/>
                                        <p:tgtEl>
                                          <p:spTgt spid="7170"/>
                                        </p:tgtEl>
                                        <p:attrNameLst>
                                          <p:attrName>ppt_y</p:attrName>
                                        </p:attrNameLst>
                                      </p:cBhvr>
                                      <p:to>
                                        <p:strVal val="(#ppt_y+0.4)"/>
                                      </p:to>
                                    </p:set>
                                    <p:anim from="(#ppt_y+0.4)" to="(#ppt_y)" calcmode="lin" valueType="num">
                                      <p:cBhvr>
                                        <p:cTn id="43" dur="1230" accel="100000" fill="hold">
                                          <p:stCondLst>
                                            <p:cond delay="770"/>
                                          </p:stCondLst>
                                        </p:cTn>
                                        <p:tgtEl>
                                          <p:spTgt spid="71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P spid="71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文本框 56321"/>
          <p:cNvSpPr txBox="1"/>
          <p:nvPr/>
        </p:nvSpPr>
        <p:spPr>
          <a:xfrm>
            <a:off x="660400" y="1669993"/>
            <a:ext cx="10747829" cy="3970318"/>
          </a:xfrm>
          <a:prstGeom prst="rect">
            <a:avLst/>
          </a:prstGeom>
          <a:noFill/>
          <a:ln w="9525">
            <a:noFill/>
          </a:ln>
        </p:spPr>
        <p:txBody>
          <a:bodyPr wrap="square">
            <a:spAutoFit/>
          </a:bodyPr>
          <a:lstStyle/>
          <a:p>
            <a:pPr defTabSz="1219170">
              <a:lnSpc>
                <a:spcPct val="150000"/>
              </a:lnSpc>
            </a:pP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9.</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长直轨道上匀速行驶</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坐在门窗密闭的车厢内的一人将手中的匙相对车竖直上抛</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钥匙将落在</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         )</a:t>
            </a:r>
          </a:p>
          <a:p>
            <a:pPr defTabSz="1219170">
              <a:lnSpc>
                <a:spcPct val="150000"/>
              </a:lnSpc>
            </a:pPr>
            <a:endParaRPr lang="zh-CN" altLang="en-US" sz="2400" kern="0" noProof="1">
              <a:latin typeface="Arial" panose="020B0604020202020204" pitchFamily="34" charset="0"/>
              <a:ea typeface="思源黑体 CN Medium" panose="020B0600000000000000" pitchFamily="34" charset="-122"/>
              <a:sym typeface="Arial" panose="020B0604020202020204" pitchFamily="34" charset="0"/>
            </a:endParaRP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A.</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手的后方</a:t>
            </a: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B.</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手的前方</a:t>
            </a: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C.</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落在手中</a:t>
            </a:r>
          </a:p>
          <a:p>
            <a:pPr defTabSz="1219170">
              <a:lnSpc>
                <a:spcPct val="150000"/>
              </a:lnSpc>
            </a:pP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noProof="1">
                <a:latin typeface="Arial" panose="020B0604020202020204" pitchFamily="34" charset="0"/>
                <a:ea typeface="思源黑体 CN Medium" panose="020B0600000000000000" pitchFamily="34" charset="-122"/>
                <a:sym typeface="Arial" panose="020B0604020202020204" pitchFamily="34" charset="0"/>
              </a:rPr>
              <a:t>D.</a:t>
            </a:r>
            <a:r>
              <a:rPr lang="zh-CN" altLang="en-US" sz="2400" kern="0" noProof="1">
                <a:latin typeface="Arial" panose="020B0604020202020204" pitchFamily="34" charset="0"/>
                <a:ea typeface="思源黑体 CN Medium" panose="020B0600000000000000" pitchFamily="34" charset="-122"/>
                <a:sym typeface="Arial" panose="020B0604020202020204" pitchFamily="34" charset="0"/>
              </a:rPr>
              <a:t>无法确定  </a:t>
            </a:r>
            <a:endParaRPr lang="zh-CN" altLang="en-US" kern="0" noProof="1">
              <a:latin typeface="Arial" panose="020B0604020202020204" pitchFamily="34" charset="0"/>
              <a:ea typeface="思源黑体 CN Medium" panose="020B0600000000000000" pitchFamily="34" charset="-122"/>
              <a:sym typeface="Arial" panose="020B0604020202020204" pitchFamily="34" charset="0"/>
            </a:endParaRPr>
          </a:p>
        </p:txBody>
      </p:sp>
      <p:sp>
        <p:nvSpPr>
          <p:cNvPr id="56323" name="文本框 56322"/>
          <p:cNvSpPr txBox="1"/>
          <p:nvPr/>
        </p:nvSpPr>
        <p:spPr>
          <a:xfrm>
            <a:off x="3076673" y="2181445"/>
            <a:ext cx="932728" cy="767454"/>
          </a:xfrm>
          <a:prstGeom prst="rect">
            <a:avLst/>
          </a:prstGeom>
          <a:noFill/>
          <a:ln w="9525">
            <a:noFill/>
          </a:ln>
        </p:spPr>
        <p:txBody>
          <a:bodyPr>
            <a:spAutoFit/>
          </a:bodyPr>
          <a:lstStyle/>
          <a:p>
            <a:pPr defTabSz="1219170">
              <a:spcBef>
                <a:spcPct val="50000"/>
              </a:spcBef>
            </a:pPr>
            <a:r>
              <a:rPr lang="en-US" altLang="zh-CN" sz="4387" kern="0" noProof="1">
                <a:solidFill>
                  <a:srgbClr val="FF0000"/>
                </a:solidFill>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C</a:t>
            </a:r>
          </a:p>
        </p:txBody>
      </p:sp>
      <p:sp>
        <p:nvSpPr>
          <p:cNvPr id="4" name="文本框 3">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自我检测</a:t>
            </a:r>
          </a:p>
        </p:txBody>
      </p:sp>
    </p:spTree>
    <p:custDataLst>
      <p:tags r:id="rId1"/>
    </p:custDataLst>
    <p:extLst>
      <p:ext uri="{BB962C8B-B14F-4D97-AF65-F5344CB8AC3E}">
        <p14:creationId xmlns:p14="http://schemas.microsoft.com/office/powerpoint/2010/main" val="26434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770" decel="100000"/>
                                        <p:tgtEl>
                                          <p:spTgt spid="56323">
                                            <p:txEl>
                                              <p:pRg st="0" end="0"/>
                                            </p:txEl>
                                          </p:spTgt>
                                        </p:tgtEl>
                                      </p:cBhvr>
                                    </p:animEffect>
                                    <p:animScale>
                                      <p:cBhvr>
                                        <p:cTn id="8" dur="770" decel="100000"/>
                                        <p:tgtEl>
                                          <p:spTgt spid="56323">
                                            <p:txEl>
                                              <p:pRg st="0" end="0"/>
                                            </p:txEl>
                                          </p:spTgt>
                                        </p:tgtEl>
                                      </p:cBhvr>
                                      <p:from x="10000" y="10000"/>
                                      <p:to x="200000" y="450000"/>
                                    </p:animScale>
                                    <p:animScale>
                                      <p:cBhvr>
                                        <p:cTn id="9" dur="1230" accel="100000" fill="hold">
                                          <p:stCondLst>
                                            <p:cond delay="770"/>
                                          </p:stCondLst>
                                        </p:cTn>
                                        <p:tgtEl>
                                          <p:spTgt spid="56323">
                                            <p:txEl>
                                              <p:pRg st="0" end="0"/>
                                            </p:txEl>
                                          </p:spTgt>
                                        </p:tgtEl>
                                      </p:cBhvr>
                                      <p:from x="200000" y="450000"/>
                                      <p:to x="100000" y="100000"/>
                                    </p:animScale>
                                    <p:set>
                                      <p:cBhvr>
                                        <p:cTn id="10" dur="770" fill="hold"/>
                                        <p:tgtEl>
                                          <p:spTgt spid="56323">
                                            <p:txEl>
                                              <p:pRg st="0" end="0"/>
                                            </p:txEl>
                                          </p:spTgt>
                                        </p:tgtEl>
                                        <p:attrNameLst>
                                          <p:attrName>ppt_x</p:attrName>
                                        </p:attrNameLst>
                                      </p:cBhvr>
                                      <p:to>
                                        <p:strVal val="(0.5)"/>
                                      </p:to>
                                    </p:set>
                                    <p:anim from="(0.5)" to="(#ppt_x)" calcmode="lin" valueType="num">
                                      <p:cBhvr>
                                        <p:cTn id="11" dur="1230" accel="100000" fill="hold">
                                          <p:stCondLst>
                                            <p:cond delay="770"/>
                                          </p:stCondLst>
                                        </p:cTn>
                                        <p:tgtEl>
                                          <p:spTgt spid="56323">
                                            <p:txEl>
                                              <p:pRg st="0" end="0"/>
                                            </p:txEl>
                                          </p:spTgt>
                                        </p:tgtEl>
                                        <p:attrNameLst>
                                          <p:attrName>ppt_x</p:attrName>
                                        </p:attrNameLst>
                                      </p:cBhvr>
                                    </p:anim>
                                    <p:set>
                                      <p:cBhvr>
                                        <p:cTn id="12" dur="770" fill="hold"/>
                                        <p:tgtEl>
                                          <p:spTgt spid="5632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632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占位符 26">
            <a:extLst>
              <a:ext uri="{FF2B5EF4-FFF2-40B4-BE49-F238E27FC236}">
                <a16:creationId xmlns:a16="http://schemas.microsoft.com/office/drawing/2014/main" id="{3074A435-A658-4395-BFFF-31D8D2941D3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897" b="3897"/>
          <a:stretch>
            <a:fillRect/>
          </a:stretch>
        </p:blipFill>
        <p:spPr/>
      </p:pic>
      <p:pic>
        <p:nvPicPr>
          <p:cNvPr id="3" name="图片占位符 2">
            <a:extLst>
              <a:ext uri="{FF2B5EF4-FFF2-40B4-BE49-F238E27FC236}">
                <a16:creationId xmlns:a16="http://schemas.microsoft.com/office/drawing/2014/main" id="{1E459776-346F-4629-B73E-1F7B4950802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825" b="3825"/>
          <a:stretch>
            <a:fillRect/>
          </a:stretch>
        </p:blipFill>
        <p:spPr/>
      </p:pic>
      <p:sp>
        <p:nvSpPr>
          <p:cNvPr id="30" name="Полилиния 29"/>
          <p:cNvSpPr/>
          <p:nvPr/>
        </p:nvSpPr>
        <p:spPr>
          <a:xfrm>
            <a:off x="4331576" y="2025132"/>
            <a:ext cx="6691867" cy="4832868"/>
          </a:xfrm>
          <a:custGeom>
            <a:avLst/>
            <a:gdLst>
              <a:gd name="connsiteX0" fmla="*/ 5019675 w 10039350"/>
              <a:gd name="connsiteY0" fmla="*/ 0 h 7250420"/>
              <a:gd name="connsiteX1" fmla="*/ 10039350 w 10039350"/>
              <a:gd name="connsiteY1" fmla="*/ 7250420 h 7250420"/>
              <a:gd name="connsiteX2" fmla="*/ 8979162 w 10039350"/>
              <a:gd name="connsiteY2" fmla="*/ 7250420 h 7250420"/>
              <a:gd name="connsiteX3" fmla="*/ 5019675 w 10039350"/>
              <a:gd name="connsiteY3" fmla="*/ 1531336 h 7250420"/>
              <a:gd name="connsiteX4" fmla="*/ 1060189 w 10039350"/>
              <a:gd name="connsiteY4" fmla="*/ 7250420 h 7250420"/>
              <a:gd name="connsiteX5" fmla="*/ 0 w 10039350"/>
              <a:gd name="connsiteY5" fmla="*/ 7250420 h 725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9350" h="7250420">
                <a:moveTo>
                  <a:pt x="5019675" y="0"/>
                </a:moveTo>
                <a:lnTo>
                  <a:pt x="10039350" y="7250420"/>
                </a:lnTo>
                <a:lnTo>
                  <a:pt x="8979162" y="7250420"/>
                </a:lnTo>
                <a:lnTo>
                  <a:pt x="5019675" y="1531336"/>
                </a:lnTo>
                <a:lnTo>
                  <a:pt x="1060189" y="7250420"/>
                </a:lnTo>
                <a:lnTo>
                  <a:pt x="0" y="7250420"/>
                </a:lnTo>
                <a:close/>
              </a:path>
            </a:pathLst>
          </a:custGeom>
          <a:solidFill>
            <a:schemeClr val="accent4">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9" name="Полилиния 28"/>
          <p:cNvSpPr/>
          <p:nvPr/>
        </p:nvSpPr>
        <p:spPr>
          <a:xfrm>
            <a:off x="6388367" y="0"/>
            <a:ext cx="5191071" cy="3807111"/>
          </a:xfrm>
          <a:custGeom>
            <a:avLst/>
            <a:gdLst>
              <a:gd name="connsiteX0" fmla="*/ 0 w 7787808"/>
              <a:gd name="connsiteY0" fmla="*/ 0 h 5711548"/>
              <a:gd name="connsiteX1" fmla="*/ 543778 w 7787808"/>
              <a:gd name="connsiteY1" fmla="*/ 0 h 5711548"/>
              <a:gd name="connsiteX2" fmla="*/ 3949354 w 7787808"/>
              <a:gd name="connsiteY2" fmla="*/ 4919012 h 5711548"/>
              <a:gd name="connsiteX3" fmla="*/ 7255184 w 7787808"/>
              <a:gd name="connsiteY3" fmla="*/ 0 h 5711548"/>
              <a:gd name="connsiteX4" fmla="*/ 7787808 w 7787808"/>
              <a:gd name="connsiteY4" fmla="*/ 0 h 5711548"/>
              <a:gd name="connsiteX5" fmla="*/ 3949354 w 7787808"/>
              <a:gd name="connsiteY5" fmla="*/ 5711548 h 5711548"/>
              <a:gd name="connsiteX6" fmla="*/ 162961 w 7787808"/>
              <a:gd name="connsiteY6" fmla="*/ 242484 h 57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7808" h="5711548">
                <a:moveTo>
                  <a:pt x="0" y="0"/>
                </a:moveTo>
                <a:lnTo>
                  <a:pt x="543778" y="0"/>
                </a:lnTo>
                <a:lnTo>
                  <a:pt x="3949354" y="4919012"/>
                </a:lnTo>
                <a:lnTo>
                  <a:pt x="7255184" y="0"/>
                </a:lnTo>
                <a:lnTo>
                  <a:pt x="7787808" y="0"/>
                </a:lnTo>
                <a:lnTo>
                  <a:pt x="3949354" y="5711548"/>
                </a:lnTo>
                <a:lnTo>
                  <a:pt x="162961" y="242484"/>
                </a:lnTo>
                <a:close/>
              </a:path>
            </a:pathLst>
          </a:custGeom>
          <a:solidFill>
            <a:schemeClr val="accent4">
              <a:alpha val="8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eaLnBrk="0" fontAlgn="base" hangingPunct="0">
              <a:spcBef>
                <a:spcPct val="0"/>
              </a:spcBef>
              <a:spcAft>
                <a:spcPct val="0"/>
              </a:spcAft>
            </a:pPr>
            <a:endParaRPr lang="en-US" sz="1200">
              <a:solidFill>
                <a:srgbClr val="3F3F3F"/>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9" name="组合 18">
            <a:extLst>
              <a:ext uri="{FF2B5EF4-FFF2-40B4-BE49-F238E27FC236}">
                <a16:creationId xmlns:a16="http://schemas.microsoft.com/office/drawing/2014/main" id="{6F067E04-396E-4852-A32F-C641803C8CBF}"/>
              </a:ext>
            </a:extLst>
          </p:cNvPr>
          <p:cNvGrpSpPr/>
          <p:nvPr/>
        </p:nvGrpSpPr>
        <p:grpSpPr>
          <a:xfrm>
            <a:off x="770797" y="3247636"/>
            <a:ext cx="5032837" cy="1743365"/>
            <a:chOff x="-4766137" y="1956424"/>
            <a:chExt cx="5032837" cy="1743365"/>
          </a:xfrm>
        </p:grpSpPr>
        <p:sp>
          <p:nvSpPr>
            <p:cNvPr id="20" name="矩形: 圆角 19">
              <a:extLst>
                <a:ext uri="{FF2B5EF4-FFF2-40B4-BE49-F238E27FC236}">
                  <a16:creationId xmlns:a16="http://schemas.microsoft.com/office/drawing/2014/main" id="{E083A1E9-F81C-4845-90FA-428D94D42052}"/>
                </a:ext>
              </a:extLst>
            </p:cNvPr>
            <p:cNvSpPr/>
            <p:nvPr/>
          </p:nvSpPr>
          <p:spPr>
            <a:xfrm>
              <a:off x="-4766137" y="3345066"/>
              <a:ext cx="3562392" cy="354723"/>
            </a:xfrm>
            <a:prstGeom prst="roundRect">
              <a:avLst>
                <a:gd name="adj" fmla="val 50000"/>
              </a:avLst>
            </a:prstGeom>
            <a:solidFill>
              <a:srgbClr val="2872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讲解人：</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xippt  </a:t>
              </a:r>
              <a:r>
                <a:rPr lang="zh-CN" altLang="en-US"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时间：</a:t>
              </a:r>
              <a:r>
                <a:rPr lang="en-US" altLang="zh-CN" sz="160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rPr>
                <a:t>2020.5.20</a:t>
              </a:r>
              <a:endParaRPr lang="en-US" altLang="zh-CN" sz="1600" dirty="0">
                <a:solidFill>
                  <a:prstClr val="white"/>
                </a:solidFill>
                <a:latin typeface="Arial" panose="020B0604020202020204" pitchFamily="34" charset="0"/>
                <a:ea typeface="思源黑体 CN Medium" panose="020B0600000000000000" pitchFamily="34" charset="-122"/>
                <a:cs typeface="+mn-ea"/>
                <a:sym typeface="Arial" panose="020B0604020202020204" pitchFamily="34" charset="0"/>
              </a:endParaRPr>
            </a:p>
          </p:txBody>
        </p:sp>
        <p:grpSp>
          <p:nvGrpSpPr>
            <p:cNvPr id="21" name="组合 20">
              <a:extLst>
                <a:ext uri="{FF2B5EF4-FFF2-40B4-BE49-F238E27FC236}">
                  <a16:creationId xmlns:a16="http://schemas.microsoft.com/office/drawing/2014/main" id="{174A1000-9EDD-4308-819A-B51E5B2BE975}"/>
                </a:ext>
              </a:extLst>
            </p:cNvPr>
            <p:cNvGrpSpPr/>
            <p:nvPr/>
          </p:nvGrpSpPr>
          <p:grpSpPr>
            <a:xfrm>
              <a:off x="-4714868" y="1956424"/>
              <a:ext cx="4981568" cy="1167085"/>
              <a:chOff x="-4714868" y="1956424"/>
              <a:chExt cx="4981568" cy="1167085"/>
            </a:xfrm>
          </p:grpSpPr>
          <p:sp>
            <p:nvSpPr>
              <p:cNvPr id="22" name="文本框 21">
                <a:extLst>
                  <a:ext uri="{FF2B5EF4-FFF2-40B4-BE49-F238E27FC236}">
                    <a16:creationId xmlns:a16="http://schemas.microsoft.com/office/drawing/2014/main" id="{72141EEC-5C7F-4BF9-89B5-0A77EEC73CD5}"/>
                  </a:ext>
                </a:extLst>
              </p:cNvPr>
              <p:cNvSpPr txBox="1"/>
              <p:nvPr/>
            </p:nvSpPr>
            <p:spPr>
              <a:xfrm>
                <a:off x="-4714868" y="2808615"/>
                <a:ext cx="4981567" cy="314894"/>
              </a:xfrm>
              <a:prstGeom prst="rect">
                <a:avLst/>
              </a:prstGeom>
              <a:noFill/>
            </p:spPr>
            <p:txBody>
              <a:bodyPr wrap="square" rtlCol="0">
                <a:spAutoFit/>
              </a:bodyPr>
              <a:lstStyle/>
              <a:p>
                <a:pPr algn="dist">
                  <a:lnSpc>
                    <a:spcPct val="150000"/>
                  </a:lnSpc>
                </a:pPr>
                <a:r>
                  <a:rPr lang="en-US" altLang="zh-CN" sz="1100" dirty="0">
                    <a:solidFill>
                      <a:schemeClr val="tx1">
                        <a:lumMod val="65000"/>
                        <a:lumOff val="35000"/>
                      </a:schemeClr>
                    </a:solidFill>
                    <a:latin typeface="Arial" panose="020B0604020202020204" pitchFamily="34" charset="0"/>
                    <a:ea typeface="思源黑体 CN Medium" panose="020B0600000000000000" pitchFamily="34" charset="-122"/>
                    <a:cs typeface="+mn-ea"/>
                    <a:sym typeface="Arial" panose="020B0604020202020204" pitchFamily="34" charset="0"/>
                  </a:rPr>
                  <a:t>MENTAL HEALTH COUNSELING PPT</a:t>
                </a:r>
              </a:p>
            </p:txBody>
          </p:sp>
          <p:cxnSp>
            <p:nvCxnSpPr>
              <p:cNvPr id="23" name="直接连接符 22">
                <a:extLst>
                  <a:ext uri="{FF2B5EF4-FFF2-40B4-BE49-F238E27FC236}">
                    <a16:creationId xmlns:a16="http://schemas.microsoft.com/office/drawing/2014/main" id="{028E7A50-6890-4BCD-A013-DD8BE1ED350D}"/>
                  </a:ext>
                </a:extLst>
              </p:cNvPr>
              <p:cNvCxnSpPr/>
              <p:nvPr/>
            </p:nvCxnSpPr>
            <p:spPr>
              <a:xfrm>
                <a:off x="-4634728" y="2827846"/>
                <a:ext cx="490142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19">
                <a:extLst>
                  <a:ext uri="{FF2B5EF4-FFF2-40B4-BE49-F238E27FC236}">
                    <a16:creationId xmlns:a16="http://schemas.microsoft.com/office/drawing/2014/main" id="{FDBFFB35-A3FD-4935-94DA-16497F3F398B}"/>
                  </a:ext>
                </a:extLst>
              </p:cNvPr>
              <p:cNvSpPr txBox="1"/>
              <p:nvPr/>
            </p:nvSpPr>
            <p:spPr>
              <a:xfrm>
                <a:off x="-4708756" y="1956424"/>
                <a:ext cx="4814735" cy="7566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800" b="1" dirty="0">
                    <a:solidFill>
                      <a:srgbClr val="2872A7"/>
                    </a:solidFill>
                    <a:latin typeface="Arial" panose="020B0604020202020204" pitchFamily="34" charset="0"/>
                    <a:ea typeface="思源黑体 CN Medium" panose="020B0600000000000000" pitchFamily="34" charset="-122"/>
                    <a:cs typeface="+mn-ea"/>
                    <a:sym typeface="Arial" panose="020B0604020202020204" pitchFamily="34" charset="0"/>
                  </a:rPr>
                  <a:t>感谢各位的聆听</a:t>
                </a:r>
              </a:p>
            </p:txBody>
          </p:sp>
        </p:grpSp>
      </p:grpSp>
      <p:sp>
        <p:nvSpPr>
          <p:cNvPr id="25" name="文本占位符 20">
            <a:extLst>
              <a:ext uri="{FF2B5EF4-FFF2-40B4-BE49-F238E27FC236}">
                <a16:creationId xmlns:a16="http://schemas.microsoft.com/office/drawing/2014/main" id="{47D93F41-7446-44A9-8F1B-4E2E49E177B2}"/>
              </a:ext>
            </a:extLst>
          </p:cNvPr>
          <p:cNvSpPr txBox="1"/>
          <p:nvPr/>
        </p:nvSpPr>
        <p:spPr>
          <a:xfrm>
            <a:off x="852546" y="256452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第八章   运动和力</a:t>
            </a:r>
          </a:p>
        </p:txBody>
      </p:sp>
      <p:sp>
        <p:nvSpPr>
          <p:cNvPr id="26" name="矩形 25">
            <a:extLst>
              <a:ext uri="{FF2B5EF4-FFF2-40B4-BE49-F238E27FC236}">
                <a16:creationId xmlns:a16="http://schemas.microsoft.com/office/drawing/2014/main" id="{6B8932ED-A02F-4817-A436-44D4244CC4BB}"/>
              </a:ext>
            </a:extLst>
          </p:cNvPr>
          <p:cNvSpPr/>
          <p:nvPr/>
        </p:nvSpPr>
        <p:spPr>
          <a:xfrm>
            <a:off x="-1068815" y="324651"/>
            <a:ext cx="4062342" cy="300975"/>
          </a:xfrm>
          <a:prstGeom prst="rect">
            <a:avLst/>
          </a:prstGeom>
          <a:solidFill>
            <a:srgbClr val="2872A7"/>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eaLnBrk="1" fontAlgn="auto" latinLnBrk="1" hangingPunct="1">
              <a:lnSpc>
                <a:spcPct val="100000"/>
              </a:lnSpc>
              <a:spcBef>
                <a:spcPts val="0"/>
              </a:spcBef>
              <a:spcAft>
                <a:spcPts val="0"/>
              </a:spcAft>
              <a:buClrTx/>
              <a:buSzTx/>
              <a:buFontTx/>
              <a:buNone/>
              <a:tabLst/>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ea"/>
                <a:sym typeface="Arial" panose="020B0604020202020204" pitchFamily="34" charset="0"/>
              </a:rPr>
              <a:t>人教版物理八年级下册（初中）</a:t>
            </a:r>
          </a:p>
        </p:txBody>
      </p:sp>
    </p:spTree>
    <p:extLst>
      <p:ext uri="{BB962C8B-B14F-4D97-AF65-F5344CB8AC3E}">
        <p14:creationId xmlns:p14="http://schemas.microsoft.com/office/powerpoint/2010/main" val="39631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p:transition spd="slow" advClick="0" advTm="3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8193"/>
          <p:cNvSpPr txBox="1">
            <a:spLocks noChangeArrowheads="1"/>
          </p:cNvSpPr>
          <p:nvPr/>
        </p:nvSpPr>
        <p:spPr bwMode="auto">
          <a:xfrm>
            <a:off x="660400" y="2181585"/>
            <a:ext cx="10858500" cy="131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lnSpc>
                <a:spcPct val="150000"/>
              </a:lnSpc>
              <a:spcBef>
                <a:spcPct val="50000"/>
              </a:spcBef>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2000</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多年前，古希腊哲学家亚里士多德根据当时人们对运动和力的关系的认识提出一个观点： </a:t>
            </a:r>
          </a:p>
        </p:txBody>
      </p:sp>
      <p:sp>
        <p:nvSpPr>
          <p:cNvPr id="9218" name="文本框 8194"/>
          <p:cNvSpPr txBox="1">
            <a:spLocks noChangeArrowheads="1"/>
          </p:cNvSpPr>
          <p:nvPr/>
        </p:nvSpPr>
        <p:spPr bwMode="auto">
          <a:xfrm>
            <a:off x="774568" y="1333762"/>
            <a:ext cx="43089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spcBef>
                <a:spcPct val="50000"/>
              </a:spcBef>
            </a:pP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历史回顾：</a:t>
            </a:r>
          </a:p>
        </p:txBody>
      </p:sp>
      <p:pic>
        <p:nvPicPr>
          <p:cNvPr id="9221"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1" y="2982062"/>
            <a:ext cx="2110874" cy="315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08856C02-F50A-4437-91CF-514C230909B2}"/>
              </a:ext>
            </a:extLst>
          </p:cNvPr>
          <p:cNvSpPr txBox="1"/>
          <p:nvPr/>
        </p:nvSpPr>
        <p:spPr>
          <a:xfrm>
            <a:off x="1001387" y="379093"/>
            <a:ext cx="2739853"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运动和力的关系</a:t>
            </a:r>
          </a:p>
        </p:txBody>
      </p:sp>
      <p:sp>
        <p:nvSpPr>
          <p:cNvPr id="2" name="矩形 1"/>
          <p:cNvSpPr/>
          <p:nvPr/>
        </p:nvSpPr>
        <p:spPr>
          <a:xfrm>
            <a:off x="774568" y="3720156"/>
            <a:ext cx="9436867" cy="1107996"/>
          </a:xfrm>
          <a:prstGeom prst="rect">
            <a:avLst/>
          </a:prstGeom>
        </p:spPr>
        <p:txBody>
          <a:bodyPr wrap="square">
            <a:spAutoFit/>
          </a:bodyPr>
          <a:lstStyle/>
          <a:p>
            <a:pPr defTabSz="1219170">
              <a:spcBef>
                <a:spcPct val="50000"/>
              </a:spcBef>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必须有力作用在物体上，才能使物体保持运动状态。</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spcBef>
                <a:spcPct val="50000"/>
              </a:spcBef>
            </a:pP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力是维持物体运动的原因</a:t>
            </a:r>
          </a:p>
        </p:txBody>
      </p:sp>
    </p:spTree>
    <p:custDataLst>
      <p:tags r:id="rId1"/>
    </p:custDataLst>
    <p:extLst>
      <p:ext uri="{BB962C8B-B14F-4D97-AF65-F5344CB8AC3E}">
        <p14:creationId xmlns:p14="http://schemas.microsoft.com/office/powerpoint/2010/main" val="37275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Rectangle 2">
            <a:hlinkClick r:id="rId4" action="ppaction://hlinkfile"/>
          </p:cNvPr>
          <p:cNvPicPr>
            <a:picLocks noGrp="1" noChangeArrowheads="1"/>
          </p:cNvPicPr>
          <p:nvPr>
            <p:ph type="title" idx="4294967295"/>
          </p:nvPr>
        </p:nvPicPr>
        <p:blipFill>
          <a:blip r:embed="rId5">
            <a:extLst>
              <a:ext uri="{28A0092B-C50C-407E-A947-70E740481C1C}">
                <a14:useLocalDpi xmlns:a14="http://schemas.microsoft.com/office/drawing/2010/main" val="0"/>
              </a:ext>
            </a:extLst>
          </a:blip>
          <a:srcRect/>
          <a:stretch>
            <a:fillRect/>
          </a:stretch>
        </p:blipFill>
        <p:spPr>
          <a:xfrm>
            <a:off x="6568440" y="1790146"/>
            <a:ext cx="4541520" cy="3692534"/>
          </a:xfr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387" y="1868457"/>
            <a:ext cx="4582752" cy="3535912"/>
          </a:xfrm>
          <a:prstGeom prst="rect">
            <a:avLst/>
          </a:prstGeom>
        </p:spPr>
      </p:pic>
      <p:sp>
        <p:nvSpPr>
          <p:cNvPr id="6" name="文本框 5">
            <a:extLst>
              <a:ext uri="{FF2B5EF4-FFF2-40B4-BE49-F238E27FC236}">
                <a16:creationId xmlns:a16="http://schemas.microsoft.com/office/drawing/2014/main" id="{08856C02-F50A-4437-91CF-514C230909B2}"/>
              </a:ext>
            </a:extLst>
          </p:cNvPr>
          <p:cNvSpPr txBox="1"/>
          <p:nvPr/>
        </p:nvSpPr>
        <p:spPr>
          <a:xfrm>
            <a:off x="1001387" y="379093"/>
            <a:ext cx="2739853"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运动和力的关系</a:t>
            </a:r>
          </a:p>
        </p:txBody>
      </p:sp>
    </p:spTree>
    <p:custDataLst>
      <p:tags r:id="rId1"/>
    </p:custDataLst>
    <p:extLst>
      <p:ext uri="{BB962C8B-B14F-4D97-AF65-F5344CB8AC3E}">
        <p14:creationId xmlns:p14="http://schemas.microsoft.com/office/powerpoint/2010/main" val="162008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218"/>
                                        </p:tgtEl>
                                        <p:attrNameLst>
                                          <p:attrName>style.visibility</p:attrName>
                                        </p:attrNameLst>
                                      </p:cBhvr>
                                      <p:to>
                                        <p:strVal val="visible"/>
                                      </p:to>
                                    </p:set>
                                    <p:anim calcmode="discrete" valueType="clr">
                                      <p:cBhvr override="childStyle">
                                        <p:cTn id="7" dur="50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218"/>
                                        </p:tgtEl>
                                        <p:attrNameLst>
                                          <p:attrName>fillcolor</p:attrName>
                                        </p:attrNameLst>
                                      </p:cBhvr>
                                      <p:tavLst>
                                        <p:tav tm="0">
                                          <p:val>
                                            <p:clrVal>
                                              <a:schemeClr val="accent2"/>
                                            </p:clrVal>
                                          </p:val>
                                        </p:tav>
                                        <p:tav tm="50000">
                                          <p:val>
                                            <p:clrVal>
                                              <a:schemeClr val="hlink"/>
                                            </p:clrVal>
                                          </p:val>
                                        </p:tav>
                                      </p:tavLst>
                                    </p:anim>
                                    <p:set>
                                      <p:cBhvr>
                                        <p:cTn id="9" dur="500"/>
                                        <p:tgtEl>
                                          <p:spTgt spid="9218"/>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10" presetID="3"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0242" descr="xin_a4dc8694fcaf46289df5f9251cb40399"/>
          <p:cNvPicPr>
            <a:picLocks noChangeAspect="1" noChangeArrowheads="1"/>
          </p:cNvPicPr>
          <p:nvPr/>
        </p:nvPicPr>
        <p:blipFill>
          <a:blip r:embed="rId3">
            <a:extLst>
              <a:ext uri="{28A0092B-C50C-407E-A947-70E740481C1C}">
                <a14:useLocalDpi xmlns:a14="http://schemas.microsoft.com/office/drawing/2010/main" val="0"/>
              </a:ext>
            </a:extLst>
          </a:blip>
          <a:srcRect b="2254"/>
          <a:stretch>
            <a:fillRect/>
          </a:stretch>
        </p:blipFill>
        <p:spPr bwMode="auto">
          <a:xfrm>
            <a:off x="5750226" y="3172874"/>
            <a:ext cx="2147277" cy="25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10243"/>
          <p:cNvSpPr/>
          <p:nvPr/>
        </p:nvSpPr>
        <p:spPr>
          <a:xfrm>
            <a:off x="781508" y="1439427"/>
            <a:ext cx="5344160" cy="584775"/>
          </a:xfrm>
          <a:prstGeom prst="rect">
            <a:avLst/>
          </a:prstGeom>
          <a:noFill/>
          <a:ln w="9525">
            <a:noFill/>
          </a:ln>
        </p:spPr>
        <p:txBody>
          <a:bodyPr wrap="square">
            <a:spAutoFit/>
          </a:bodyPr>
          <a:lstStyle/>
          <a:p>
            <a:pPr defTabSz="1219170"/>
            <a:r>
              <a:rPr lang="zh-CN" altLang="en-US" sz="3200" kern="0" noProof="1">
                <a:effectLst>
                  <a:outerShdw blurRad="38100" dist="38100" dir="2700000">
                    <a:srgbClr val="C0C0C0"/>
                  </a:outerShdw>
                </a:effectLst>
                <a:latin typeface="Arial" panose="020B0604020202020204" pitchFamily="34" charset="0"/>
                <a:ea typeface="思源黑体 CN Medium" panose="020B0600000000000000" pitchFamily="34" charset="-122"/>
                <a:sym typeface="Arial" panose="020B0604020202020204" pitchFamily="34" charset="0"/>
              </a:rPr>
              <a:t>孰是孰非 ？</a:t>
            </a:r>
          </a:p>
        </p:txBody>
      </p:sp>
      <p:sp>
        <p:nvSpPr>
          <p:cNvPr id="11268" name="云形标注 10244"/>
          <p:cNvSpPr>
            <a:spLocks noChangeArrowheads="1"/>
          </p:cNvSpPr>
          <p:nvPr/>
        </p:nvSpPr>
        <p:spPr bwMode="auto">
          <a:xfrm>
            <a:off x="3142833" y="1651135"/>
            <a:ext cx="3632313" cy="1683641"/>
          </a:xfrm>
          <a:prstGeom prst="cloudCallout">
            <a:avLst>
              <a:gd name="adj1" fmla="val -35403"/>
              <a:gd name="adj2" fmla="val 67733"/>
            </a:avLst>
          </a:prstGeom>
          <a:solidFill>
            <a:srgbClr val="00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170">
              <a:spcBef>
                <a:spcPct val="50000"/>
              </a:spcBef>
            </a:pPr>
            <a:r>
              <a:rPr lang="zh-CN" altLang="en-US" sz="2800" kern="0" dirty="0">
                <a:solidFill>
                  <a:srgbClr val="FF0066"/>
                </a:solidFill>
                <a:latin typeface="Arial" panose="020B0604020202020204" pitchFamily="34" charset="0"/>
                <a:ea typeface="思源黑体 CN Medium" panose="020B0600000000000000" pitchFamily="34" charset="-122"/>
                <a:sym typeface="Arial" panose="020B0604020202020204" pitchFamily="34" charset="0"/>
              </a:rPr>
              <a:t>力是维持物体运动的原因</a:t>
            </a:r>
          </a:p>
          <a:p>
            <a:pPr algn="ctr" defTabSz="1219170"/>
            <a:endParaRPr lang="zh-CN" altLang="en-US" sz="2800" kern="0" dirty="0">
              <a:solidFill>
                <a:srgbClr val="FF0066"/>
              </a:solidFill>
              <a:latin typeface="Arial" panose="020B0604020202020204" pitchFamily="34" charset="0"/>
              <a:ea typeface="思源黑体 CN Medium" panose="020B0600000000000000" pitchFamily="34" charset="-122"/>
              <a:sym typeface="Arial" panose="020B0604020202020204" pitchFamily="34" charset="0"/>
            </a:endParaRPr>
          </a:p>
        </p:txBody>
      </p:sp>
      <p:pic>
        <p:nvPicPr>
          <p:cNvPr id="11269"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3480" y="3138892"/>
            <a:ext cx="2215421" cy="265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08856C02-F50A-4437-91CF-514C230909B2}"/>
              </a:ext>
            </a:extLst>
          </p:cNvPr>
          <p:cNvSpPr txBox="1"/>
          <p:nvPr/>
        </p:nvSpPr>
        <p:spPr>
          <a:xfrm>
            <a:off x="1001387" y="379093"/>
            <a:ext cx="2739853"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运动和力的关系</a:t>
            </a:r>
          </a:p>
        </p:txBody>
      </p:sp>
      <p:sp>
        <p:nvSpPr>
          <p:cNvPr id="8" name="云形标注 10244"/>
          <p:cNvSpPr>
            <a:spLocks noChangeArrowheads="1"/>
          </p:cNvSpPr>
          <p:nvPr/>
        </p:nvSpPr>
        <p:spPr bwMode="auto">
          <a:xfrm>
            <a:off x="7345680" y="1489233"/>
            <a:ext cx="4173220" cy="1683641"/>
          </a:xfrm>
          <a:prstGeom prst="cloudCallout">
            <a:avLst>
              <a:gd name="adj1" fmla="val -35403"/>
              <a:gd name="adj2" fmla="val 67733"/>
            </a:avLst>
          </a:prstGeom>
          <a:solidFill>
            <a:srgbClr val="00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170">
              <a:spcBef>
                <a:spcPct val="50000"/>
              </a:spcBef>
            </a:pPr>
            <a:r>
              <a:rPr lang="zh-CN" altLang="en-US" sz="2800" kern="0" dirty="0">
                <a:solidFill>
                  <a:srgbClr val="FF0066"/>
                </a:solidFill>
                <a:latin typeface="Arial" panose="020B0604020202020204" pitchFamily="34" charset="0"/>
                <a:ea typeface="思源黑体 CN Medium" panose="020B0600000000000000" pitchFamily="34" charset="-122"/>
                <a:sym typeface="Arial" panose="020B0604020202020204" pitchFamily="34" charset="0"/>
              </a:rPr>
              <a:t>物体的运动不需要靠力来维持</a:t>
            </a:r>
          </a:p>
          <a:p>
            <a:pPr algn="ctr" defTabSz="1219170"/>
            <a:endParaRPr lang="zh-CN" altLang="en-US" sz="2800" kern="0" dirty="0">
              <a:solidFill>
                <a:srgbClr val="FF0066"/>
              </a:solidFill>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0527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down)">
                                      <p:cBhvr>
                                        <p:cTn id="7" dur="500"/>
                                        <p:tgtEl>
                                          <p:spTgt spid="10244"/>
                                        </p:tgtEl>
                                      </p:cBhvr>
                                    </p:animEffect>
                                  </p:childTnLst>
                                </p:cTn>
                              </p:par>
                              <p:par>
                                <p:cTn id="8" presetID="2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ipe(down)">
                                      <p:cBhvr>
                                        <p:cTn id="10" dur="500"/>
                                        <p:tgtEl>
                                          <p:spTgt spid="1126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wipe(down)">
                                      <p:cBhvr>
                                        <p:cTn id="13" dur="500"/>
                                        <p:tgtEl>
                                          <p:spTgt spid="11268"/>
                                        </p:tgtEl>
                                      </p:cBhvr>
                                    </p:animEffect>
                                  </p:childTnLst>
                                </p:cTn>
                              </p:par>
                              <p:par>
                                <p:cTn id="14" presetID="22" presetClass="entr" presetSubtype="4" fill="hold" nodeType="with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wipe(down)">
                                      <p:cBhvr>
                                        <p:cTn id="16" dur="500"/>
                                        <p:tgtEl>
                                          <p:spTgt spid="1126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1268"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5"/>
          <p:cNvSpPr txBox="1">
            <a:spLocks noChangeArrowheads="1"/>
          </p:cNvSpPr>
          <p:nvPr/>
        </p:nvSpPr>
        <p:spPr bwMode="auto">
          <a:xfrm>
            <a:off x="996157" y="2209803"/>
            <a:ext cx="66890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实验目的：</a:t>
            </a:r>
            <a:endParaRPr lang="en-US" altLang="zh-CN"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endPar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r>
              <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实验思路：</a:t>
            </a:r>
            <a:endParaRPr lang="en-US" altLang="zh-CN"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endPar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r>
              <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相同条件：</a:t>
            </a:r>
          </a:p>
          <a:p>
            <a:pPr defTabSz="1219170"/>
            <a:endPar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r>
              <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不同条件：</a:t>
            </a:r>
            <a:endParaRPr lang="en-US" altLang="zh-CN"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endPar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r>
              <a:rPr lang="zh-CN" altLang="en-US"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实验器材：</a:t>
            </a:r>
            <a:endParaRPr lang="en-US" altLang="zh-CN"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170"/>
            <a:endParaRPr lang="en-US" altLang="zh-CN" sz="2400" b="1"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1" name="Text Box 4"/>
          <p:cNvSpPr txBox="1">
            <a:spLocks noChangeArrowheads="1"/>
          </p:cNvSpPr>
          <p:nvPr/>
        </p:nvSpPr>
        <p:spPr bwMode="auto">
          <a:xfrm>
            <a:off x="2622344" y="2209803"/>
            <a:ext cx="5917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物体的运动是否需要力维持。</a:t>
            </a:r>
          </a:p>
        </p:txBody>
      </p:sp>
      <p:sp>
        <p:nvSpPr>
          <p:cNvPr id="12292" name="Text Box 5"/>
          <p:cNvSpPr txBox="1">
            <a:spLocks noChangeArrowheads="1"/>
          </p:cNvSpPr>
          <p:nvPr/>
        </p:nvSpPr>
        <p:spPr bwMode="auto">
          <a:xfrm>
            <a:off x="2502784" y="2980036"/>
            <a:ext cx="9851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逐步改变水平轨道的光滑程度，观察比较小车运动的距离的远近。</a:t>
            </a:r>
          </a:p>
        </p:txBody>
      </p:sp>
      <p:sp>
        <p:nvSpPr>
          <p:cNvPr id="12293" name="Text Box 11"/>
          <p:cNvSpPr txBox="1">
            <a:spLocks noChangeArrowheads="1"/>
          </p:cNvSpPr>
          <p:nvPr/>
        </p:nvSpPr>
        <p:spPr bwMode="auto">
          <a:xfrm>
            <a:off x="2502784" y="3649739"/>
            <a:ext cx="9240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使小车从同一斜面，同一高度由静止开始自由滚下。</a:t>
            </a:r>
          </a:p>
        </p:txBody>
      </p:sp>
      <p:sp>
        <p:nvSpPr>
          <p:cNvPr id="12294" name="Text Box 7"/>
          <p:cNvSpPr txBox="1">
            <a:spLocks noChangeArrowheads="1"/>
          </p:cNvSpPr>
          <p:nvPr/>
        </p:nvSpPr>
        <p:spPr bwMode="auto">
          <a:xfrm>
            <a:off x="2502784" y="4402018"/>
            <a:ext cx="5789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水平轨道粗糙程度不同。</a:t>
            </a:r>
          </a:p>
        </p:txBody>
      </p:sp>
      <p:sp>
        <p:nvSpPr>
          <p:cNvPr id="12295" name="Text Box 8"/>
          <p:cNvSpPr txBox="1">
            <a:spLocks noChangeArrowheads="1"/>
          </p:cNvSpPr>
          <p:nvPr/>
        </p:nvSpPr>
        <p:spPr bwMode="auto">
          <a:xfrm>
            <a:off x="2502784" y="5154297"/>
            <a:ext cx="6156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斜面、小车、木板、绵布、毛巾。</a:t>
            </a:r>
          </a:p>
        </p:txBody>
      </p:sp>
      <p:sp>
        <p:nvSpPr>
          <p:cNvPr id="12296" name="矩形 12295"/>
          <p:cNvSpPr>
            <a:spLocks noChangeArrowheads="1"/>
          </p:cNvSpPr>
          <p:nvPr/>
        </p:nvSpPr>
        <p:spPr bwMode="auto">
          <a:xfrm>
            <a:off x="-1188721" y="1335947"/>
            <a:ext cx="6607591" cy="44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170"/>
            <a:r>
              <a:rPr lang="zh-CN" altLang="en-US" sz="2800" kern="0" dirty="0">
                <a:effectLst>
                  <a:outerShdw blurRad="38100" dist="38100" dir="2700000" algn="tl">
                    <a:srgbClr val="000000">
                      <a:alpha val="43137"/>
                    </a:srgbClr>
                  </a:outerShdw>
                </a:effectLst>
                <a:latin typeface="Arial" panose="020B0604020202020204" pitchFamily="34" charset="0"/>
                <a:ea typeface="思源黑体 CN Medium" panose="020B0600000000000000" pitchFamily="34" charset="-122"/>
                <a:sym typeface="Arial" panose="020B0604020202020204" pitchFamily="34" charset="0"/>
              </a:rPr>
              <a:t>阻力对运动的影响</a:t>
            </a:r>
          </a:p>
        </p:txBody>
      </p:sp>
      <p:sp>
        <p:nvSpPr>
          <p:cNvPr id="9" name="文本框 8">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实验探究</a:t>
            </a:r>
          </a:p>
        </p:txBody>
      </p:sp>
    </p:spTree>
    <p:custDataLst>
      <p:tags r:id="rId1"/>
    </p:custDataLst>
    <p:extLst>
      <p:ext uri="{BB962C8B-B14F-4D97-AF65-F5344CB8AC3E}">
        <p14:creationId xmlns:p14="http://schemas.microsoft.com/office/powerpoint/2010/main" val="4178950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770" decel="100000"/>
                                        <p:tgtEl>
                                          <p:spTgt spid="12296"/>
                                        </p:tgtEl>
                                      </p:cBhvr>
                                    </p:animEffect>
                                    <p:animScale>
                                      <p:cBhvr>
                                        <p:cTn id="8" dur="770" decel="100000"/>
                                        <p:tgtEl>
                                          <p:spTgt spid="12296"/>
                                        </p:tgtEl>
                                      </p:cBhvr>
                                      <p:from x="10000" y="10000"/>
                                      <p:to x="200000" y="450000"/>
                                    </p:animScale>
                                    <p:animScale>
                                      <p:cBhvr>
                                        <p:cTn id="9" dur="1230" accel="100000" fill="hold">
                                          <p:stCondLst>
                                            <p:cond delay="770"/>
                                          </p:stCondLst>
                                        </p:cTn>
                                        <p:tgtEl>
                                          <p:spTgt spid="12296"/>
                                        </p:tgtEl>
                                      </p:cBhvr>
                                      <p:from x="200000" y="450000"/>
                                      <p:to x="100000" y="100000"/>
                                    </p:animScale>
                                    <p:set>
                                      <p:cBhvr>
                                        <p:cTn id="10" dur="770" fill="hold"/>
                                        <p:tgtEl>
                                          <p:spTgt spid="12296"/>
                                        </p:tgtEl>
                                        <p:attrNameLst>
                                          <p:attrName>ppt_x</p:attrName>
                                        </p:attrNameLst>
                                      </p:cBhvr>
                                      <p:to>
                                        <p:strVal val="(0.5)"/>
                                      </p:to>
                                    </p:set>
                                    <p:anim from="(0.5)" to="(#ppt_x)" calcmode="lin" valueType="num">
                                      <p:cBhvr>
                                        <p:cTn id="11" dur="1230" accel="100000" fill="hold">
                                          <p:stCondLst>
                                            <p:cond delay="770"/>
                                          </p:stCondLst>
                                        </p:cTn>
                                        <p:tgtEl>
                                          <p:spTgt spid="12296"/>
                                        </p:tgtEl>
                                        <p:attrNameLst>
                                          <p:attrName>ppt_x</p:attrName>
                                        </p:attrNameLst>
                                      </p:cBhvr>
                                    </p:anim>
                                    <p:set>
                                      <p:cBhvr>
                                        <p:cTn id="12" dur="770" fill="hold"/>
                                        <p:tgtEl>
                                          <p:spTgt spid="12296"/>
                                        </p:tgtEl>
                                        <p:attrNameLst>
                                          <p:attrName>ppt_y</p:attrName>
                                        </p:attrNameLst>
                                      </p:cBhvr>
                                      <p:to>
                                        <p:strVal val="(#ppt_y+0.4)"/>
                                      </p:to>
                                    </p:set>
                                    <p:anim from="(#ppt_y+0.4)" to="(#ppt_y)" calcmode="lin" valueType="num">
                                      <p:cBhvr>
                                        <p:cTn id="13" dur="1230" accel="100000" fill="hold">
                                          <p:stCondLst>
                                            <p:cond delay="770"/>
                                          </p:stCondLst>
                                        </p:cTn>
                                        <p:tgtEl>
                                          <p:spTgt spid="1229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0"/>
                                        </p:tgtEl>
                                        <p:attrNameLst>
                                          <p:attrName>style.visibility</p:attrName>
                                        </p:attrNameLst>
                                      </p:cBhvr>
                                      <p:to>
                                        <p:strVal val="visible"/>
                                      </p:to>
                                    </p:set>
                                    <p:anim calcmode="lin" valueType="num">
                                      <p:cBhvr additive="base">
                                        <p:cTn id="18" dur="500" fill="hold"/>
                                        <p:tgtEl>
                                          <p:spTgt spid="12290"/>
                                        </p:tgtEl>
                                        <p:attrNameLst>
                                          <p:attrName>ppt_x</p:attrName>
                                        </p:attrNameLst>
                                      </p:cBhvr>
                                      <p:tavLst>
                                        <p:tav tm="0">
                                          <p:val>
                                            <p:strVal val="#ppt_x"/>
                                          </p:val>
                                        </p:tav>
                                        <p:tav tm="100000">
                                          <p:val>
                                            <p:strVal val="#ppt_x"/>
                                          </p:val>
                                        </p:tav>
                                      </p:tavLst>
                                    </p:anim>
                                    <p:anim calcmode="lin" valueType="num">
                                      <p:cBhvr additive="base">
                                        <p:cTn id="19"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blinds(horizontal)">
                                      <p:cBhvr>
                                        <p:cTn id="24" dur="500"/>
                                        <p:tgtEl>
                                          <p:spTgt spid="1229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292"/>
                                        </p:tgtEl>
                                        <p:attrNameLst>
                                          <p:attrName>style.visibility</p:attrName>
                                        </p:attrNameLst>
                                      </p:cBhvr>
                                      <p:to>
                                        <p:strVal val="visible"/>
                                      </p:to>
                                    </p:set>
                                    <p:animEffect transition="in" filter="checkerboard(across)">
                                      <p:cBhvr>
                                        <p:cTn id="29" dur="500"/>
                                        <p:tgtEl>
                                          <p:spTgt spid="1229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293"/>
                                        </p:tgtEl>
                                        <p:attrNameLst>
                                          <p:attrName>style.visibility</p:attrName>
                                        </p:attrNameLst>
                                      </p:cBhvr>
                                      <p:to>
                                        <p:strVal val="visible"/>
                                      </p:to>
                                    </p:set>
                                    <p:animEffect transition="in" filter="blinds(horizontal)">
                                      <p:cBhvr>
                                        <p:cTn id="34" dur="500"/>
                                        <p:tgtEl>
                                          <p:spTgt spid="1229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2294"/>
                                        </p:tgtEl>
                                        <p:attrNameLst>
                                          <p:attrName>style.visibility</p:attrName>
                                        </p:attrNameLst>
                                      </p:cBhvr>
                                      <p:to>
                                        <p:strVal val="visible"/>
                                      </p:to>
                                    </p:set>
                                    <p:animEffect transition="in" filter="strips(downLeft)">
                                      <p:cBhvr>
                                        <p:cTn id="39" dur="500"/>
                                        <p:tgtEl>
                                          <p:spTgt spid="1229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2295"/>
                                        </p:tgtEl>
                                        <p:attrNameLst>
                                          <p:attrName>style.visibility</p:attrName>
                                        </p:attrNameLst>
                                      </p:cBhvr>
                                      <p:to>
                                        <p:strVal val="visible"/>
                                      </p:to>
                                    </p:set>
                                    <p:animEffect transition="in" filter="barn(inHorizontal)">
                                      <p:cBhvr>
                                        <p:cTn id="44"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4" grpId="0"/>
      <p:bldP spid="12295" grpId="0"/>
      <p:bldP spid="122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框 13315"/>
          <p:cNvSpPr txBox="1">
            <a:spLocks noChangeArrowheads="1"/>
          </p:cNvSpPr>
          <p:nvPr/>
        </p:nvSpPr>
        <p:spPr bwMode="auto">
          <a:xfrm>
            <a:off x="660400" y="1370592"/>
            <a:ext cx="6785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1219170">
              <a:spcBef>
                <a:spcPct val="50000"/>
              </a:spcBef>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注意观察“空中漫步”</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126" y="2105171"/>
            <a:ext cx="4316455" cy="2877637"/>
          </a:xfrm>
          <a:prstGeom prst="rect">
            <a:avLst/>
          </a:prstGeom>
        </p:spPr>
      </p:pic>
      <p:sp>
        <p:nvSpPr>
          <p:cNvPr id="2" name="文本框 1"/>
          <p:cNvSpPr txBox="1"/>
          <p:nvPr/>
        </p:nvSpPr>
        <p:spPr>
          <a:xfrm>
            <a:off x="660400" y="5510082"/>
            <a:ext cx="10632440" cy="523220"/>
          </a:xfrm>
          <a:prstGeom prst="rect">
            <a:avLst/>
          </a:prstGeom>
          <a:noFill/>
        </p:spPr>
        <p:txBody>
          <a:bodyPr wrap="square" rtlCol="0">
            <a:spAutoFit/>
          </a:bodyPr>
          <a:lstStyle/>
          <a:p>
            <a:pPr defTabSz="1219170"/>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思考：运动员为什么能“飞”那么远啊</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a:t>
            </a:r>
            <a:endParaRPr lang="zh-CN" altLang="en-US" sz="28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a:extLst>
              <a:ext uri="{FF2B5EF4-FFF2-40B4-BE49-F238E27FC236}">
                <a16:creationId xmlns:a16="http://schemas.microsoft.com/office/drawing/2014/main" id="{08856C02-F50A-4437-91CF-514C230909B2}"/>
              </a:ext>
            </a:extLst>
          </p:cNvPr>
          <p:cNvSpPr txBox="1"/>
          <p:nvPr/>
        </p:nvSpPr>
        <p:spPr>
          <a:xfrm>
            <a:off x="1001387" y="379093"/>
            <a:ext cx="1620957" cy="523220"/>
          </a:xfrm>
          <a:prstGeom prst="rect">
            <a:avLst/>
          </a:prstGeom>
          <a:noFill/>
        </p:spPr>
        <p:txBody>
          <a:bodyPr wrap="none" rtlCol="0">
            <a:spAutoFit/>
          </a:bodyPr>
          <a:lstStyle/>
          <a:p>
            <a:r>
              <a:rPr lang="zh-CN" altLang="en-US" sz="2800" dirty="0">
                <a:latin typeface="Arial" panose="020B0604020202020204" pitchFamily="34" charset="0"/>
                <a:ea typeface="思源黑体 CN Medium" panose="020B0600000000000000" pitchFamily="34" charset="-122"/>
                <a:cs typeface="+mn-ea"/>
                <a:sym typeface="Arial" panose="020B0604020202020204" pitchFamily="34" charset="0"/>
              </a:rPr>
              <a:t>实验探究</a:t>
            </a:r>
          </a:p>
        </p:txBody>
      </p:sp>
    </p:spTree>
    <p:custDataLst>
      <p:tags r:id="rId1"/>
    </p:custDataLst>
    <p:extLst>
      <p:ext uri="{BB962C8B-B14F-4D97-AF65-F5344CB8AC3E}">
        <p14:creationId xmlns:p14="http://schemas.microsoft.com/office/powerpoint/2010/main" val="31654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down)">
                                      <p:cBhvr>
                                        <p:cTn id="7" dur="500"/>
                                        <p:tgtEl>
                                          <p:spTgt spid="1433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675"/>
</p:tagLst>
</file>

<file path=ppt/theme/theme1.xml><?xml version="1.0" encoding="utf-8"?>
<a:theme xmlns:a="http://schemas.openxmlformats.org/drawingml/2006/main" name="办公资源网：www.bangongziyuan.com">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2577</Words>
  <Application>Microsoft Office PowerPoint</Application>
  <PresentationFormat>宽屏</PresentationFormat>
  <Paragraphs>283</Paragraphs>
  <Slides>42</Slides>
  <Notes>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42</vt:i4>
      </vt:variant>
    </vt:vector>
  </HeadingPairs>
  <TitlesOfParts>
    <vt:vector size="48" baseType="lpstr">
      <vt:lpstr>FandolFang R</vt:lpstr>
      <vt:lpstr>思源黑体 CN Light</vt:lpstr>
      <vt:lpstr>Arial</vt:lpstr>
      <vt:lpstr>Calibri</vt:lpstr>
      <vt:lpstr>Calibri Light</vt:lpstr>
      <vt:lpstr>办公资源网：www.bangongziyuan.com</vt:lpstr>
      <vt:lpstr>PowerPoint 演示文稿</vt:lpstr>
      <vt:lpstr>PowerPoint 演示文稿</vt:lpstr>
      <vt:lpstr>PowerPoint 演示文稿</vt:lpstr>
      <vt:lpstr>运动需要力来维持吗？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我们通过怎样的研究方法得到这些结论的？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2</cp:revision>
  <dcterms:created xsi:type="dcterms:W3CDTF">2020-05-18T06:27:50Z</dcterms:created>
  <dcterms:modified xsi:type="dcterms:W3CDTF">2021-01-09T11:52:13Z</dcterms:modified>
</cp:coreProperties>
</file>