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268" r:id="rId3"/>
    <p:sldId id="269" r:id="rId4"/>
    <p:sldId id="29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  <p:sldId id="26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>
        <p:guide pos="416"/>
        <p:guide pos="7256"/>
        <p:guide orient="horz" pos="663"/>
        <p:guide orient="horz" pos="731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5" units="1/cm"/>
          <inkml:channelProperty channel="Y" name="resolution" value="45" units="1/cm"/>
        </inkml:channelProperties>
      </inkml:inkSource>
      <inkml:timestamp xml:id="ts0" timeString="2012-11-26T11:16: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FCF3E93-DA63-4266-AFA8-92022B4104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D7F0A7A-78E1-459A-B973-EE9F922FCF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745909-FC0F-4B1D-BC5D-B285BAB8E0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745909-FC0F-4B1D-BC5D-B285BAB8E0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5387906" y="-13076"/>
            <a:ext cx="6814417" cy="6913928"/>
          </a:xfrm>
          <a:custGeom>
            <a:avLst/>
            <a:gdLst>
              <a:gd name="connsiteX0" fmla="*/ 38786 w 6814417"/>
              <a:gd name="connsiteY0" fmla="*/ 3312775 h 6913928"/>
              <a:gd name="connsiteX1" fmla="*/ 3244966 w 6814417"/>
              <a:gd name="connsiteY1" fmla="*/ 5351880 h 6913928"/>
              <a:gd name="connsiteX2" fmla="*/ 0 w 6814417"/>
              <a:gd name="connsiteY2" fmla="*/ 6913928 h 6913928"/>
              <a:gd name="connsiteX3" fmla="*/ 3498829 w 6814417"/>
              <a:gd name="connsiteY3" fmla="*/ 1673083 h 6913928"/>
              <a:gd name="connsiteX4" fmla="*/ 6705011 w 6814417"/>
              <a:gd name="connsiteY4" fmla="*/ 3712189 h 6913928"/>
              <a:gd name="connsiteX5" fmla="*/ 3460043 w 6814417"/>
              <a:gd name="connsiteY5" fmla="*/ 5274236 h 6913928"/>
              <a:gd name="connsiteX6" fmla="*/ 3354372 w 6814417"/>
              <a:gd name="connsiteY6" fmla="*/ 1639691 h 6913928"/>
              <a:gd name="connsiteX7" fmla="*/ 3315585 w 6814417"/>
              <a:gd name="connsiteY7" fmla="*/ 5240843 h 6913928"/>
              <a:gd name="connsiteX8" fmla="*/ 109405 w 6814417"/>
              <a:gd name="connsiteY8" fmla="*/ 3201738 h 6913928"/>
              <a:gd name="connsiteX9" fmla="*/ 6814417 w 6814417"/>
              <a:gd name="connsiteY9" fmla="*/ 0 h 6913928"/>
              <a:gd name="connsiteX10" fmla="*/ 6775630 w 6814417"/>
              <a:gd name="connsiteY10" fmla="*/ 3601152 h 6913928"/>
              <a:gd name="connsiteX11" fmla="*/ 3569449 w 6814417"/>
              <a:gd name="connsiteY11" fmla="*/ 1562047 h 69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4417" h="6913928">
                <a:moveTo>
                  <a:pt x="38786" y="3312775"/>
                </a:moveTo>
                <a:lnTo>
                  <a:pt x="3244966" y="5351880"/>
                </a:lnTo>
                <a:lnTo>
                  <a:pt x="0" y="6913928"/>
                </a:lnTo>
                <a:close/>
                <a:moveTo>
                  <a:pt x="3498829" y="1673083"/>
                </a:moveTo>
                <a:lnTo>
                  <a:pt x="6705011" y="3712189"/>
                </a:lnTo>
                <a:lnTo>
                  <a:pt x="3460043" y="5274236"/>
                </a:lnTo>
                <a:close/>
                <a:moveTo>
                  <a:pt x="3354372" y="1639691"/>
                </a:moveTo>
                <a:lnTo>
                  <a:pt x="3315585" y="5240843"/>
                </a:lnTo>
                <a:lnTo>
                  <a:pt x="109405" y="3201738"/>
                </a:lnTo>
                <a:close/>
                <a:moveTo>
                  <a:pt x="6814417" y="0"/>
                </a:moveTo>
                <a:lnTo>
                  <a:pt x="6775630" y="3601152"/>
                </a:lnTo>
                <a:lnTo>
                  <a:pt x="3569449" y="15620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416E71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lock Arc 28"/>
          <p:cNvSpPr/>
          <p:nvPr/>
        </p:nvSpPr>
        <p:spPr>
          <a:xfrm flipH="1">
            <a:off x="332804" y="6396445"/>
            <a:ext cx="923109" cy="923109"/>
          </a:xfrm>
          <a:prstGeom prst="blockArc">
            <a:avLst/>
          </a:prstGeom>
          <a:solidFill>
            <a:srgbClr val="416E71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20" name="组合 1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6E7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7.1.1 </a:t>
                  </a: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6E7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植物的生殖</a:t>
                  </a:r>
                </a:p>
              </p:txBody>
            </p:sp>
          </p:grpSp>
        </p:grpSp>
        <p:sp>
          <p:nvSpPr>
            <p:cNvPr id="2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生物的生殖和发育</a:t>
              </a: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7958"/>
          <a:stretch>
            <a:fillRect/>
          </a:stretch>
        </p:blipFill>
        <p:spPr>
          <a:xfrm>
            <a:off x="6537325" y="625475"/>
            <a:ext cx="5665788" cy="5746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26113" y="3811588"/>
            <a:ext cx="6465887" cy="151288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kern="120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4400" kern="120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马铃薯、竹笋、藕、蒜、百合、水仙、仙人球等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77" y="2815887"/>
            <a:ext cx="2571457" cy="1714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45" y="2733053"/>
            <a:ext cx="2782027" cy="185468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6713" y="1160463"/>
            <a:ext cx="3556485" cy="93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Aft>
                <a:spcPts val="800"/>
              </a:spcAft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用茎繁殖的植物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2483961"/>
            <a:ext cx="3475949" cy="2853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4" y="2483961"/>
            <a:ext cx="4334715" cy="2853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0400" y="1160463"/>
            <a:ext cx="3336472" cy="93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Aft>
                <a:spcPts val="800"/>
              </a:spcAft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用根繁殖的植物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60400" y="1510983"/>
            <a:ext cx="10858500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>
              <a:lnSpc>
                <a:spcPct val="150000"/>
              </a:lnSpc>
            </a:pPr>
            <a:r>
              <a:rPr kumimoji="1"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不经过两性生殖细胞的结合</a:t>
            </a: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，由母体直接发育成新个体，这种生殖方式称为无性生殖。无性生殖产生的后代</a:t>
            </a:r>
            <a:r>
              <a:rPr kumimoji="1"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只具有母体的遗传特性。</a:t>
            </a:r>
            <a:endParaRPr lang="zh-CN" altLang="en-US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0401" y="2742087"/>
            <a:ext cx="10858500" cy="10464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>
              <a:lnSpc>
                <a:spcPct val="150000"/>
              </a:lnSpc>
            </a:pPr>
            <a:r>
              <a:rPr kumimoji="1"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1"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营养生殖：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营养生殖是由高等植物体的营养器官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根、茎、叶的一部分，在与母体脱落后，发育成一个新的个体。</a:t>
            </a:r>
            <a:endParaRPr lang="zh-CN" altLang="en-US" sz="16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" y="3788525"/>
            <a:ext cx="1085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例如，甘薯的块根繁殖、草莓的匍匐茎繁殖，竹类、芦苇、白矛和莲的根茎繁殖、马铃薯的块茎繁殖、百合和洋葱的鳞茎繁殖、水仙和芋的球茎繁殖及秋海棠的叶芽繁殖，均为自然营养繁殖。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二、无性生殖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162" y="2430304"/>
            <a:ext cx="11140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农业、林业和园艺工作上常用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分根、扦插、压条、嫁接和组织培养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等方法，把植物营养器官的一部分与母体分离，使其发育成新个体。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162" y="1290184"/>
            <a:ext cx="11000741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在生产实践中，人们经常利用植物无性生殖来栽培农作物和园林植物等，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以迅速扩大优良植物新品种的繁殖量和保持遗传特性的一致性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9" y="3979083"/>
            <a:ext cx="1473459" cy="20284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9" y="4138693"/>
            <a:ext cx="2128103" cy="14165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979083"/>
            <a:ext cx="2823159" cy="18821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75014" y="3691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三、无性生殖的应用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60400" y="4649458"/>
            <a:ext cx="11022391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月季、葡萄等植物，可以剪取带芽的枝段，插入土中，不久这些枝段就会生根发芽，长成新植株。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191199" y="2015528"/>
          <a:ext cx="3848202" cy="233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2924175" imgH="1771650" progId="Paint.Picture">
                  <p:embed/>
                </p:oleObj>
              </mc:Choice>
              <mc:Fallback>
                <p:oleObj name="位图图像" r:id="rId2" imgW="2924175" imgH="17716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199" y="2015528"/>
                        <a:ext cx="3848202" cy="2330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5092" y="1408213"/>
            <a:ext cx="1849247" cy="8455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>
              <a:spcBef>
                <a:spcPts val="1795"/>
              </a:spcBef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扦插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71" y="2288935"/>
            <a:ext cx="2784692" cy="18564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5014" y="3691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三、无性生殖的应用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5880634" y="4380733"/>
            <a:ext cx="3906693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kumimoji="1" lang="zh-CN" altLang="zh-CN" sz="2395" b="1" kern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533028" y="5574973"/>
            <a:ext cx="4059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健壮的，上有芽的枝条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2504441" y="3517682"/>
            <a:ext cx="7753209" cy="11401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defTabSz="1219200">
              <a:defRPr/>
            </a:pPr>
            <a:endParaRPr lang="zh-CN" altLang="zh-CN" sz="4390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4582" name="Picture 14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33" y="2815107"/>
            <a:ext cx="2679431" cy="23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5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20" y="2784293"/>
            <a:ext cx="2741780" cy="23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660400" y="1345722"/>
            <a:ext cx="59019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扦插应具备怎样的条件？</a:t>
            </a:r>
            <a:endParaRPr kumimoji="1" lang="zh-CN" altLang="en-US" sz="36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660400" y="1795325"/>
            <a:ext cx="6258356" cy="988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外部条件：光照、水分、空气、温度等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60400" y="1295980"/>
            <a:ext cx="96312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问题：适宜扦插的材料，需要怎样的处理才容易成活呢？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1948534"/>
            <a:ext cx="4230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300000"/>
              </a:lnSpc>
              <a:defRPr/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茎段上方的切口是水平的，而茎段下方的切口则是斜向的。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604" name="图片 5" descr="87d6277f9e2f0708afeb8e44e824b899a801f2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05" y="2274976"/>
            <a:ext cx="3768121" cy="282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2480" y="4472474"/>
            <a:ext cx="2257349" cy="9213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538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？？？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8043" y="1243709"/>
            <a:ext cx="3304932" cy="10784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defTabSz="1219200">
              <a:spcBef>
                <a:spcPts val="1795"/>
              </a:spcBef>
              <a:defRPr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）枝接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嫁接</a:t>
            </a:r>
          </a:p>
        </p:txBody>
      </p:sp>
      <p:pic>
        <p:nvPicPr>
          <p:cNvPr id="15" name="Picture 3" descr="未命名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FF8"/>
              </a:clrFrom>
              <a:clrTo>
                <a:srgbClr val="E5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1" y="4626224"/>
            <a:ext cx="1539240" cy="15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未命名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EFF8"/>
              </a:clrFrom>
              <a:clrTo>
                <a:srgbClr val="E5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62" y="2801940"/>
            <a:ext cx="1539240" cy="13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25169" y="2345869"/>
            <a:ext cx="171027" cy="399062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CC99"/>
          </a:solidFill>
          <a:ln w="12700">
            <a:solidFill>
              <a:srgbClr val="FF99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8" name="Group 6"/>
          <p:cNvGrpSpPr/>
          <p:nvPr/>
        </p:nvGrpSpPr>
        <p:grpSpPr bwMode="auto">
          <a:xfrm>
            <a:off x="7552267" y="4170153"/>
            <a:ext cx="1026160" cy="399062"/>
            <a:chOff x="3648" y="2640"/>
            <a:chExt cx="864" cy="336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-2270320">
              <a:off x="3648" y="2640"/>
              <a:ext cx="144" cy="336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FFCC99"/>
            </a:solidFill>
            <a:ln w="12700">
              <a:solidFill>
                <a:srgbClr val="FF99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 rot="2444395">
              <a:off x="4368" y="2640"/>
              <a:ext cx="144" cy="336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FFCC99"/>
            </a:solidFill>
            <a:ln w="12700">
              <a:solidFill>
                <a:srgbClr val="FF99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21" name="Picture 9" descr="未命名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EFF8"/>
              </a:clrFrom>
              <a:clrTo>
                <a:srgbClr val="E5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09" y="2801940"/>
            <a:ext cx="1254196" cy="13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未命名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5EFF8"/>
              </a:clrFrom>
              <a:clrTo>
                <a:srgbClr val="E5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61" y="1070294"/>
            <a:ext cx="1539240" cy="12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933515" y="1499050"/>
            <a:ext cx="81624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1" lang="zh-CN" altLang="en-US" sz="2395" b="1" dirty="0">
                <a:latin typeface="FandolFang R" panose="00000500000000000000" pitchFamily="50" charset="-122"/>
                <a:ea typeface="FandolFang R" panose="00000500000000000000" pitchFamily="50" charset="-122"/>
              </a:rPr>
              <a:t>砧木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692445" y="2250854"/>
            <a:ext cx="81624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1" lang="zh-CN" altLang="en-US" sz="2395" b="1" dirty="0">
                <a:latin typeface="FandolFang R" panose="00000500000000000000" pitchFamily="50" charset="-122"/>
                <a:ea typeface="FandolFang R" panose="00000500000000000000" pitchFamily="50" charset="-122"/>
              </a:rPr>
              <a:t>接穗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utoUpdateAnimBg="0"/>
      <p:bldP spid="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663" y="1350922"/>
            <a:ext cx="2195513" cy="820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芽接</a:t>
            </a:r>
          </a:p>
        </p:txBody>
      </p:sp>
      <p:pic>
        <p:nvPicPr>
          <p:cNvPr id="27651" name="Picture 3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24" y="2020064"/>
            <a:ext cx="4241988" cy="32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Line 4"/>
          <p:cNvSpPr>
            <a:spLocks noChangeShapeType="1"/>
          </p:cNvSpPr>
          <p:nvPr/>
        </p:nvSpPr>
        <p:spPr bwMode="auto">
          <a:xfrm flipH="1">
            <a:off x="2919936" y="3835663"/>
            <a:ext cx="208240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122785" y="3635608"/>
            <a:ext cx="1149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接穗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6823742" y="2273092"/>
            <a:ext cx="1977892" cy="1204682"/>
            <a:chOff x="3730" y="797"/>
            <a:chExt cx="1315" cy="1408"/>
          </a:xfrm>
        </p:grpSpPr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 flipH="1">
              <a:off x="3742" y="799"/>
              <a:ext cx="0" cy="14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H="1">
              <a:off x="3730" y="797"/>
              <a:ext cx="13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9100404" y="2073037"/>
            <a:ext cx="1149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砧木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嫁接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/>
      <p:bldP spid="2744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草, 户外, 田地, 黄色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0" b="5406"/>
          <a:stretch>
            <a:fillRect/>
          </a:stretch>
        </p:blipFill>
        <p:spPr>
          <a:xfrm>
            <a:off x="6004560" y="3427619"/>
            <a:ext cx="4814944" cy="2701719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3850005" y="1230500"/>
            <a:ext cx="11210925" cy="742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嫁接注意事项：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60399" y="1896176"/>
            <a:ext cx="1220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、为确保接穗成活，应使接穗与砧木的形成层紧密结合（接穗比砧木细小时，应使一侧形成层对接）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0399" y="2514092"/>
            <a:ext cx="11962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、用塑料带捆扎时，注意捆紧，防止接口处水分快速蒸发或外界的雨水进入。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嫁接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"/>
          <p:cNvSpPr txBox="1"/>
          <p:nvPr/>
        </p:nvSpPr>
        <p:spPr>
          <a:xfrm>
            <a:off x="660400" y="1422400"/>
            <a:ext cx="6406179" cy="400253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/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、描述植物的有性生殖和无性生殖。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、列举植物常见的无性生殖。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、尝试植物的扦插或嫁接。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90" y="2606040"/>
            <a:ext cx="3544458" cy="2641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01886" y="5390629"/>
            <a:ext cx="521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嫁接了蟹爪兰的仙人掌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4"/>
              <p14:cNvContentPartPr/>
              <p14:nvPr/>
            </p14:nvContentPartPr>
            <p14:xfrm>
              <a:off x="2604207" y="5923141"/>
              <a:ext cx="1583" cy="1583"/>
            </p14:xfrm>
          </p:contentPart>
        </mc:Choice>
        <mc:Fallback xmlns="">
          <p:pic>
            <p:nvPicPr>
              <p:cNvPr id="3074" name="Ink 4"/>
            </p:nvPicPr>
            <p:blipFill>
              <a:blip r:embed="rId4"/>
            </p:blipFill>
            <p:spPr>
              <a:xfrm>
                <a:off x="2604207" y="5923141"/>
                <a:ext cx="1583" cy="1583"/>
              </a:xfrm>
              <a:prstGeom prst="rect"/>
            </p:spPr>
          </p:pic>
        </mc:Fallback>
      </mc:AlternateContent>
      <p:pic>
        <p:nvPicPr>
          <p:cNvPr id="5" name="Picture 2" descr="pic_81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6"/>
              </a:clrFrom>
              <a:clrTo>
                <a:srgbClr val="FE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57" y="2606040"/>
            <a:ext cx="4625937" cy="27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421879" y="5390629"/>
            <a:ext cx="4392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嫁接的仙人掌类植物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嫁接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0400" y="1130300"/>
            <a:ext cx="11111442" cy="1917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植物组织培养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利用无性生殖原理，使植物的组织或细胞等快速发育成新植株的生物技术。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76" y="3365719"/>
            <a:ext cx="3100613" cy="2060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99" y="3224227"/>
            <a:ext cx="3526420" cy="23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98407" y="1456217"/>
            <a:ext cx="11020493" cy="13598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同学们还能举出其他生物进行无性生殖的例子吗？</a:t>
            </a:r>
          </a:p>
        </p:txBody>
      </p:sp>
      <p:pic>
        <p:nvPicPr>
          <p:cNvPr id="11" name="图片 10" descr="图片包含 游戏机, 花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-1" b="5505"/>
          <a:stretch>
            <a:fillRect/>
          </a:stretch>
        </p:blipFill>
        <p:spPr>
          <a:xfrm>
            <a:off x="1170373" y="2812641"/>
            <a:ext cx="3913632" cy="2279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图片 12" descr="图片包含 动物, 关, 棕色, 水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8522" b="6"/>
          <a:stretch>
            <a:fillRect/>
          </a:stretch>
        </p:blipFill>
        <p:spPr>
          <a:xfrm>
            <a:off x="5679771" y="2812641"/>
            <a:ext cx="2253819" cy="2248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56" y="3141269"/>
            <a:ext cx="2444939" cy="162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讨论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lock Arc 28"/>
          <p:cNvSpPr/>
          <p:nvPr/>
        </p:nvSpPr>
        <p:spPr>
          <a:xfrm flipH="1">
            <a:off x="332804" y="6396445"/>
            <a:ext cx="923109" cy="923109"/>
          </a:xfrm>
          <a:prstGeom prst="blockArc">
            <a:avLst/>
          </a:prstGeom>
          <a:solidFill>
            <a:srgbClr val="416E71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464868" y="324651"/>
            <a:ext cx="4062342" cy="300975"/>
          </a:xfrm>
          <a:prstGeom prst="rect">
            <a:avLst/>
          </a:prstGeom>
          <a:solidFill>
            <a:srgbClr val="416E7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9201" y="2350802"/>
            <a:ext cx="5846818" cy="2374759"/>
            <a:chOff x="6147269" y="2844265"/>
            <a:chExt cx="5112385" cy="2076459"/>
          </a:xfrm>
        </p:grpSpPr>
        <p:grpSp>
          <p:nvGrpSpPr>
            <p:cNvPr id="20" name="组合 1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16E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6E7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生物的生殖和发育</a:t>
              </a: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7958"/>
          <a:stretch>
            <a:fillRect/>
          </a:stretch>
        </p:blipFill>
        <p:spPr>
          <a:xfrm>
            <a:off x="6537325" y="625475"/>
            <a:ext cx="5665788" cy="5746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7" y="1856293"/>
            <a:ext cx="3472250" cy="231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 flipV="1">
            <a:off x="3566160" y="2039035"/>
            <a:ext cx="2445541" cy="414605"/>
          </a:xfrm>
          <a:prstGeom prst="lin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连接符 16"/>
          <p:cNvCxnSpPr>
            <a:endCxn id="33" idx="1"/>
          </p:cNvCxnSpPr>
          <p:nvPr/>
        </p:nvCxnSpPr>
        <p:spPr>
          <a:xfrm flipV="1">
            <a:off x="2349299" y="3091102"/>
            <a:ext cx="3431664" cy="89418"/>
          </a:xfrm>
          <a:prstGeom prst="lin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0" name="组合 29"/>
          <p:cNvGrpSpPr/>
          <p:nvPr/>
        </p:nvGrpSpPr>
        <p:grpSpPr>
          <a:xfrm>
            <a:off x="2176272" y="3091102"/>
            <a:ext cx="4064776" cy="1497266"/>
            <a:chOff x="2429747" y="2565400"/>
            <a:chExt cx="2122571" cy="182202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429747" y="2565400"/>
              <a:ext cx="270422" cy="1812962"/>
            </a:xfrm>
            <a:prstGeom prst="line">
              <a:avLst/>
            </a:prstGeom>
            <a:noFill/>
            <a:ln w="28575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700169" y="4370016"/>
              <a:ext cx="1852149" cy="17404"/>
            </a:xfrm>
            <a:prstGeom prst="line">
              <a:avLst/>
            </a:prstGeom>
            <a:noFill/>
            <a:ln w="28575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1" name="文本框 30"/>
          <p:cNvSpPr txBox="1"/>
          <p:nvPr/>
        </p:nvSpPr>
        <p:spPr>
          <a:xfrm>
            <a:off x="364186" y="5605543"/>
            <a:ext cx="1083355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除了上述结构以外，完全花的结构还包括哪些结构？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11701" y="1820319"/>
            <a:ext cx="268049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花瓣（花冠）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0963" y="2844882"/>
            <a:ext cx="112505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雄蕊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78481" y="4410530"/>
            <a:ext cx="99157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雌蕊</a:t>
            </a:r>
          </a:p>
        </p:txBody>
      </p:sp>
      <p:sp>
        <p:nvSpPr>
          <p:cNvPr id="36" name="左大括号 35"/>
          <p:cNvSpPr/>
          <p:nvPr/>
        </p:nvSpPr>
        <p:spPr>
          <a:xfrm>
            <a:off x="6855540" y="2616364"/>
            <a:ext cx="175713" cy="1128313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23815" y="2280386"/>
            <a:ext cx="131406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64993" y="3412178"/>
            <a:ext cx="97217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花丝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589491" y="3875977"/>
            <a:ext cx="112505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柱头</a:t>
            </a:r>
          </a:p>
        </p:txBody>
      </p:sp>
      <p:sp>
        <p:nvSpPr>
          <p:cNvPr id="40" name="左大括号 39"/>
          <p:cNvSpPr/>
          <p:nvPr/>
        </p:nvSpPr>
        <p:spPr>
          <a:xfrm>
            <a:off x="7265947" y="4153694"/>
            <a:ext cx="175713" cy="1128313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589492" y="4392219"/>
            <a:ext cx="112505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花柱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89491" y="4921825"/>
            <a:ext cx="112505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子房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45745" y="2340237"/>
            <a:ext cx="2635327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（内含花粉）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152018" y="4952602"/>
            <a:ext cx="4752430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（内着生有胚珠，胚囊中含卵细胞）</a:t>
            </a:r>
          </a:p>
        </p:txBody>
      </p:sp>
      <p:sp>
        <p:nvSpPr>
          <p:cNvPr id="3" name="矩形 2"/>
          <p:cNvSpPr/>
          <p:nvPr/>
        </p:nvSpPr>
        <p:spPr>
          <a:xfrm>
            <a:off x="5542002" y="324433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  <a:endParaRPr lang="zh-CN" altLang="en-US" sz="1400" dirty="0">
              <a:ea typeface="FandolFang R" panose="00000500000000000000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75014" y="36910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回顾：有关植物开花和结果相关的知识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 animBg="1"/>
      <p:bldP spid="37" grpId="0"/>
      <p:bldP spid="38" grpId="0"/>
      <p:bldP spid="39" grpId="0"/>
      <p:bldP spid="40" grpId="0" animBg="1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8192" r="18674" b="19846"/>
          <a:stretch>
            <a:fillRect/>
          </a:stretch>
        </p:blipFill>
        <p:spPr>
          <a:xfrm>
            <a:off x="1702007" y="4830223"/>
            <a:ext cx="1439292" cy="1405477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1428" y="1556222"/>
            <a:ext cx="197376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 成熟的植株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42175" y="1556220"/>
            <a:ext cx="1219399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新一代植株</a:t>
            </a:r>
          </a:p>
        </p:txBody>
      </p:sp>
      <p:sp>
        <p:nvSpPr>
          <p:cNvPr id="5" name="箭头: 虚尾 6"/>
          <p:cNvSpPr/>
          <p:nvPr/>
        </p:nvSpPr>
        <p:spPr>
          <a:xfrm>
            <a:off x="5099758" y="1491719"/>
            <a:ext cx="1042417" cy="613585"/>
          </a:xfrm>
          <a:prstGeom prst="stripedRightArrow">
            <a:avLst>
              <a:gd name="adj1" fmla="val 54773"/>
              <a:gd name="adj2" fmla="val 138314"/>
            </a:avLst>
          </a:prstGeom>
          <a:gradFill>
            <a:gsLst>
              <a:gs pos="23000">
                <a:schemeClr val="bg1">
                  <a:alpha val="55000"/>
                </a:schemeClr>
              </a:gs>
              <a:gs pos="88000">
                <a:srgbClr val="0066FF"/>
              </a:gs>
            </a:gsLst>
            <a:lin ang="600000" scaled="0"/>
          </a:gra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890D0D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3" y="1312934"/>
            <a:ext cx="1592525" cy="119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图片 6" descr="图片包含 草, 户外, 游戏机, 男人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7" r="21375" b="1552"/>
          <a:stretch>
            <a:fillRect/>
          </a:stretch>
        </p:blipFill>
        <p:spPr>
          <a:xfrm>
            <a:off x="7105095" y="1290459"/>
            <a:ext cx="1705517" cy="1193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help-button_14002"/>
          <p:cNvSpPr>
            <a:spLocks noChangeAspect="1"/>
          </p:cNvSpPr>
          <p:nvPr/>
        </p:nvSpPr>
        <p:spPr bwMode="auto">
          <a:xfrm>
            <a:off x="5141991" y="1929952"/>
            <a:ext cx="762691" cy="761676"/>
          </a:xfrm>
          <a:custGeom>
            <a:avLst/>
            <a:gdLst>
              <a:gd name="connsiteX0" fmla="*/ 233571 w 581358"/>
              <a:gd name="connsiteY0" fmla="*/ 347394 h 580585"/>
              <a:gd name="connsiteX1" fmla="*/ 270124 w 581358"/>
              <a:gd name="connsiteY1" fmla="*/ 347394 h 580585"/>
              <a:gd name="connsiteX2" fmla="*/ 270124 w 581358"/>
              <a:gd name="connsiteY2" fmla="*/ 383876 h 580585"/>
              <a:gd name="connsiteX3" fmla="*/ 233571 w 581358"/>
              <a:gd name="connsiteY3" fmla="*/ 383876 h 580585"/>
              <a:gd name="connsiteX4" fmla="*/ 252018 w 581358"/>
              <a:gd name="connsiteY4" fmla="*/ 119114 h 580585"/>
              <a:gd name="connsiteX5" fmla="*/ 312971 w 581358"/>
              <a:gd name="connsiteY5" fmla="*/ 139821 h 580585"/>
              <a:gd name="connsiteX6" fmla="*/ 335750 w 581358"/>
              <a:gd name="connsiteY6" fmla="*/ 189945 h 580585"/>
              <a:gd name="connsiteX7" fmla="*/ 327831 w 581358"/>
              <a:gd name="connsiteY7" fmla="*/ 221405 h 580585"/>
              <a:gd name="connsiteX8" fmla="*/ 296509 w 581358"/>
              <a:gd name="connsiteY8" fmla="*/ 256332 h 580585"/>
              <a:gd name="connsiteX9" fmla="*/ 276132 w 581358"/>
              <a:gd name="connsiteY9" fmla="*/ 276684 h 580585"/>
              <a:gd name="connsiteX10" fmla="*/ 269014 w 581358"/>
              <a:gd name="connsiteY10" fmla="*/ 291792 h 580585"/>
              <a:gd name="connsiteX11" fmla="*/ 266344 w 581358"/>
              <a:gd name="connsiteY11" fmla="*/ 319520 h 580585"/>
              <a:gd name="connsiteX12" fmla="*/ 235645 w 581358"/>
              <a:gd name="connsiteY12" fmla="*/ 319520 h 580585"/>
              <a:gd name="connsiteX13" fmla="*/ 235378 w 581358"/>
              <a:gd name="connsiteY13" fmla="*/ 309922 h 580585"/>
              <a:gd name="connsiteX14" fmla="*/ 240717 w 581358"/>
              <a:gd name="connsiteY14" fmla="*/ 277395 h 580585"/>
              <a:gd name="connsiteX15" fmla="*/ 253353 w 581358"/>
              <a:gd name="connsiteY15" fmla="*/ 256688 h 580585"/>
              <a:gd name="connsiteX16" fmla="*/ 276310 w 581358"/>
              <a:gd name="connsiteY16" fmla="*/ 234381 h 580585"/>
              <a:gd name="connsiteX17" fmla="*/ 297933 w 581358"/>
              <a:gd name="connsiteY17" fmla="*/ 211096 h 580585"/>
              <a:gd name="connsiteX18" fmla="*/ 302916 w 581358"/>
              <a:gd name="connsiteY18" fmla="*/ 192078 h 580585"/>
              <a:gd name="connsiteX19" fmla="*/ 288323 w 581358"/>
              <a:gd name="connsiteY19" fmla="*/ 159373 h 580585"/>
              <a:gd name="connsiteX20" fmla="*/ 252641 w 581358"/>
              <a:gd name="connsiteY20" fmla="*/ 145331 h 580585"/>
              <a:gd name="connsiteX21" fmla="*/ 218472 w 581358"/>
              <a:gd name="connsiteY21" fmla="*/ 158129 h 580585"/>
              <a:gd name="connsiteX22" fmla="*/ 200497 w 581358"/>
              <a:gd name="connsiteY22" fmla="*/ 198032 h 580585"/>
              <a:gd name="connsiteX23" fmla="*/ 167663 w 581358"/>
              <a:gd name="connsiteY23" fmla="*/ 194122 h 580585"/>
              <a:gd name="connsiteX24" fmla="*/ 194002 w 581358"/>
              <a:gd name="connsiteY24" fmla="*/ 138399 h 580585"/>
              <a:gd name="connsiteX25" fmla="*/ 252018 w 581358"/>
              <a:gd name="connsiteY25" fmla="*/ 119114 h 580585"/>
              <a:gd name="connsiteX26" fmla="*/ 251766 w 581358"/>
              <a:gd name="connsiteY26" fmla="*/ 50837 h 580585"/>
              <a:gd name="connsiteX27" fmla="*/ 50905 w 581358"/>
              <a:gd name="connsiteY27" fmla="*/ 251432 h 580585"/>
              <a:gd name="connsiteX28" fmla="*/ 251766 w 581358"/>
              <a:gd name="connsiteY28" fmla="*/ 452115 h 580585"/>
              <a:gd name="connsiteX29" fmla="*/ 452717 w 581358"/>
              <a:gd name="connsiteY29" fmla="*/ 251432 h 580585"/>
              <a:gd name="connsiteX30" fmla="*/ 251766 w 581358"/>
              <a:gd name="connsiteY30" fmla="*/ 50837 h 580585"/>
              <a:gd name="connsiteX31" fmla="*/ 251766 w 581358"/>
              <a:gd name="connsiteY31" fmla="*/ 0 h 580585"/>
              <a:gd name="connsiteX32" fmla="*/ 503622 w 581358"/>
              <a:gd name="connsiteY32" fmla="*/ 251432 h 580585"/>
              <a:gd name="connsiteX33" fmla="*/ 446042 w 581358"/>
              <a:gd name="connsiteY33" fmla="*/ 411409 h 580585"/>
              <a:gd name="connsiteX34" fmla="*/ 574284 w 581358"/>
              <a:gd name="connsiteY34" fmla="*/ 539569 h 580585"/>
              <a:gd name="connsiteX35" fmla="*/ 574284 w 581358"/>
              <a:gd name="connsiteY35" fmla="*/ 573520 h 580585"/>
              <a:gd name="connsiteX36" fmla="*/ 540288 w 581358"/>
              <a:gd name="connsiteY36" fmla="*/ 573520 h 580585"/>
              <a:gd name="connsiteX37" fmla="*/ 411957 w 581358"/>
              <a:gd name="connsiteY37" fmla="*/ 445449 h 580585"/>
              <a:gd name="connsiteX38" fmla="*/ 251766 w 581358"/>
              <a:gd name="connsiteY38" fmla="*/ 502952 h 580585"/>
              <a:gd name="connsiteX39" fmla="*/ 0 w 581358"/>
              <a:gd name="connsiteY39" fmla="*/ 251432 h 580585"/>
              <a:gd name="connsiteX40" fmla="*/ 251766 w 581358"/>
              <a:gd name="connsiteY40" fmla="*/ 0 h 5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1358" h="580585">
                <a:moveTo>
                  <a:pt x="233571" y="347394"/>
                </a:moveTo>
                <a:lnTo>
                  <a:pt x="270124" y="347394"/>
                </a:lnTo>
                <a:lnTo>
                  <a:pt x="270124" y="383876"/>
                </a:lnTo>
                <a:lnTo>
                  <a:pt x="233571" y="383876"/>
                </a:lnTo>
                <a:close/>
                <a:moveTo>
                  <a:pt x="252018" y="119114"/>
                </a:moveTo>
                <a:cubicBezTo>
                  <a:pt x="277556" y="119114"/>
                  <a:pt x="297844" y="125957"/>
                  <a:pt x="312971" y="139821"/>
                </a:cubicBezTo>
                <a:cubicBezTo>
                  <a:pt x="328187" y="153685"/>
                  <a:pt x="335750" y="170571"/>
                  <a:pt x="335750" y="189945"/>
                </a:cubicBezTo>
                <a:cubicBezTo>
                  <a:pt x="335750" y="201320"/>
                  <a:pt x="333170" y="211807"/>
                  <a:pt x="327831" y="221405"/>
                </a:cubicBezTo>
                <a:cubicBezTo>
                  <a:pt x="322492" y="231004"/>
                  <a:pt x="312081" y="242557"/>
                  <a:pt x="296509" y="256332"/>
                </a:cubicBezTo>
                <a:cubicBezTo>
                  <a:pt x="286098" y="265575"/>
                  <a:pt x="279335" y="272329"/>
                  <a:pt x="276132" y="276684"/>
                </a:cubicBezTo>
                <a:cubicBezTo>
                  <a:pt x="272929" y="281127"/>
                  <a:pt x="270526" y="286104"/>
                  <a:pt x="269014" y="291792"/>
                </a:cubicBezTo>
                <a:cubicBezTo>
                  <a:pt x="267412" y="297480"/>
                  <a:pt x="266611" y="306722"/>
                  <a:pt x="266344" y="319520"/>
                </a:cubicBezTo>
                <a:lnTo>
                  <a:pt x="235645" y="319520"/>
                </a:lnTo>
                <a:cubicBezTo>
                  <a:pt x="235556" y="315254"/>
                  <a:pt x="235378" y="312055"/>
                  <a:pt x="235378" y="309922"/>
                </a:cubicBezTo>
                <a:cubicBezTo>
                  <a:pt x="235378" y="297302"/>
                  <a:pt x="237158" y="286549"/>
                  <a:pt x="240717" y="277395"/>
                </a:cubicBezTo>
                <a:cubicBezTo>
                  <a:pt x="243387" y="270552"/>
                  <a:pt x="247480" y="263708"/>
                  <a:pt x="253353" y="256688"/>
                </a:cubicBezTo>
                <a:cubicBezTo>
                  <a:pt x="257624" y="251622"/>
                  <a:pt x="265276" y="244157"/>
                  <a:pt x="276310" y="234381"/>
                </a:cubicBezTo>
                <a:cubicBezTo>
                  <a:pt x="287344" y="224694"/>
                  <a:pt x="294640" y="216873"/>
                  <a:pt x="297933" y="211096"/>
                </a:cubicBezTo>
                <a:cubicBezTo>
                  <a:pt x="301225" y="205231"/>
                  <a:pt x="302916" y="199010"/>
                  <a:pt x="302916" y="192078"/>
                </a:cubicBezTo>
                <a:cubicBezTo>
                  <a:pt x="302916" y="179813"/>
                  <a:pt x="298022" y="168793"/>
                  <a:pt x="288323" y="159373"/>
                </a:cubicBezTo>
                <a:cubicBezTo>
                  <a:pt x="278624" y="150041"/>
                  <a:pt x="266700" y="145331"/>
                  <a:pt x="252641" y="145331"/>
                </a:cubicBezTo>
                <a:cubicBezTo>
                  <a:pt x="238938" y="145331"/>
                  <a:pt x="227548" y="149597"/>
                  <a:pt x="218472" y="158129"/>
                </a:cubicBezTo>
                <a:cubicBezTo>
                  <a:pt x="209307" y="166660"/>
                  <a:pt x="203345" y="179902"/>
                  <a:pt x="200497" y="198032"/>
                </a:cubicBezTo>
                <a:lnTo>
                  <a:pt x="167663" y="194122"/>
                </a:lnTo>
                <a:cubicBezTo>
                  <a:pt x="170510" y="169949"/>
                  <a:pt x="179409" y="151374"/>
                  <a:pt x="194002" y="138399"/>
                </a:cubicBezTo>
                <a:cubicBezTo>
                  <a:pt x="208595" y="125513"/>
                  <a:pt x="227904" y="119114"/>
                  <a:pt x="252018" y="119114"/>
                </a:cubicBezTo>
                <a:close/>
                <a:moveTo>
                  <a:pt x="251766" y="50837"/>
                </a:moveTo>
                <a:cubicBezTo>
                  <a:pt x="140879" y="50837"/>
                  <a:pt x="50905" y="140692"/>
                  <a:pt x="50905" y="251432"/>
                </a:cubicBezTo>
                <a:cubicBezTo>
                  <a:pt x="50905" y="362261"/>
                  <a:pt x="140879" y="452115"/>
                  <a:pt x="251766" y="452115"/>
                </a:cubicBezTo>
                <a:cubicBezTo>
                  <a:pt x="362654" y="452115"/>
                  <a:pt x="452717" y="362261"/>
                  <a:pt x="452717" y="251432"/>
                </a:cubicBezTo>
                <a:cubicBezTo>
                  <a:pt x="452717" y="140692"/>
                  <a:pt x="362743" y="50837"/>
                  <a:pt x="251766" y="50837"/>
                </a:cubicBezTo>
                <a:close/>
                <a:moveTo>
                  <a:pt x="251766" y="0"/>
                </a:moveTo>
                <a:cubicBezTo>
                  <a:pt x="390865" y="0"/>
                  <a:pt x="503622" y="112607"/>
                  <a:pt x="503622" y="251432"/>
                </a:cubicBezTo>
                <a:cubicBezTo>
                  <a:pt x="503622" y="312223"/>
                  <a:pt x="481996" y="367949"/>
                  <a:pt x="446042" y="411409"/>
                </a:cubicBezTo>
                <a:lnTo>
                  <a:pt x="574284" y="539569"/>
                </a:lnTo>
                <a:cubicBezTo>
                  <a:pt x="583717" y="548901"/>
                  <a:pt x="583717" y="564188"/>
                  <a:pt x="574284" y="573520"/>
                </a:cubicBezTo>
                <a:cubicBezTo>
                  <a:pt x="564939" y="582941"/>
                  <a:pt x="549632" y="582941"/>
                  <a:pt x="540288" y="573520"/>
                </a:cubicBezTo>
                <a:lnTo>
                  <a:pt x="411957" y="445449"/>
                </a:lnTo>
                <a:cubicBezTo>
                  <a:pt x="368439" y="481355"/>
                  <a:pt x="312639" y="502952"/>
                  <a:pt x="251766" y="502952"/>
                </a:cubicBezTo>
                <a:cubicBezTo>
                  <a:pt x="112756" y="502952"/>
                  <a:pt x="0" y="390346"/>
                  <a:pt x="0" y="251432"/>
                </a:cubicBezTo>
                <a:cubicBezTo>
                  <a:pt x="0" y="112607"/>
                  <a:pt x="112756" y="0"/>
                  <a:pt x="25176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indent="4572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indent="9144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indent="13716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indent="18288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22860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27432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32004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365760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6230" y="4242889"/>
            <a:ext cx="946271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胚珠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3339383" y="3929117"/>
            <a:ext cx="128239" cy="1174670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7054" y="3655553"/>
            <a:ext cx="946271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子房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417059" y="3257293"/>
            <a:ext cx="128239" cy="1174670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19942" y="3025491"/>
            <a:ext cx="1324323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子房壁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23189" y="3698285"/>
            <a:ext cx="946271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珠被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94799" y="4270072"/>
            <a:ext cx="1175909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卵细胞</a:t>
            </a:r>
          </a:p>
        </p:txBody>
      </p:sp>
      <p:sp>
        <p:nvSpPr>
          <p:cNvPr id="16" name="文本框 15"/>
          <p:cNvSpPr txBox="1"/>
          <p:nvPr/>
        </p:nvSpPr>
        <p:spPr>
          <a:xfrm rot="5400000">
            <a:off x="3589752" y="5283377"/>
            <a:ext cx="461665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…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19430" y="4814676"/>
            <a:ext cx="185084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极核（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2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57757" y="4270071"/>
            <a:ext cx="104241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+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精子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65088" y="4814676"/>
            <a:ext cx="1042415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+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精子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184082" y="4526282"/>
            <a:ext cx="390802" cy="0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/>
          <p:nvPr/>
        </p:nvCxnSpPr>
        <p:spPr>
          <a:xfrm>
            <a:off x="5425565" y="5074474"/>
            <a:ext cx="390802" cy="0"/>
          </a:xfrm>
          <a:prstGeom prst="straightConnector1">
            <a:avLst/>
          </a:prstGeom>
          <a:noFill/>
          <a:ln w="28575" cap="flat">
            <a:solidFill>
              <a:schemeClr val="accent2">
                <a:lumMod val="50000"/>
              </a:schemeClr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文本框 21"/>
          <p:cNvSpPr txBox="1"/>
          <p:nvPr/>
        </p:nvSpPr>
        <p:spPr>
          <a:xfrm>
            <a:off x="5568866" y="4283970"/>
            <a:ext cx="104241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受精卵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48518" y="4793684"/>
            <a:ext cx="1356577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受精极核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60841" y="4283969"/>
            <a:ext cx="463473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胚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507299" y="4514800"/>
            <a:ext cx="854275" cy="1148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接箭头连接符 25"/>
          <p:cNvCxnSpPr/>
          <p:nvPr/>
        </p:nvCxnSpPr>
        <p:spPr>
          <a:xfrm>
            <a:off x="7019946" y="5074474"/>
            <a:ext cx="390802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文本框 26"/>
          <p:cNvSpPr txBox="1"/>
          <p:nvPr/>
        </p:nvSpPr>
        <p:spPr>
          <a:xfrm>
            <a:off x="7409544" y="4814676"/>
            <a:ext cx="766069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胚乳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4051416" y="3929117"/>
            <a:ext cx="3358128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文本框 28"/>
          <p:cNvSpPr txBox="1"/>
          <p:nvPr/>
        </p:nvSpPr>
        <p:spPr>
          <a:xfrm>
            <a:off x="7409544" y="3679403"/>
            <a:ext cx="76606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种皮</a:t>
            </a:r>
          </a:p>
        </p:txBody>
      </p:sp>
      <p:cxnSp>
        <p:nvCxnSpPr>
          <p:cNvPr id="30" name="直接箭头连接符 29"/>
          <p:cNvCxnSpPr>
            <a:endCxn id="34" idx="1"/>
          </p:cNvCxnSpPr>
          <p:nvPr/>
        </p:nvCxnSpPr>
        <p:spPr>
          <a:xfrm flipV="1">
            <a:off x="3467622" y="3218428"/>
            <a:ext cx="4918600" cy="3789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左大括号 30"/>
          <p:cNvSpPr/>
          <p:nvPr/>
        </p:nvSpPr>
        <p:spPr>
          <a:xfrm flipH="1">
            <a:off x="8091448" y="3913567"/>
            <a:ext cx="294774" cy="1174670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86808" y="4270070"/>
            <a:ext cx="79277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种子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26016" y="5124337"/>
            <a:ext cx="1701410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（部分含有）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86222" y="3018374"/>
            <a:ext cx="76606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果皮</a:t>
            </a:r>
          </a:p>
        </p:txBody>
      </p:sp>
      <p:sp>
        <p:nvSpPr>
          <p:cNvPr id="35" name="左大括号 34"/>
          <p:cNvSpPr/>
          <p:nvPr/>
        </p:nvSpPr>
        <p:spPr>
          <a:xfrm flipH="1">
            <a:off x="9177481" y="3299050"/>
            <a:ext cx="294774" cy="1174670"/>
          </a:xfrm>
          <a:prstGeom prst="leftBrace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65283" y="3629641"/>
            <a:ext cx="76606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果实</a:t>
            </a:r>
          </a:p>
        </p:txBody>
      </p:sp>
      <p:sp>
        <p:nvSpPr>
          <p:cNvPr id="37" name="任意多边形: 形状 51"/>
          <p:cNvSpPr/>
          <p:nvPr/>
        </p:nvSpPr>
        <p:spPr>
          <a:xfrm>
            <a:off x="2935983" y="4620076"/>
            <a:ext cx="5905950" cy="1005366"/>
          </a:xfrm>
          <a:custGeom>
            <a:avLst/>
            <a:gdLst>
              <a:gd name="connsiteX0" fmla="*/ 44605 w 7640153"/>
              <a:gd name="connsiteY0" fmla="*/ 0 h 1665283"/>
              <a:gd name="connsiteX1" fmla="*/ 0 w 7640153"/>
              <a:gd name="connsiteY1" fmla="*/ 1616927 h 1665283"/>
              <a:gd name="connsiteX2" fmla="*/ 0 w 7640153"/>
              <a:gd name="connsiteY2" fmla="*/ 1616927 h 1665283"/>
              <a:gd name="connsiteX3" fmla="*/ 6969512 w 7640153"/>
              <a:gd name="connsiteY3" fmla="*/ 1583474 h 1665283"/>
              <a:gd name="connsiteX4" fmla="*/ 6969512 w 7640153"/>
              <a:gd name="connsiteY4" fmla="*/ 624469 h 1665283"/>
              <a:gd name="connsiteX0-1" fmla="*/ 44605 w 6969512"/>
              <a:gd name="connsiteY0-2" fmla="*/ 0 h 1665283"/>
              <a:gd name="connsiteX1-3" fmla="*/ 0 w 6969512"/>
              <a:gd name="connsiteY1-4" fmla="*/ 1616927 h 1665283"/>
              <a:gd name="connsiteX2-5" fmla="*/ 0 w 6969512"/>
              <a:gd name="connsiteY2-6" fmla="*/ 1616927 h 1665283"/>
              <a:gd name="connsiteX3-7" fmla="*/ 6969512 w 6969512"/>
              <a:gd name="connsiteY3-8" fmla="*/ 1583474 h 1665283"/>
              <a:gd name="connsiteX4-9" fmla="*/ 6969512 w 6969512"/>
              <a:gd name="connsiteY4-10" fmla="*/ 624469 h 1665283"/>
              <a:gd name="connsiteX0-11" fmla="*/ 44605 w 6969512"/>
              <a:gd name="connsiteY0-12" fmla="*/ 0 h 1616927"/>
              <a:gd name="connsiteX1-13" fmla="*/ 0 w 6969512"/>
              <a:gd name="connsiteY1-14" fmla="*/ 1616927 h 1616927"/>
              <a:gd name="connsiteX2-15" fmla="*/ 0 w 6969512"/>
              <a:gd name="connsiteY2-16" fmla="*/ 1616927 h 1616927"/>
              <a:gd name="connsiteX3-17" fmla="*/ 6969512 w 6969512"/>
              <a:gd name="connsiteY3-18" fmla="*/ 1583474 h 1616927"/>
              <a:gd name="connsiteX4-19" fmla="*/ 6969512 w 6969512"/>
              <a:gd name="connsiteY4-20" fmla="*/ 624469 h 1616927"/>
              <a:gd name="connsiteX0-21" fmla="*/ 97696 w 7475259"/>
              <a:gd name="connsiteY0-22" fmla="*/ 0 h 1733846"/>
              <a:gd name="connsiteX1-23" fmla="*/ 53091 w 7475259"/>
              <a:gd name="connsiteY1-24" fmla="*/ 1616927 h 1733846"/>
              <a:gd name="connsiteX2-25" fmla="*/ 911735 w 7475259"/>
              <a:gd name="connsiteY2-26" fmla="*/ 1605776 h 1733846"/>
              <a:gd name="connsiteX3-27" fmla="*/ 7022603 w 7475259"/>
              <a:gd name="connsiteY3-28" fmla="*/ 1583474 h 1733846"/>
              <a:gd name="connsiteX4-29" fmla="*/ 7022603 w 7475259"/>
              <a:gd name="connsiteY4-30" fmla="*/ 624469 h 1733846"/>
              <a:gd name="connsiteX0-31" fmla="*/ 869801 w 7422173"/>
              <a:gd name="connsiteY0-32" fmla="*/ 0 h 1135003"/>
              <a:gd name="connsiteX1-33" fmla="*/ 5 w 7422173"/>
              <a:gd name="connsiteY1-34" fmla="*/ 1059366 h 1135003"/>
              <a:gd name="connsiteX2-35" fmla="*/ 858649 w 7422173"/>
              <a:gd name="connsiteY2-36" fmla="*/ 1048215 h 1135003"/>
              <a:gd name="connsiteX3-37" fmla="*/ 6969517 w 7422173"/>
              <a:gd name="connsiteY3-38" fmla="*/ 1025913 h 1135003"/>
              <a:gd name="connsiteX4-39" fmla="*/ 6969517 w 7422173"/>
              <a:gd name="connsiteY4-40" fmla="*/ 66908 h 1135003"/>
              <a:gd name="connsiteX0-41" fmla="*/ 460621 w 7012993"/>
              <a:gd name="connsiteY0-42" fmla="*/ 0 h 1163269"/>
              <a:gd name="connsiteX1-43" fmla="*/ 449469 w 7012993"/>
              <a:gd name="connsiteY1-44" fmla="*/ 1048215 h 1163269"/>
              <a:gd name="connsiteX2-45" fmla="*/ 6560337 w 7012993"/>
              <a:gd name="connsiteY2-46" fmla="*/ 1025913 h 1163269"/>
              <a:gd name="connsiteX3-47" fmla="*/ 6560337 w 7012993"/>
              <a:gd name="connsiteY3-48" fmla="*/ 66908 h 1163269"/>
              <a:gd name="connsiteX0-49" fmla="*/ 11152 w 6563524"/>
              <a:gd name="connsiteY0-50" fmla="*/ 0 h 1163269"/>
              <a:gd name="connsiteX1-51" fmla="*/ 0 w 6563524"/>
              <a:gd name="connsiteY1-52" fmla="*/ 1048215 h 1163269"/>
              <a:gd name="connsiteX2-53" fmla="*/ 6110868 w 6563524"/>
              <a:gd name="connsiteY2-54" fmla="*/ 1025913 h 1163269"/>
              <a:gd name="connsiteX3-55" fmla="*/ 6110868 w 6563524"/>
              <a:gd name="connsiteY3-56" fmla="*/ 66908 h 1163269"/>
              <a:gd name="connsiteX0-57" fmla="*/ 11152 w 6110868"/>
              <a:gd name="connsiteY0-58" fmla="*/ 0 h 1163269"/>
              <a:gd name="connsiteX1-59" fmla="*/ 0 w 6110868"/>
              <a:gd name="connsiteY1-60" fmla="*/ 1048215 h 1163269"/>
              <a:gd name="connsiteX2-61" fmla="*/ 6110868 w 6110868"/>
              <a:gd name="connsiteY2-62" fmla="*/ 1025913 h 1163269"/>
              <a:gd name="connsiteX3-63" fmla="*/ 6110868 w 6110868"/>
              <a:gd name="connsiteY3-64" fmla="*/ 66908 h 1163269"/>
              <a:gd name="connsiteX0-65" fmla="*/ 11152 w 6110868"/>
              <a:gd name="connsiteY0-66" fmla="*/ 0 h 1048215"/>
              <a:gd name="connsiteX1-67" fmla="*/ 0 w 6110868"/>
              <a:gd name="connsiteY1-68" fmla="*/ 1048215 h 1048215"/>
              <a:gd name="connsiteX2-69" fmla="*/ 6110868 w 6110868"/>
              <a:gd name="connsiteY2-70" fmla="*/ 1025913 h 1048215"/>
              <a:gd name="connsiteX3-71" fmla="*/ 6110868 w 6110868"/>
              <a:gd name="connsiteY3-72" fmla="*/ 66908 h 1048215"/>
              <a:gd name="connsiteX0-73" fmla="*/ 11152 w 6110868"/>
              <a:gd name="connsiteY0-74" fmla="*/ 0 h 1048215"/>
              <a:gd name="connsiteX1-75" fmla="*/ 0 w 6110868"/>
              <a:gd name="connsiteY1-76" fmla="*/ 1048215 h 1048215"/>
              <a:gd name="connsiteX2-77" fmla="*/ 6110868 w 6110868"/>
              <a:gd name="connsiteY2-78" fmla="*/ 1025913 h 1048215"/>
              <a:gd name="connsiteX3-79" fmla="*/ 6110868 w 6110868"/>
              <a:gd name="connsiteY3-80" fmla="*/ 66908 h 1048215"/>
              <a:gd name="connsiteX0-81" fmla="*/ 11152 w 6110868"/>
              <a:gd name="connsiteY0-82" fmla="*/ 0 h 1048215"/>
              <a:gd name="connsiteX1-83" fmla="*/ 0 w 6110868"/>
              <a:gd name="connsiteY1-84" fmla="*/ 1048215 h 1048215"/>
              <a:gd name="connsiteX2-85" fmla="*/ 6110868 w 6110868"/>
              <a:gd name="connsiteY2-86" fmla="*/ 1025913 h 1048215"/>
              <a:gd name="connsiteX3-87" fmla="*/ 6110868 w 6110868"/>
              <a:gd name="connsiteY3-88" fmla="*/ 66908 h 1048215"/>
              <a:gd name="connsiteX0-89" fmla="*/ 11152 w 6166624"/>
              <a:gd name="connsiteY0-90" fmla="*/ 0 h 1048215"/>
              <a:gd name="connsiteX1-91" fmla="*/ 0 w 6166624"/>
              <a:gd name="connsiteY1-92" fmla="*/ 1048215 h 1048215"/>
              <a:gd name="connsiteX2-93" fmla="*/ 6166624 w 6166624"/>
              <a:gd name="connsiteY2-94" fmla="*/ 1025913 h 1048215"/>
              <a:gd name="connsiteX3-95" fmla="*/ 6110868 w 6166624"/>
              <a:gd name="connsiteY3-96" fmla="*/ 66908 h 1048215"/>
              <a:gd name="connsiteX0-97" fmla="*/ 11152 w 6122019"/>
              <a:gd name="connsiteY0-98" fmla="*/ 0 h 1048215"/>
              <a:gd name="connsiteX1-99" fmla="*/ 0 w 6122019"/>
              <a:gd name="connsiteY1-100" fmla="*/ 1048215 h 1048215"/>
              <a:gd name="connsiteX2-101" fmla="*/ 6122019 w 6122019"/>
              <a:gd name="connsiteY2-102" fmla="*/ 1025913 h 1048215"/>
              <a:gd name="connsiteX3-103" fmla="*/ 6110868 w 6122019"/>
              <a:gd name="connsiteY3-104" fmla="*/ 66908 h 10482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22019" h="1048215">
                <a:moveTo>
                  <a:pt x="11152" y="0"/>
                </a:moveTo>
                <a:lnTo>
                  <a:pt x="0" y="1048215"/>
                </a:lnTo>
                <a:lnTo>
                  <a:pt x="6122019" y="1025913"/>
                </a:lnTo>
                <a:lnTo>
                  <a:pt x="6110868" y="669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任意多边形: 形状 52"/>
          <p:cNvSpPr/>
          <p:nvPr/>
        </p:nvSpPr>
        <p:spPr>
          <a:xfrm flipV="1">
            <a:off x="1967795" y="2886228"/>
            <a:ext cx="7853082" cy="822662"/>
          </a:xfrm>
          <a:custGeom>
            <a:avLst/>
            <a:gdLst>
              <a:gd name="connsiteX0" fmla="*/ 44605 w 7640153"/>
              <a:gd name="connsiteY0" fmla="*/ 0 h 1665283"/>
              <a:gd name="connsiteX1" fmla="*/ 0 w 7640153"/>
              <a:gd name="connsiteY1" fmla="*/ 1616927 h 1665283"/>
              <a:gd name="connsiteX2" fmla="*/ 0 w 7640153"/>
              <a:gd name="connsiteY2" fmla="*/ 1616927 h 1665283"/>
              <a:gd name="connsiteX3" fmla="*/ 6969512 w 7640153"/>
              <a:gd name="connsiteY3" fmla="*/ 1583474 h 1665283"/>
              <a:gd name="connsiteX4" fmla="*/ 6969512 w 7640153"/>
              <a:gd name="connsiteY4" fmla="*/ 624469 h 1665283"/>
              <a:gd name="connsiteX0-1" fmla="*/ 44605 w 6969512"/>
              <a:gd name="connsiteY0-2" fmla="*/ 0 h 1665283"/>
              <a:gd name="connsiteX1-3" fmla="*/ 0 w 6969512"/>
              <a:gd name="connsiteY1-4" fmla="*/ 1616927 h 1665283"/>
              <a:gd name="connsiteX2-5" fmla="*/ 0 w 6969512"/>
              <a:gd name="connsiteY2-6" fmla="*/ 1616927 h 1665283"/>
              <a:gd name="connsiteX3-7" fmla="*/ 6969512 w 6969512"/>
              <a:gd name="connsiteY3-8" fmla="*/ 1583474 h 1665283"/>
              <a:gd name="connsiteX4-9" fmla="*/ 6969512 w 6969512"/>
              <a:gd name="connsiteY4-10" fmla="*/ 624469 h 1665283"/>
              <a:gd name="connsiteX0-11" fmla="*/ 44605 w 6969512"/>
              <a:gd name="connsiteY0-12" fmla="*/ 0 h 1616927"/>
              <a:gd name="connsiteX1-13" fmla="*/ 0 w 6969512"/>
              <a:gd name="connsiteY1-14" fmla="*/ 1616927 h 1616927"/>
              <a:gd name="connsiteX2-15" fmla="*/ 0 w 6969512"/>
              <a:gd name="connsiteY2-16" fmla="*/ 1616927 h 1616927"/>
              <a:gd name="connsiteX3-17" fmla="*/ 6969512 w 6969512"/>
              <a:gd name="connsiteY3-18" fmla="*/ 1583474 h 1616927"/>
              <a:gd name="connsiteX4-19" fmla="*/ 6969512 w 6969512"/>
              <a:gd name="connsiteY4-20" fmla="*/ 624469 h 1616927"/>
              <a:gd name="connsiteX0-21" fmla="*/ 97696 w 7475259"/>
              <a:gd name="connsiteY0-22" fmla="*/ 0 h 1733846"/>
              <a:gd name="connsiteX1-23" fmla="*/ 53091 w 7475259"/>
              <a:gd name="connsiteY1-24" fmla="*/ 1616927 h 1733846"/>
              <a:gd name="connsiteX2-25" fmla="*/ 911735 w 7475259"/>
              <a:gd name="connsiteY2-26" fmla="*/ 1605776 h 1733846"/>
              <a:gd name="connsiteX3-27" fmla="*/ 7022603 w 7475259"/>
              <a:gd name="connsiteY3-28" fmla="*/ 1583474 h 1733846"/>
              <a:gd name="connsiteX4-29" fmla="*/ 7022603 w 7475259"/>
              <a:gd name="connsiteY4-30" fmla="*/ 624469 h 1733846"/>
              <a:gd name="connsiteX0-31" fmla="*/ 869801 w 7422173"/>
              <a:gd name="connsiteY0-32" fmla="*/ 0 h 1135003"/>
              <a:gd name="connsiteX1-33" fmla="*/ 5 w 7422173"/>
              <a:gd name="connsiteY1-34" fmla="*/ 1059366 h 1135003"/>
              <a:gd name="connsiteX2-35" fmla="*/ 858649 w 7422173"/>
              <a:gd name="connsiteY2-36" fmla="*/ 1048215 h 1135003"/>
              <a:gd name="connsiteX3-37" fmla="*/ 6969517 w 7422173"/>
              <a:gd name="connsiteY3-38" fmla="*/ 1025913 h 1135003"/>
              <a:gd name="connsiteX4-39" fmla="*/ 6969517 w 7422173"/>
              <a:gd name="connsiteY4-40" fmla="*/ 66908 h 1135003"/>
              <a:gd name="connsiteX0-41" fmla="*/ 460621 w 7012993"/>
              <a:gd name="connsiteY0-42" fmla="*/ 0 h 1163269"/>
              <a:gd name="connsiteX1-43" fmla="*/ 449469 w 7012993"/>
              <a:gd name="connsiteY1-44" fmla="*/ 1048215 h 1163269"/>
              <a:gd name="connsiteX2-45" fmla="*/ 6560337 w 7012993"/>
              <a:gd name="connsiteY2-46" fmla="*/ 1025913 h 1163269"/>
              <a:gd name="connsiteX3-47" fmla="*/ 6560337 w 7012993"/>
              <a:gd name="connsiteY3-48" fmla="*/ 66908 h 1163269"/>
              <a:gd name="connsiteX0-49" fmla="*/ 11152 w 6563524"/>
              <a:gd name="connsiteY0-50" fmla="*/ 0 h 1163269"/>
              <a:gd name="connsiteX1-51" fmla="*/ 0 w 6563524"/>
              <a:gd name="connsiteY1-52" fmla="*/ 1048215 h 1163269"/>
              <a:gd name="connsiteX2-53" fmla="*/ 6110868 w 6563524"/>
              <a:gd name="connsiteY2-54" fmla="*/ 1025913 h 1163269"/>
              <a:gd name="connsiteX3-55" fmla="*/ 6110868 w 6563524"/>
              <a:gd name="connsiteY3-56" fmla="*/ 66908 h 1163269"/>
              <a:gd name="connsiteX0-57" fmla="*/ 11152 w 6110868"/>
              <a:gd name="connsiteY0-58" fmla="*/ 0 h 1163269"/>
              <a:gd name="connsiteX1-59" fmla="*/ 0 w 6110868"/>
              <a:gd name="connsiteY1-60" fmla="*/ 1048215 h 1163269"/>
              <a:gd name="connsiteX2-61" fmla="*/ 6110868 w 6110868"/>
              <a:gd name="connsiteY2-62" fmla="*/ 1025913 h 1163269"/>
              <a:gd name="connsiteX3-63" fmla="*/ 6110868 w 6110868"/>
              <a:gd name="connsiteY3-64" fmla="*/ 66908 h 1163269"/>
              <a:gd name="connsiteX0-65" fmla="*/ 11152 w 6110868"/>
              <a:gd name="connsiteY0-66" fmla="*/ 0 h 1048215"/>
              <a:gd name="connsiteX1-67" fmla="*/ 0 w 6110868"/>
              <a:gd name="connsiteY1-68" fmla="*/ 1048215 h 1048215"/>
              <a:gd name="connsiteX2-69" fmla="*/ 6110868 w 6110868"/>
              <a:gd name="connsiteY2-70" fmla="*/ 1025913 h 1048215"/>
              <a:gd name="connsiteX3-71" fmla="*/ 6110868 w 6110868"/>
              <a:gd name="connsiteY3-72" fmla="*/ 66908 h 1048215"/>
              <a:gd name="connsiteX0-73" fmla="*/ 11152 w 6110868"/>
              <a:gd name="connsiteY0-74" fmla="*/ 0 h 1048215"/>
              <a:gd name="connsiteX1-75" fmla="*/ 0 w 6110868"/>
              <a:gd name="connsiteY1-76" fmla="*/ 1048215 h 1048215"/>
              <a:gd name="connsiteX2-77" fmla="*/ 6110868 w 6110868"/>
              <a:gd name="connsiteY2-78" fmla="*/ 1025913 h 1048215"/>
              <a:gd name="connsiteX3-79" fmla="*/ 6110868 w 6110868"/>
              <a:gd name="connsiteY3-80" fmla="*/ 66908 h 1048215"/>
              <a:gd name="connsiteX0-81" fmla="*/ 11152 w 6110868"/>
              <a:gd name="connsiteY0-82" fmla="*/ 0 h 1048215"/>
              <a:gd name="connsiteX1-83" fmla="*/ 0 w 6110868"/>
              <a:gd name="connsiteY1-84" fmla="*/ 1048215 h 1048215"/>
              <a:gd name="connsiteX2-85" fmla="*/ 6110868 w 6110868"/>
              <a:gd name="connsiteY2-86" fmla="*/ 1025913 h 1048215"/>
              <a:gd name="connsiteX3-87" fmla="*/ 6110868 w 6110868"/>
              <a:gd name="connsiteY3-88" fmla="*/ 66908 h 1048215"/>
              <a:gd name="connsiteX0-89" fmla="*/ 11152 w 6166624"/>
              <a:gd name="connsiteY0-90" fmla="*/ 0 h 1048215"/>
              <a:gd name="connsiteX1-91" fmla="*/ 0 w 6166624"/>
              <a:gd name="connsiteY1-92" fmla="*/ 1048215 h 1048215"/>
              <a:gd name="connsiteX2-93" fmla="*/ 6166624 w 6166624"/>
              <a:gd name="connsiteY2-94" fmla="*/ 1025913 h 1048215"/>
              <a:gd name="connsiteX3-95" fmla="*/ 6110868 w 6166624"/>
              <a:gd name="connsiteY3-96" fmla="*/ 66908 h 1048215"/>
              <a:gd name="connsiteX0-97" fmla="*/ 11152 w 6122019"/>
              <a:gd name="connsiteY0-98" fmla="*/ 0 h 1048215"/>
              <a:gd name="connsiteX1-99" fmla="*/ 0 w 6122019"/>
              <a:gd name="connsiteY1-100" fmla="*/ 1048215 h 1048215"/>
              <a:gd name="connsiteX2-101" fmla="*/ 6122019 w 6122019"/>
              <a:gd name="connsiteY2-102" fmla="*/ 1025913 h 1048215"/>
              <a:gd name="connsiteX3-103" fmla="*/ 6110868 w 6122019"/>
              <a:gd name="connsiteY3-104" fmla="*/ 66908 h 10482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22019" h="1048215">
                <a:moveTo>
                  <a:pt x="11152" y="0"/>
                </a:moveTo>
                <a:lnTo>
                  <a:pt x="0" y="1048215"/>
                </a:lnTo>
                <a:lnTo>
                  <a:pt x="6122019" y="1025913"/>
                </a:lnTo>
                <a:lnTo>
                  <a:pt x="6110868" y="669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9" name="图片 38" descr="图片包含 室内, 桌子, 绿色, 水果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90" y="2092384"/>
            <a:ext cx="805939" cy="53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" name="组合 39"/>
          <p:cNvGrpSpPr/>
          <p:nvPr/>
        </p:nvGrpSpPr>
        <p:grpSpPr>
          <a:xfrm>
            <a:off x="4912386" y="2434797"/>
            <a:ext cx="4198486" cy="2500946"/>
            <a:chOff x="3460958" y="1159968"/>
            <a:chExt cx="4198486" cy="2500946"/>
          </a:xfrm>
        </p:grpSpPr>
        <p:sp>
          <p:nvSpPr>
            <p:cNvPr id="41" name="任意多边形: 形状 55"/>
            <p:cNvSpPr/>
            <p:nvPr/>
          </p:nvSpPr>
          <p:spPr>
            <a:xfrm>
              <a:off x="3460958" y="1159968"/>
              <a:ext cx="4198486" cy="1878140"/>
            </a:xfrm>
            <a:custGeom>
              <a:avLst/>
              <a:gdLst>
                <a:gd name="connsiteX0" fmla="*/ 4270786 w 4270786"/>
                <a:gd name="connsiteY0" fmla="*/ 0 h 2033196"/>
                <a:gd name="connsiteX1" fmla="*/ 1097280 w 4270786"/>
                <a:gd name="connsiteY1" fmla="*/ 623944 h 2033196"/>
                <a:gd name="connsiteX2" fmla="*/ 0 w 4270786"/>
                <a:gd name="connsiteY2" fmla="*/ 2033196 h 20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0786" h="2033196">
                  <a:moveTo>
                    <a:pt x="4270786" y="0"/>
                  </a:moveTo>
                  <a:cubicBezTo>
                    <a:pt x="3039932" y="142539"/>
                    <a:pt x="1809078" y="285078"/>
                    <a:pt x="1097280" y="623944"/>
                  </a:cubicBezTo>
                  <a:cubicBezTo>
                    <a:pt x="385482" y="962810"/>
                    <a:pt x="192741" y="1498003"/>
                    <a:pt x="0" y="2033196"/>
                  </a:cubicBezTo>
                </a:path>
              </a:pathLst>
            </a:custGeom>
            <a:noFill/>
            <a:ln w="28575" cap="flat">
              <a:solidFill>
                <a:srgbClr val="C00000"/>
              </a:solidFill>
              <a:prstDash val="sysDot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2" name="任意多边形: 形状 56"/>
            <p:cNvSpPr/>
            <p:nvPr/>
          </p:nvSpPr>
          <p:spPr>
            <a:xfrm>
              <a:off x="3658633" y="1372184"/>
              <a:ext cx="2232350" cy="2288730"/>
            </a:xfrm>
            <a:custGeom>
              <a:avLst/>
              <a:gdLst>
                <a:gd name="connsiteX0" fmla="*/ 4270786 w 4270786"/>
                <a:gd name="connsiteY0" fmla="*/ 0 h 2033196"/>
                <a:gd name="connsiteX1" fmla="*/ 1097280 w 4270786"/>
                <a:gd name="connsiteY1" fmla="*/ 623944 h 2033196"/>
                <a:gd name="connsiteX2" fmla="*/ 0 w 4270786"/>
                <a:gd name="connsiteY2" fmla="*/ 2033196 h 20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0786" h="2033196">
                  <a:moveTo>
                    <a:pt x="4270786" y="0"/>
                  </a:moveTo>
                  <a:cubicBezTo>
                    <a:pt x="3039932" y="142539"/>
                    <a:pt x="1809078" y="285078"/>
                    <a:pt x="1097280" y="623944"/>
                  </a:cubicBezTo>
                  <a:cubicBezTo>
                    <a:pt x="385482" y="962810"/>
                    <a:pt x="192741" y="1498003"/>
                    <a:pt x="0" y="2033196"/>
                  </a:cubicBezTo>
                </a:path>
              </a:pathLst>
            </a:custGeom>
            <a:noFill/>
            <a:ln w="28575" cap="flat">
              <a:solidFill>
                <a:srgbClr val="C00000"/>
              </a:solidFill>
              <a:prstDash val="sysDot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43" name="直接箭头连接符 42"/>
          <p:cNvCxnSpPr/>
          <p:nvPr/>
        </p:nvCxnSpPr>
        <p:spPr>
          <a:xfrm flipV="1">
            <a:off x="2545844" y="5197580"/>
            <a:ext cx="1043909" cy="315106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直接箭头连接符 43"/>
          <p:cNvCxnSpPr/>
          <p:nvPr/>
        </p:nvCxnSpPr>
        <p:spPr>
          <a:xfrm flipV="1">
            <a:off x="2588812" y="4692356"/>
            <a:ext cx="878810" cy="1048506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miter lim="800000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直接箭头连接符 44"/>
          <p:cNvCxnSpPr/>
          <p:nvPr/>
        </p:nvCxnSpPr>
        <p:spPr>
          <a:xfrm>
            <a:off x="9076534" y="4625817"/>
            <a:ext cx="528552" cy="69857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文本框 45"/>
          <p:cNvSpPr txBox="1"/>
          <p:nvPr/>
        </p:nvSpPr>
        <p:spPr>
          <a:xfrm rot="2834479">
            <a:off x="9162329" y="4657732"/>
            <a:ext cx="735142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萌发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404354" y="5293613"/>
            <a:ext cx="878810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/>
              </a:rPr>
              <a:t>幼苗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475014" y="36910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回顾：有关植物开花和结果相关的知识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7" grpId="0"/>
      <p:bldP spid="29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8" y="3042182"/>
            <a:ext cx="1733573" cy="1733573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989" y="1036888"/>
            <a:ext cx="10804228" cy="16004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kumimoji="1"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两性生殖细胞的结合形成受精卵</a:t>
            </a:r>
            <a:r>
              <a:rPr kumimoji="1"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再由受精卵发育成新个体的生殖方式属于有性生殖。有性生殖的后代，</a:t>
            </a:r>
            <a:r>
              <a:rPr kumimoji="1"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具有双亲的遗传特性</a:t>
            </a:r>
            <a:r>
              <a:rPr kumimoji="1"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0" name="图片 9" descr="盒子里有食物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21" y="3088016"/>
            <a:ext cx="2313676" cy="1457019"/>
          </a:xfrm>
          <a:prstGeom prst="roundRect">
            <a:avLst/>
          </a:prstGeom>
        </p:spPr>
      </p:pic>
      <p:pic>
        <p:nvPicPr>
          <p:cNvPr id="14" name="图片 13" descr="图片包含 室内, 游戏, 男人, 播放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7086"/>
          <a:stretch>
            <a:fillRect/>
          </a:stretch>
        </p:blipFill>
        <p:spPr>
          <a:xfrm>
            <a:off x="6247138" y="3042183"/>
            <a:ext cx="1916637" cy="1399083"/>
          </a:xfrm>
          <a:prstGeom prst="round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62" y="4991293"/>
            <a:ext cx="2166445" cy="1444297"/>
          </a:xfrm>
          <a:prstGeom prst="round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90596" y="4991293"/>
            <a:ext cx="5628304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试管婴儿和克隆羊都属于有性生殖吗？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76" y="3042182"/>
            <a:ext cx="1857315" cy="1399083"/>
          </a:xfrm>
          <a:prstGeom prst="roundRect">
            <a:avLst/>
          </a:prstGeom>
        </p:spPr>
      </p:pic>
      <p:sp>
        <p:nvSpPr>
          <p:cNvPr id="122" name="文本框 121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99539" y="1322473"/>
            <a:ext cx="228062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观察与思考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  <p:pic>
        <p:nvPicPr>
          <p:cNvPr id="10" name="Picture 3" descr="无性生殖——椒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69" y="1814913"/>
            <a:ext cx="5643880" cy="15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无性生殖-马铃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68" y="3925781"/>
            <a:ext cx="5643880" cy="15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97197" y="3450007"/>
            <a:ext cx="276056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椒草的叶片长成新植株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15530" y="5485212"/>
            <a:ext cx="252389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马铃薯块茎发芽生根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89166" y="1885826"/>
            <a:ext cx="10038977" cy="1440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200">
              <a:lnSpc>
                <a:spcPct val="200000"/>
              </a:lnSpc>
              <a:spcBef>
                <a:spcPts val="1600"/>
              </a:spcBef>
              <a:defRPr/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上图中两种植物繁殖过程，是否经历精子和卵细胞结合过程</a:t>
            </a: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defTabSz="1219200">
              <a:lnSpc>
                <a:spcPct val="200000"/>
              </a:lnSpc>
              <a:spcBef>
                <a:spcPts val="1600"/>
              </a:spcBef>
              <a:defRPr/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你还知道哪些植物能以类似的方式生殖吗？</a:t>
            </a:r>
            <a:endParaRPr kumimoji="1" lang="zh-CN" altLang="en-US" sz="11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9166" y="1434647"/>
            <a:ext cx="144902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5" y="2788920"/>
            <a:ext cx="2173433" cy="2245043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59" y="2956779"/>
            <a:ext cx="2410197" cy="2146283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67" y="2788920"/>
            <a:ext cx="2410197" cy="2414567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75" y="2984058"/>
            <a:ext cx="2410197" cy="2102685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4026" y="1246640"/>
            <a:ext cx="5522620" cy="93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Aft>
                <a:spcPts val="800"/>
              </a:spcAft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它们又是如何繁殖的呢？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862" y="2614088"/>
            <a:ext cx="3736031" cy="249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785" y="2443262"/>
            <a:ext cx="3548684" cy="2661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60400" y="1160463"/>
            <a:ext cx="3336472" cy="93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Aft>
                <a:spcPts val="800"/>
              </a:spcAft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用叶繁殖的植物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一、有性生殖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宽屏</PresentationFormat>
  <Paragraphs>115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Tahoma</vt:lpstr>
      <vt:lpstr>办公资源网：www.bangongziyuan.com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马铃薯、竹笋、藕、蒜、百合、水仙、仙人球等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(2)芽接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2020-06-24T02:29:01Z</dcterms:created>
  <dcterms:modified xsi:type="dcterms:W3CDTF">2021-01-09T11:52:17Z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