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65"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66"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48">
          <p15:clr>
            <a:srgbClr val="A4A3A4"/>
          </p15:clr>
        </p15:guide>
        <p15:guide id="4" orient="horz" pos="712">
          <p15:clr>
            <a:srgbClr val="A4A3A4"/>
          </p15:clr>
        </p15:guide>
        <p15:guide id="5" orient="horz" pos="3906">
          <p15:clr>
            <a:srgbClr val="A4A3A4"/>
          </p15:clr>
        </p15:guide>
        <p15:guide id="6" orient="horz" pos="3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16" y="114"/>
      </p:cViewPr>
      <p:guideLst>
        <p:guide pos="416"/>
        <p:guide pos="7256"/>
        <p:guide orient="horz" pos="648"/>
        <p:guide orient="horz" pos="712"/>
        <p:guide orient="horz" pos="3906"/>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4FCF3E93-DA63-4266-AFA8-92022B41044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CD7F0A7A-78E1-459A-B973-EE9F922FCF2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E745909-FC0F-4B1D-BC5D-B285BAB8E0E5}" type="slidenum">
              <a:rPr kumimoji="0" lang="zh-CN" altLang="en-US" sz="1200" b="0" i="0" u="none" strike="noStrike" kern="1200" cap="none" spc="0" normalizeH="0" baseline="0" noProof="0" smtClean="0">
                <a:ln>
                  <a:noFill/>
                </a:ln>
                <a:solidFill>
                  <a:prstClr val="black"/>
                </a:solidFill>
                <a:effectLst/>
                <a:uLnTx/>
                <a:uFillTx/>
                <a:cs typeface="+mn-cs"/>
              </a:r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28</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E745909-FC0F-4B1D-BC5D-B285BAB8E0E5}" type="slidenum">
              <a:rPr kumimoji="0" lang="zh-CN" altLang="en-US" sz="1200" b="0" i="0" u="none" strike="noStrike" kern="1200" cap="none" spc="0" normalizeH="0" baseline="0" noProof="0" smtClean="0">
                <a:ln>
                  <a:noFill/>
                </a:ln>
                <a:solidFill>
                  <a:prstClr val="black"/>
                </a:solidFill>
                <a:effectLst/>
                <a:uLnTx/>
                <a:uFillTx/>
                <a:cs typeface="+mn-cs"/>
              </a:rPr>
              <a:t>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
        <p:nvSpPr>
          <p:cNvPr id="4" name="Freeform 3"/>
          <p:cNvSpPr>
            <a:spLocks noGrp="1"/>
          </p:cNvSpPr>
          <p:nvPr>
            <p:ph type="pic" sz="quarter" idx="12"/>
          </p:nvPr>
        </p:nvSpPr>
        <p:spPr>
          <a:xfrm>
            <a:off x="5387906" y="-13076"/>
            <a:ext cx="6814417" cy="6913928"/>
          </a:xfrm>
          <a:custGeom>
            <a:avLst/>
            <a:gdLst>
              <a:gd name="connsiteX0" fmla="*/ 38786 w 6814417"/>
              <a:gd name="connsiteY0" fmla="*/ 3312775 h 6913928"/>
              <a:gd name="connsiteX1" fmla="*/ 3244966 w 6814417"/>
              <a:gd name="connsiteY1" fmla="*/ 5351880 h 6913928"/>
              <a:gd name="connsiteX2" fmla="*/ 0 w 6814417"/>
              <a:gd name="connsiteY2" fmla="*/ 6913928 h 6913928"/>
              <a:gd name="connsiteX3" fmla="*/ 3498829 w 6814417"/>
              <a:gd name="connsiteY3" fmla="*/ 1673083 h 6913928"/>
              <a:gd name="connsiteX4" fmla="*/ 6705011 w 6814417"/>
              <a:gd name="connsiteY4" fmla="*/ 3712189 h 6913928"/>
              <a:gd name="connsiteX5" fmla="*/ 3460043 w 6814417"/>
              <a:gd name="connsiteY5" fmla="*/ 5274236 h 6913928"/>
              <a:gd name="connsiteX6" fmla="*/ 3354372 w 6814417"/>
              <a:gd name="connsiteY6" fmla="*/ 1639691 h 6913928"/>
              <a:gd name="connsiteX7" fmla="*/ 3315585 w 6814417"/>
              <a:gd name="connsiteY7" fmla="*/ 5240843 h 6913928"/>
              <a:gd name="connsiteX8" fmla="*/ 109405 w 6814417"/>
              <a:gd name="connsiteY8" fmla="*/ 3201738 h 6913928"/>
              <a:gd name="connsiteX9" fmla="*/ 6814417 w 6814417"/>
              <a:gd name="connsiteY9" fmla="*/ 0 h 6913928"/>
              <a:gd name="connsiteX10" fmla="*/ 6775630 w 6814417"/>
              <a:gd name="connsiteY10" fmla="*/ 3601152 h 6913928"/>
              <a:gd name="connsiteX11" fmla="*/ 3569449 w 6814417"/>
              <a:gd name="connsiteY11" fmla="*/ 1562047 h 69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417" h="6913928">
                <a:moveTo>
                  <a:pt x="38786" y="3312775"/>
                </a:moveTo>
                <a:lnTo>
                  <a:pt x="3244966" y="5351880"/>
                </a:lnTo>
                <a:lnTo>
                  <a:pt x="0" y="6913928"/>
                </a:lnTo>
                <a:close/>
                <a:moveTo>
                  <a:pt x="3498829" y="1673083"/>
                </a:moveTo>
                <a:lnTo>
                  <a:pt x="6705011" y="3712189"/>
                </a:lnTo>
                <a:lnTo>
                  <a:pt x="3460043" y="5274236"/>
                </a:lnTo>
                <a:close/>
                <a:moveTo>
                  <a:pt x="3354372" y="1639691"/>
                </a:moveTo>
                <a:lnTo>
                  <a:pt x="3315585" y="5240843"/>
                </a:lnTo>
                <a:lnTo>
                  <a:pt x="109405" y="3201738"/>
                </a:lnTo>
                <a:close/>
                <a:moveTo>
                  <a:pt x="6814417" y="0"/>
                </a:moveTo>
                <a:lnTo>
                  <a:pt x="6775630" y="3601152"/>
                </a:lnTo>
                <a:lnTo>
                  <a:pt x="3569449" y="1562047"/>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 name="组合 6"/>
          <p:cNvGrpSpPr/>
          <p:nvPr userDrawn="1"/>
        </p:nvGrpSpPr>
        <p:grpSpPr>
          <a:xfrm>
            <a:off x="345234" y="302727"/>
            <a:ext cx="1062870" cy="640702"/>
            <a:chOff x="606490" y="317241"/>
            <a:chExt cx="1996751" cy="1203649"/>
          </a:xfrm>
          <a:solidFill>
            <a:srgbClr val="416E71"/>
          </a:solidFill>
        </p:grpSpPr>
        <p:sp>
          <p:nvSpPr>
            <p:cNvPr id="8" name="箭头: V 形 7"/>
            <p:cNvSpPr/>
            <p:nvPr userDrawn="1"/>
          </p:nvSpPr>
          <p:spPr>
            <a:xfrm>
              <a:off x="606490" y="317241"/>
              <a:ext cx="1203649" cy="12036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FandolFang R" panose="00000500000000000000" pitchFamily="50" charset="-122"/>
              </a:endParaRPr>
            </a:p>
          </p:txBody>
        </p:sp>
        <p:sp>
          <p:nvSpPr>
            <p:cNvPr id="9" name="箭头: V 形 8"/>
            <p:cNvSpPr/>
            <p:nvPr userDrawn="1"/>
          </p:nvSpPr>
          <p:spPr>
            <a:xfrm>
              <a:off x="1399592" y="317241"/>
              <a:ext cx="1203649" cy="12036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FandolFang R" panose="00000500000000000000" pitchFamily="50" charset="-122"/>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34B4C-4347-4945-B134-372DCE16832F}"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4A9C-D560-4996-A6D5-39CFF5B26E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FandolFang R" panose="00000500000000000000"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FandolFang R" panose="00000500000000000000"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FandolFang R" panose="00000500000000000000"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FandolFang R" panose="00000500000000000000"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FandolFang R" panose="00000500000000000000"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lock Arc 28"/>
          <p:cNvSpPr/>
          <p:nvPr/>
        </p:nvSpPr>
        <p:spPr>
          <a:xfrm flipH="1">
            <a:off x="332804" y="6396445"/>
            <a:ext cx="923109" cy="923109"/>
          </a:xfrm>
          <a:prstGeom prst="blockArc">
            <a:avLst/>
          </a:prstGeom>
          <a:solidFill>
            <a:srgbClr val="416E71"/>
          </a:solidFill>
          <a:ln w="12700" cap="flat" cmpd="sng" algn="ctr">
            <a:noFill/>
            <a:prstDash val="solid"/>
            <a:miter lim="800000"/>
          </a:ln>
          <a:effectLst>
            <a:outerShdw blurRad="863600" sx="102000" sy="102000" algn="ctr" rotWithShape="0">
              <a:prstClr val="black">
                <a:alpha val="7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8" name="矩形 17"/>
          <p:cNvSpPr/>
          <p:nvPr/>
        </p:nvSpPr>
        <p:spPr>
          <a:xfrm>
            <a:off x="-1464868" y="324651"/>
            <a:ext cx="4062342" cy="300975"/>
          </a:xfrm>
          <a:prstGeom prst="rect">
            <a:avLst/>
          </a:prstGeom>
          <a:solidFill>
            <a:srgbClr val="416E71"/>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人教版初中生物八年级下册</a:t>
            </a:r>
          </a:p>
        </p:txBody>
      </p:sp>
      <p:grpSp>
        <p:nvGrpSpPr>
          <p:cNvPr id="19" name="组合 18"/>
          <p:cNvGrpSpPr/>
          <p:nvPr/>
        </p:nvGrpSpPr>
        <p:grpSpPr>
          <a:xfrm>
            <a:off x="459201" y="2350802"/>
            <a:ext cx="6289943" cy="2374759"/>
            <a:chOff x="6147269" y="2844265"/>
            <a:chExt cx="5499848" cy="2076459"/>
          </a:xfrm>
        </p:grpSpPr>
        <p:grpSp>
          <p:nvGrpSpPr>
            <p:cNvPr id="20" name="组合 19"/>
            <p:cNvGrpSpPr/>
            <p:nvPr/>
          </p:nvGrpSpPr>
          <p:grpSpPr>
            <a:xfrm>
              <a:off x="6147269" y="3331609"/>
              <a:ext cx="5499848" cy="1589115"/>
              <a:chOff x="-4714868" y="2110674"/>
              <a:chExt cx="5499848" cy="1589115"/>
            </a:xfrm>
          </p:grpSpPr>
          <p:sp>
            <p:nvSpPr>
              <p:cNvPr id="22" name="矩形: 圆角 21"/>
              <p:cNvSpPr/>
              <p:nvPr/>
            </p:nvSpPr>
            <p:spPr>
              <a:xfrm>
                <a:off x="-4648332" y="3345066"/>
                <a:ext cx="3562392" cy="354723"/>
              </a:xfrm>
              <a:prstGeom prst="roundRect">
                <a:avLst>
                  <a:gd name="adj" fmla="val 50000"/>
                </a:avLst>
              </a:prstGeom>
              <a:solidFill>
                <a:srgbClr val="416E7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讲解人：</a:t>
                </a:r>
                <a:r>
                  <a:rPr kumimoji="0" lang="en-US" altLang="zh-CN"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xippt  </a:t>
                </a:r>
                <a:r>
                  <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时间：</a:t>
                </a:r>
                <a:r>
                  <a:rPr kumimoji="0" lang="en-US" altLang="zh-CN"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2020.6.1</a:t>
                </a:r>
                <a:endParaRPr kumimoji="0" lang="en-US" altLang="zh-CN" sz="1800" b="0" i="0" u="none" strike="noStrike" kern="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3" name="组合 22"/>
              <p:cNvGrpSpPr/>
              <p:nvPr/>
            </p:nvGrpSpPr>
            <p:grpSpPr>
              <a:xfrm>
                <a:off x="-4714868" y="2110674"/>
                <a:ext cx="5499848" cy="990997"/>
                <a:chOff x="-4714868" y="2110674"/>
                <a:chExt cx="5499848" cy="990997"/>
              </a:xfrm>
            </p:grpSpPr>
            <p:sp>
              <p:nvSpPr>
                <p:cNvPr id="24" name="文本框 23"/>
                <p:cNvSpPr txBox="1"/>
                <p:nvPr/>
              </p:nvSpPr>
              <p:spPr>
                <a:xfrm>
                  <a:off x="-4714868" y="2808615"/>
                  <a:ext cx="5033249" cy="293056"/>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5" name="直接连接符 24"/>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26" name="文本占位符 19"/>
                <p:cNvSpPr txBox="1"/>
                <p:nvPr/>
              </p:nvSpPr>
              <p:spPr>
                <a:xfrm>
                  <a:off x="-4708755" y="2110674"/>
                  <a:ext cx="5493735"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kumimoji="0" lang="en-US" altLang="zh-CN" sz="3600" b="1" i="0" u="none" strike="noStrike" kern="1200" cap="none" spc="0" normalizeH="0" baseline="0" noProof="0" dirty="0">
                      <a:ln>
                        <a:noFill/>
                      </a:ln>
                      <a:solidFill>
                        <a:srgbClr val="416E71"/>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7.1.3 </a:t>
                  </a:r>
                  <a:r>
                    <a:rPr lang="zh-CN" altLang="en-US" sz="3600" b="1" dirty="0">
                      <a:solidFill>
                        <a:srgbClr val="416E71"/>
                      </a:solidFill>
                      <a:latin typeface="Arial" panose="020B0604020202020204" pitchFamily="34" charset="0"/>
                      <a:ea typeface="思源黑体 CN Medium" panose="020B0600000000000000" pitchFamily="34" charset="-122"/>
                      <a:cs typeface="+mn-ea"/>
                      <a:sym typeface="Arial" panose="020B0604020202020204" pitchFamily="34" charset="0"/>
                    </a:rPr>
                    <a:t>两栖动物的生殖和发育</a:t>
                  </a:r>
                </a:p>
              </p:txBody>
            </p:sp>
          </p:grpSp>
        </p:grpSp>
        <p:sp>
          <p:nvSpPr>
            <p:cNvPr id="21"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第</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1</a:t>
              </a: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章 生物的生殖和发育</a:t>
              </a:r>
            </a:p>
          </p:txBody>
        </p:sp>
      </p:grpSp>
      <p:pic>
        <p:nvPicPr>
          <p:cNvPr id="29" name="图片占位符 2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7958" r="17958"/>
          <a:stretch>
            <a:fillRect/>
          </a:stretch>
        </p:blipFill>
        <p:spPr>
          <a:xfrm>
            <a:off x="6537325" y="625475"/>
            <a:ext cx="5665788" cy="5746750"/>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p:cNvSpPr txBox="1">
            <a:spLocks noChangeArrowheads="1"/>
          </p:cNvSpPr>
          <p:nvPr/>
        </p:nvSpPr>
        <p:spPr bwMode="auto">
          <a:xfrm>
            <a:off x="3716083" y="1311344"/>
            <a:ext cx="4668395" cy="523220"/>
          </a:xfrm>
          <a:prstGeom prst="rect">
            <a:avLst/>
          </a:prstGeom>
          <a:noFill/>
          <a:ln w="9525">
            <a:noFill/>
            <a:miter lim="800000"/>
          </a:ln>
          <a:effectLst/>
        </p:spPr>
        <p:txBody>
          <a:bodyPr>
            <a:spAutoFit/>
          </a:bodyPr>
          <a:lstStyle/>
          <a:p>
            <a:pPr defTabSz="1219200">
              <a:defRPr/>
            </a:pPr>
            <a:r>
              <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西江月 夜行黄沙道中</a:t>
            </a:r>
            <a:r>
              <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endPar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7" name="Text Box 7"/>
          <p:cNvSpPr txBox="1">
            <a:spLocks noChangeArrowheads="1"/>
          </p:cNvSpPr>
          <p:nvPr/>
        </p:nvSpPr>
        <p:spPr bwMode="auto">
          <a:xfrm>
            <a:off x="4983029" y="1965215"/>
            <a:ext cx="2180405" cy="461665"/>
          </a:xfrm>
          <a:prstGeom prst="rect">
            <a:avLst/>
          </a:prstGeom>
          <a:noFill/>
          <a:ln w="9525">
            <a:noFill/>
            <a:miter lim="800000"/>
          </a:ln>
          <a:effectLst/>
        </p:spPr>
        <p:txBody>
          <a:bodyPr wrap="none">
            <a:spAutoFit/>
          </a:bodyPr>
          <a:lstStyle/>
          <a:p>
            <a:pPr defTabSz="1219200">
              <a:defRPr/>
            </a:pPr>
            <a:r>
              <a:rPr lang="zh-CN"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宋</a:t>
            </a:r>
            <a:r>
              <a:rPr lang="zh-CN"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辛弃疾</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15368" name="Text Box 8"/>
          <p:cNvSpPr txBox="1">
            <a:spLocks noChangeArrowheads="1"/>
          </p:cNvSpPr>
          <p:nvPr/>
        </p:nvSpPr>
        <p:spPr bwMode="auto">
          <a:xfrm>
            <a:off x="2962300" y="2623273"/>
            <a:ext cx="3016721" cy="523220"/>
          </a:xfrm>
          <a:prstGeom prst="rect">
            <a:avLst/>
          </a:prstGeom>
          <a:noFill/>
          <a:ln w="9525">
            <a:noFill/>
            <a:miter lim="800000"/>
          </a:ln>
          <a:effectLst/>
        </p:spPr>
        <p:txBody>
          <a:bodyPr>
            <a:spAutoFit/>
          </a:bodyPr>
          <a:lstStyle/>
          <a:p>
            <a:pPr defTabSz="1219200">
              <a:defRPr/>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明月别枝惊鹊，</a:t>
            </a:r>
            <a:r>
              <a:rPr lang="en-US" altLang="zh-CN" sz="2800" u="sng"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endPar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9" name="Text Box 9"/>
          <p:cNvSpPr txBox="1">
            <a:spLocks noChangeArrowheads="1"/>
          </p:cNvSpPr>
          <p:nvPr/>
        </p:nvSpPr>
        <p:spPr bwMode="auto">
          <a:xfrm>
            <a:off x="2962299" y="3557585"/>
            <a:ext cx="3303348" cy="523220"/>
          </a:xfrm>
          <a:prstGeom prst="rect">
            <a:avLst/>
          </a:prstGeom>
          <a:noFill/>
          <a:ln w="9525">
            <a:noFill/>
            <a:miter lim="800000"/>
          </a:ln>
          <a:effectLst/>
        </p:spPr>
        <p:txBody>
          <a:bodyPr>
            <a:spAutoFit/>
          </a:bodyPr>
          <a:lstStyle/>
          <a:p>
            <a:pPr defTabSz="1219200">
              <a:defRPr/>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稻花香里说丰年，</a:t>
            </a:r>
          </a:p>
        </p:txBody>
      </p:sp>
      <p:sp>
        <p:nvSpPr>
          <p:cNvPr id="15370" name="Text Box 10"/>
          <p:cNvSpPr txBox="1">
            <a:spLocks noChangeArrowheads="1"/>
          </p:cNvSpPr>
          <p:nvPr/>
        </p:nvSpPr>
        <p:spPr bwMode="auto">
          <a:xfrm>
            <a:off x="2962300" y="4419053"/>
            <a:ext cx="3016721" cy="523220"/>
          </a:xfrm>
          <a:prstGeom prst="rect">
            <a:avLst/>
          </a:prstGeom>
          <a:noFill/>
          <a:ln w="9525">
            <a:noFill/>
            <a:miter lim="800000"/>
          </a:ln>
          <a:effectLst/>
        </p:spPr>
        <p:txBody>
          <a:bodyPr>
            <a:spAutoFit/>
          </a:bodyPr>
          <a:lstStyle/>
          <a:p>
            <a:pPr defTabSz="1219200">
              <a:defRPr/>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七八个星天外，</a:t>
            </a:r>
          </a:p>
        </p:txBody>
      </p:sp>
      <p:sp>
        <p:nvSpPr>
          <p:cNvPr id="15371" name="Text Box 11"/>
          <p:cNvSpPr txBox="1">
            <a:spLocks noChangeArrowheads="1"/>
          </p:cNvSpPr>
          <p:nvPr/>
        </p:nvSpPr>
        <p:spPr bwMode="auto">
          <a:xfrm>
            <a:off x="2962299" y="5209260"/>
            <a:ext cx="3303348" cy="523220"/>
          </a:xfrm>
          <a:prstGeom prst="rect">
            <a:avLst/>
          </a:prstGeom>
          <a:noFill/>
          <a:ln w="9525">
            <a:noFill/>
            <a:miter lim="800000"/>
          </a:ln>
          <a:effectLst/>
        </p:spPr>
        <p:txBody>
          <a:bodyPr>
            <a:spAutoFit/>
          </a:bodyPr>
          <a:lstStyle/>
          <a:p>
            <a:pPr defTabSz="1219200">
              <a:defRPr/>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旧时茅店社林边，</a:t>
            </a:r>
          </a:p>
        </p:txBody>
      </p:sp>
      <p:cxnSp>
        <p:nvCxnSpPr>
          <p:cNvPr id="10252" name="直接连接符 14"/>
          <p:cNvCxnSpPr>
            <a:cxnSpLocks noChangeShapeType="1"/>
          </p:cNvCxnSpPr>
          <p:nvPr/>
        </p:nvCxnSpPr>
        <p:spPr bwMode="auto">
          <a:xfrm>
            <a:off x="6265649" y="3207612"/>
            <a:ext cx="2872615" cy="0"/>
          </a:xfrm>
          <a:prstGeom prst="line">
            <a:avLst/>
          </a:prstGeom>
          <a:noFill/>
          <a:ln w="28575" cap="sq" algn="ctr">
            <a:solidFill>
              <a:srgbClr val="FF0000"/>
            </a:solidFill>
            <a:round/>
          </a:ln>
        </p:spPr>
      </p:cxnSp>
      <p:cxnSp>
        <p:nvCxnSpPr>
          <p:cNvPr id="10253" name="直接连接符 15"/>
          <p:cNvCxnSpPr>
            <a:cxnSpLocks noChangeShapeType="1"/>
          </p:cNvCxnSpPr>
          <p:nvPr/>
        </p:nvCxnSpPr>
        <p:spPr bwMode="auto">
          <a:xfrm>
            <a:off x="6265649" y="4069080"/>
            <a:ext cx="2872615" cy="0"/>
          </a:xfrm>
          <a:prstGeom prst="line">
            <a:avLst/>
          </a:prstGeom>
          <a:noFill/>
          <a:ln w="28575" cap="sq" algn="ctr">
            <a:solidFill>
              <a:srgbClr val="FF0000"/>
            </a:solidFill>
            <a:round/>
          </a:ln>
        </p:spPr>
      </p:cxnSp>
      <p:cxnSp>
        <p:nvCxnSpPr>
          <p:cNvPr id="10254" name="直接连接符 16"/>
          <p:cNvCxnSpPr>
            <a:cxnSpLocks noChangeShapeType="1"/>
          </p:cNvCxnSpPr>
          <p:nvPr/>
        </p:nvCxnSpPr>
        <p:spPr bwMode="auto">
          <a:xfrm>
            <a:off x="6265649" y="4930548"/>
            <a:ext cx="2872615" cy="0"/>
          </a:xfrm>
          <a:prstGeom prst="line">
            <a:avLst/>
          </a:prstGeom>
          <a:noFill/>
          <a:ln w="28575" cap="sq" algn="ctr">
            <a:solidFill>
              <a:srgbClr val="FF0000"/>
            </a:solidFill>
            <a:round/>
          </a:ln>
        </p:spPr>
      </p:cxnSp>
      <p:cxnSp>
        <p:nvCxnSpPr>
          <p:cNvPr id="10255" name="直接连接符 17"/>
          <p:cNvCxnSpPr>
            <a:cxnSpLocks noChangeShapeType="1"/>
          </p:cNvCxnSpPr>
          <p:nvPr/>
        </p:nvCxnSpPr>
        <p:spPr bwMode="auto">
          <a:xfrm>
            <a:off x="6265649" y="5793600"/>
            <a:ext cx="2872615" cy="0"/>
          </a:xfrm>
          <a:prstGeom prst="line">
            <a:avLst/>
          </a:prstGeom>
          <a:noFill/>
          <a:ln w="28575" cap="sq" algn="ctr">
            <a:solidFill>
              <a:srgbClr val="FF0000"/>
            </a:solidFill>
            <a:round/>
          </a:ln>
        </p:spPr>
      </p:cxnSp>
      <p:sp>
        <p:nvSpPr>
          <p:cNvPr id="19" name="Text Box 8"/>
          <p:cNvSpPr txBox="1">
            <a:spLocks noChangeArrowheads="1"/>
          </p:cNvSpPr>
          <p:nvPr/>
        </p:nvSpPr>
        <p:spPr bwMode="auto">
          <a:xfrm>
            <a:off x="6448528" y="2632774"/>
            <a:ext cx="3016721" cy="523220"/>
          </a:xfrm>
          <a:prstGeom prst="rect">
            <a:avLst/>
          </a:prstGeom>
          <a:noFill/>
          <a:ln w="9525">
            <a:noFill/>
            <a:miter lim="800000"/>
          </a:ln>
          <a:effectLst/>
        </p:spPr>
        <p:txBody>
          <a:bodyPr>
            <a:spAutoFit/>
          </a:bodyPr>
          <a:lstStyle/>
          <a:p>
            <a:pPr defTabSz="1219200">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清风半夜鸣蝉。</a:t>
            </a:r>
            <a:r>
              <a:rPr lang="en-US" altLang="zh-CN" sz="28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endPar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 name="Text Box 8"/>
          <p:cNvSpPr txBox="1">
            <a:spLocks noChangeArrowheads="1"/>
          </p:cNvSpPr>
          <p:nvPr/>
        </p:nvSpPr>
        <p:spPr bwMode="auto">
          <a:xfrm>
            <a:off x="6448528" y="3557585"/>
            <a:ext cx="3016721" cy="523220"/>
          </a:xfrm>
          <a:prstGeom prst="rect">
            <a:avLst/>
          </a:prstGeom>
          <a:noFill/>
          <a:ln w="9525">
            <a:noFill/>
            <a:miter lim="800000"/>
          </a:ln>
          <a:effectLst/>
        </p:spPr>
        <p:txBody>
          <a:bodyPr>
            <a:spAutoFit/>
          </a:bodyPr>
          <a:lstStyle/>
          <a:p>
            <a:pPr defTabSz="1219200">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听取蛙声一片。</a:t>
            </a:r>
            <a:r>
              <a:rPr lang="en-US" altLang="zh-CN" sz="28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endPar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1" name="Text Box 8"/>
          <p:cNvSpPr txBox="1">
            <a:spLocks noChangeArrowheads="1"/>
          </p:cNvSpPr>
          <p:nvPr/>
        </p:nvSpPr>
        <p:spPr bwMode="auto">
          <a:xfrm>
            <a:off x="6448528" y="4419053"/>
            <a:ext cx="3016721" cy="523220"/>
          </a:xfrm>
          <a:prstGeom prst="rect">
            <a:avLst/>
          </a:prstGeom>
          <a:noFill/>
          <a:ln w="9525">
            <a:noFill/>
            <a:miter lim="800000"/>
          </a:ln>
          <a:effectLst/>
        </p:spPr>
        <p:txBody>
          <a:bodyPr>
            <a:spAutoFit/>
          </a:bodyPr>
          <a:lstStyle/>
          <a:p>
            <a:pPr defTabSz="1219200">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两三点雨山前。</a:t>
            </a:r>
            <a:r>
              <a:rPr lang="en-US" altLang="zh-CN" sz="28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endPar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2" name="Text Box 8"/>
          <p:cNvSpPr txBox="1">
            <a:spLocks noChangeArrowheads="1"/>
          </p:cNvSpPr>
          <p:nvPr/>
        </p:nvSpPr>
        <p:spPr bwMode="auto">
          <a:xfrm>
            <a:off x="6448528" y="5282104"/>
            <a:ext cx="3016721" cy="523220"/>
          </a:xfrm>
          <a:prstGeom prst="rect">
            <a:avLst/>
          </a:prstGeom>
          <a:noFill/>
          <a:ln w="9525">
            <a:noFill/>
            <a:miter lim="800000"/>
          </a:ln>
          <a:effectLst/>
        </p:spPr>
        <p:txBody>
          <a:bodyPr>
            <a:spAutoFit/>
          </a:bodyPr>
          <a:lstStyle/>
          <a:p>
            <a:pPr defTabSz="1219200">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路转溪头忽见。</a:t>
            </a:r>
            <a:r>
              <a:rPr lang="en-US" altLang="zh-CN" sz="28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endPar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文本框 16"/>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621545" y="1303338"/>
            <a:ext cx="7696200" cy="461665"/>
          </a:xfrm>
          <a:prstGeom prst="rect">
            <a:avLst/>
          </a:prstGeom>
          <a:noFill/>
          <a:ln w="9525">
            <a:noFill/>
            <a:miter lim="800000"/>
          </a:ln>
          <a:effectLst/>
        </p:spPr>
        <p:txBody>
          <a:bodyPr>
            <a:spAutoFit/>
          </a:bodyPr>
          <a:lstStyle/>
          <a:p>
            <a:pPr defTabSz="1219200">
              <a:defRPr/>
            </a:pPr>
            <a:r>
              <a:rPr lang="en-US"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）在什么环境条件下能听到蛙的鸣叫？</a:t>
            </a:r>
          </a:p>
        </p:txBody>
      </p:sp>
      <p:sp>
        <p:nvSpPr>
          <p:cNvPr id="17412" name="Text Box 4"/>
          <p:cNvSpPr txBox="1">
            <a:spLocks noChangeArrowheads="1"/>
          </p:cNvSpPr>
          <p:nvPr/>
        </p:nvSpPr>
        <p:spPr bwMode="auto">
          <a:xfrm>
            <a:off x="411594" y="2801051"/>
            <a:ext cx="6658560" cy="461665"/>
          </a:xfrm>
          <a:prstGeom prst="rect">
            <a:avLst/>
          </a:prstGeom>
          <a:noFill/>
          <a:ln w="9525">
            <a:noFill/>
            <a:miter lim="800000"/>
          </a:ln>
          <a:effectLst/>
        </p:spPr>
        <p:txBody>
          <a:bodyPr wrap="square">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）雌蛙和雄蛙都能鸣叫吗？</a:t>
            </a:r>
          </a:p>
        </p:txBody>
      </p:sp>
      <p:sp>
        <p:nvSpPr>
          <p:cNvPr id="17413" name="Text Box 5"/>
          <p:cNvSpPr txBox="1">
            <a:spLocks noChangeArrowheads="1"/>
          </p:cNvSpPr>
          <p:nvPr/>
        </p:nvSpPr>
        <p:spPr bwMode="auto">
          <a:xfrm>
            <a:off x="411594" y="4302926"/>
            <a:ext cx="5839459" cy="461665"/>
          </a:xfrm>
          <a:prstGeom prst="rect">
            <a:avLst/>
          </a:prstGeom>
          <a:noFill/>
          <a:ln w="9525">
            <a:noFill/>
            <a:miter lim="800000"/>
          </a:ln>
          <a:effectLst/>
        </p:spPr>
        <p:txBody>
          <a:bodyPr wrap="square">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）蛙的鸣叫有什么意义呢？</a:t>
            </a:r>
          </a:p>
        </p:txBody>
      </p:sp>
      <p:sp>
        <p:nvSpPr>
          <p:cNvPr id="17418" name="Text Box 10"/>
          <p:cNvSpPr txBox="1">
            <a:spLocks noChangeArrowheads="1"/>
          </p:cNvSpPr>
          <p:nvPr/>
        </p:nvSpPr>
        <p:spPr bwMode="auto">
          <a:xfrm>
            <a:off x="648234" y="1908722"/>
            <a:ext cx="1818159" cy="461665"/>
          </a:xfrm>
          <a:prstGeom prst="rect">
            <a:avLst/>
          </a:prstGeom>
          <a:noFill/>
          <a:ln w="9525">
            <a:noFill/>
            <a:miter lim="800000"/>
          </a:ln>
          <a:effectLst/>
        </p:spPr>
        <p:txBody>
          <a:bodyPr wrap="square">
            <a:spAutoFit/>
          </a:bodyPr>
          <a:lstStyle/>
          <a:p>
            <a:pPr defTabSz="1219200">
              <a:spcBef>
                <a:spcPct val="50000"/>
              </a:spcBef>
              <a:defRPr/>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春末夏初</a:t>
            </a:r>
          </a:p>
        </p:txBody>
      </p:sp>
      <p:sp>
        <p:nvSpPr>
          <p:cNvPr id="17419" name="Text Box 11"/>
          <p:cNvSpPr txBox="1">
            <a:spLocks noChangeArrowheads="1"/>
          </p:cNvSpPr>
          <p:nvPr/>
        </p:nvSpPr>
        <p:spPr bwMode="auto">
          <a:xfrm>
            <a:off x="727781" y="3430500"/>
            <a:ext cx="1299881" cy="461665"/>
          </a:xfrm>
          <a:prstGeom prst="rect">
            <a:avLst/>
          </a:prstGeom>
          <a:noFill/>
          <a:ln w="9525">
            <a:noFill/>
            <a:miter lim="800000"/>
          </a:ln>
          <a:effectLst/>
        </p:spPr>
        <p:txBody>
          <a:bodyPr wrap="square">
            <a:spAutoFit/>
          </a:bodyPr>
          <a:lstStyle/>
          <a:p>
            <a:pPr defTabSz="1219200">
              <a:spcBef>
                <a:spcPct val="50000"/>
              </a:spcBef>
              <a:defRPr/>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雄 蛙</a:t>
            </a:r>
          </a:p>
        </p:txBody>
      </p:sp>
      <p:sp>
        <p:nvSpPr>
          <p:cNvPr id="17420" name="Text Box 12"/>
          <p:cNvSpPr txBox="1">
            <a:spLocks noChangeArrowheads="1"/>
          </p:cNvSpPr>
          <p:nvPr/>
        </p:nvSpPr>
        <p:spPr bwMode="auto">
          <a:xfrm>
            <a:off x="727781" y="4932375"/>
            <a:ext cx="1738612" cy="461665"/>
          </a:xfrm>
          <a:prstGeom prst="rect">
            <a:avLst/>
          </a:prstGeom>
          <a:noFill/>
          <a:ln w="9525">
            <a:noFill/>
            <a:miter lim="800000"/>
          </a:ln>
          <a:effectLst/>
        </p:spPr>
        <p:txBody>
          <a:bodyPr wrap="square">
            <a:spAutoFit/>
          </a:bodyPr>
          <a:lstStyle/>
          <a:p>
            <a:pPr defTabSz="1219200">
              <a:spcBef>
                <a:spcPct val="50000"/>
              </a:spcBef>
              <a:defRPr/>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吸引雌蛙</a:t>
            </a:r>
          </a:p>
        </p:txBody>
      </p:sp>
      <p:pic>
        <p:nvPicPr>
          <p:cNvPr id="112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0917" y="3224456"/>
            <a:ext cx="3802177" cy="20040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3"/>
          <p:cNvGrpSpPr/>
          <p:nvPr/>
        </p:nvGrpSpPr>
        <p:grpSpPr bwMode="auto">
          <a:xfrm>
            <a:off x="8101940" y="1466884"/>
            <a:ext cx="2769683" cy="2668333"/>
            <a:chOff x="-499" y="685"/>
            <a:chExt cx="1749" cy="1685"/>
          </a:xfrm>
        </p:grpSpPr>
        <p:sp>
          <p:nvSpPr>
            <p:cNvPr id="11276" name="Line 4"/>
            <p:cNvSpPr>
              <a:spLocks noChangeShapeType="1"/>
            </p:cNvSpPr>
            <p:nvPr/>
          </p:nvSpPr>
          <p:spPr bwMode="auto">
            <a:xfrm flipV="1">
              <a:off x="-499" y="1054"/>
              <a:ext cx="1179" cy="1316"/>
            </a:xfrm>
            <a:prstGeom prst="line">
              <a:avLst/>
            </a:prstGeom>
            <a:noFill/>
            <a:ln w="76200" cap="sq">
              <a:solidFill>
                <a:srgbClr val="0066FF"/>
              </a:solidFill>
              <a:round/>
              <a:tailEnd type="triangle" w="sm" len="sm"/>
            </a:ln>
            <a:extLst>
              <a:ext uri="{909E8E84-426E-40DD-AFC4-6F175D3DCCD1}">
                <a14:hiddenFill xmlns:a14="http://schemas.microsoft.com/office/drawing/2010/main">
                  <a:noFill/>
                </a14:hiddenFill>
              </a:ext>
            </a:extLst>
          </p:spPr>
          <p:txBody>
            <a:bodyPr wrap="none"/>
            <a:lstStyle/>
            <a:p>
              <a:pPr defTabSz="1219200"/>
              <a:endParaRPr lang="zh-CN" altLang="en-US" kern="0" dirty="0">
                <a:solidFill>
                  <a:sysClr val="windowText" lastClr="000000"/>
                </a:solidFill>
                <a:highlight>
                  <a:srgbClr val="0066FF"/>
                </a:highlight>
                <a:latin typeface="Arial" panose="020B0604020202020204" pitchFamily="34" charset="0"/>
                <a:ea typeface="思源黑体 CN Medium" panose="020B0600000000000000" pitchFamily="34" charset="-122"/>
                <a:sym typeface="Arial" panose="020B0604020202020204" pitchFamily="34" charset="0"/>
              </a:endParaRPr>
            </a:p>
          </p:txBody>
        </p:sp>
        <p:sp>
          <p:nvSpPr>
            <p:cNvPr id="20" name="Text Box 5"/>
            <p:cNvSpPr txBox="1">
              <a:spLocks noChangeArrowheads="1"/>
            </p:cNvSpPr>
            <p:nvPr/>
          </p:nvSpPr>
          <p:spPr bwMode="auto">
            <a:xfrm>
              <a:off x="474" y="685"/>
              <a:ext cx="776" cy="292"/>
            </a:xfrm>
            <a:prstGeom prst="rect">
              <a:avLst/>
            </a:prstGeom>
            <a:noFill/>
            <a:ln w="9525">
              <a:noFill/>
              <a:miter lim="800000"/>
            </a:ln>
            <a:effectLst/>
          </p:spPr>
          <p:txBody>
            <a:bodyPr wrap="square">
              <a:spAutoFit/>
            </a:bodyPr>
            <a:lstStyle/>
            <a:p>
              <a:pPr defTabSz="1219200">
                <a:spcBef>
                  <a:spcPct val="50000"/>
                </a:spcBef>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鸣囊</a:t>
              </a:r>
            </a:p>
          </p:txBody>
        </p:sp>
      </p:grpSp>
      <p:sp>
        <p:nvSpPr>
          <p:cNvPr id="15" name="文本框 14"/>
          <p:cNvSpPr txBox="1"/>
          <p:nvPr/>
        </p:nvSpPr>
        <p:spPr>
          <a:xfrm>
            <a:off x="1475014" y="369102"/>
            <a:ext cx="264687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一、蛙的生殖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left)">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linds(horizontal)">
                                      <p:cBhvr>
                                        <p:cTn id="12" dur="500"/>
                                        <p:tgtEl>
                                          <p:spTgt spid="174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wipe(left)">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blinds(horizontal)">
                                      <p:cBhvr>
                                        <p:cTn id="22" dur="500"/>
                                        <p:tgtEl>
                                          <p:spTgt spid="174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3"/>
                                        </p:tgtEl>
                                        <p:attrNameLst>
                                          <p:attrName>style.visibility</p:attrName>
                                        </p:attrNameLst>
                                      </p:cBhvr>
                                      <p:to>
                                        <p:strVal val="visible"/>
                                      </p:to>
                                    </p:set>
                                    <p:animEffect transition="in" filter="wipe(left)">
                                      <p:cBhvr>
                                        <p:cTn id="27" dur="500"/>
                                        <p:tgtEl>
                                          <p:spTgt spid="174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blinds(horizontal)">
                                      <p:cBhvr>
                                        <p:cTn id="32" dur="500"/>
                                        <p:tgtEl>
                                          <p:spTgt spid="17420"/>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plus(i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P spid="17418" grpId="0"/>
      <p:bldP spid="17419" grpId="0"/>
      <p:bldP spid="174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4411" y="3035779"/>
            <a:ext cx="4514990" cy="253968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435" name="Text Box 3"/>
          <p:cNvSpPr txBox="1">
            <a:spLocks noChangeArrowheads="1"/>
          </p:cNvSpPr>
          <p:nvPr/>
        </p:nvSpPr>
        <p:spPr bwMode="auto">
          <a:xfrm>
            <a:off x="285711" y="1271547"/>
            <a:ext cx="5025484" cy="461665"/>
          </a:xfrm>
          <a:prstGeom prst="rect">
            <a:avLst/>
          </a:prstGeom>
          <a:noFill/>
          <a:ln w="9525">
            <a:noFill/>
            <a:miter lim="800000"/>
          </a:ln>
          <a:effectLst/>
        </p:spPr>
        <p:txBody>
          <a:bodyPr wrap="square">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）抱对有什么意义呢？</a:t>
            </a:r>
          </a:p>
        </p:txBody>
      </p:sp>
      <p:grpSp>
        <p:nvGrpSpPr>
          <p:cNvPr id="2" name="Group 4"/>
          <p:cNvGrpSpPr/>
          <p:nvPr/>
        </p:nvGrpSpPr>
        <p:grpSpPr bwMode="auto">
          <a:xfrm>
            <a:off x="2114411" y="2752203"/>
            <a:ext cx="8557525" cy="3106831"/>
            <a:chOff x="0" y="0"/>
            <a:chExt cx="5443" cy="2359"/>
          </a:xfrm>
        </p:grpSpPr>
        <p:sp>
          <p:nvSpPr>
            <p:cNvPr id="12294" name="Rectangle 5"/>
            <p:cNvSpPr>
              <a:spLocks noChangeArrowheads="1"/>
            </p:cNvSpPr>
            <p:nvPr/>
          </p:nvSpPr>
          <p:spPr bwMode="auto">
            <a:xfrm>
              <a:off x="3538" y="433"/>
              <a:ext cx="1905" cy="1707"/>
            </a:xfrm>
            <a:prstGeom prst="rect">
              <a:avLst/>
            </a:prstGeom>
            <a:noFill/>
            <a:ln w="38100" cap="sq">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lnSpc>
                  <a:spcPct val="150000"/>
                </a:lnSpc>
              </a:pPr>
              <a:r>
                <a:rPr lang="zh-CN" altLang="zh-CN" sz="2400" kern="0">
                  <a:solidFill>
                    <a:srgbClr val="000000"/>
                  </a:solidFill>
                  <a:ea typeface="思源黑体 CN Medium" panose="020B0600000000000000" pitchFamily="34" charset="-122"/>
                  <a:sym typeface="Arial" panose="020B0604020202020204" pitchFamily="34" charset="0"/>
                </a:rPr>
                <a:t>雌雄蛙的抱对是蛙的繁殖行为，可以</a:t>
              </a:r>
              <a:r>
                <a:rPr lang="zh-CN" altLang="zh-CN" sz="2400" kern="0">
                  <a:solidFill>
                    <a:srgbClr val="FF0000"/>
                  </a:solidFill>
                  <a:ea typeface="思源黑体 CN Medium" panose="020B0600000000000000" pitchFamily="34" charset="-122"/>
                  <a:sym typeface="Arial" panose="020B0604020202020204" pitchFamily="34" charset="0"/>
                </a:rPr>
                <a:t>提高体外受精率。</a:t>
              </a:r>
            </a:p>
          </p:txBody>
        </p:sp>
        <p:sp>
          <p:nvSpPr>
            <p:cNvPr id="12295" name="Oval 6"/>
            <p:cNvSpPr>
              <a:spLocks noChangeArrowheads="1"/>
            </p:cNvSpPr>
            <p:nvPr/>
          </p:nvSpPr>
          <p:spPr bwMode="auto">
            <a:xfrm>
              <a:off x="0" y="0"/>
              <a:ext cx="2948" cy="2359"/>
            </a:xfrm>
            <a:prstGeom prst="ellipse">
              <a:avLst/>
            </a:prstGeom>
            <a:noFill/>
            <a:ln w="76200" cap="sq">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endParaRPr lang="zh-CN" altLang="en-US" kern="0">
                <a:ea typeface="思源黑体 CN Medium" panose="020B0600000000000000" pitchFamily="34" charset="-122"/>
                <a:sym typeface="Arial" panose="020B0604020202020204" pitchFamily="34" charset="0"/>
              </a:endParaRPr>
            </a:p>
          </p:txBody>
        </p:sp>
        <p:sp>
          <p:nvSpPr>
            <p:cNvPr id="12296" name="Line 7"/>
            <p:cNvSpPr>
              <a:spLocks noChangeShapeType="1"/>
            </p:cNvSpPr>
            <p:nvPr/>
          </p:nvSpPr>
          <p:spPr bwMode="auto">
            <a:xfrm flipV="1">
              <a:off x="2948" y="1134"/>
              <a:ext cx="590" cy="90"/>
            </a:xfrm>
            <a:prstGeom prst="line">
              <a:avLst/>
            </a:prstGeom>
            <a:noFill/>
            <a:ln w="76200" cap="sq">
              <a:solidFill>
                <a:srgbClr val="FF0000"/>
              </a:solidFill>
              <a:round/>
              <a:tailEnd type="triangle" w="sm" len="sm"/>
            </a:ln>
            <a:extLst>
              <a:ext uri="{909E8E84-426E-40DD-AFC4-6F175D3DCCD1}">
                <a14:hiddenFill xmlns:a14="http://schemas.microsoft.com/office/drawing/2010/main">
                  <a:noFill/>
                </a14:hiddenFill>
              </a:ext>
            </a:extLst>
          </p:spPr>
          <p:txBody>
            <a:bodyPr wrap="none"/>
            <a:lstStyle/>
            <a:p>
              <a:pPr defTabSz="1219200"/>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9" name="TextBox 15"/>
          <p:cNvSpPr txBox="1"/>
          <p:nvPr/>
        </p:nvSpPr>
        <p:spPr>
          <a:xfrm>
            <a:off x="3638372" y="1850667"/>
            <a:ext cx="1467068" cy="400110"/>
          </a:xfrm>
          <a:prstGeom prst="rect">
            <a:avLst/>
          </a:prstGeom>
          <a:noFill/>
        </p:spPr>
        <p:txBody>
          <a:bodyPr wrap="none">
            <a:spAutoFit/>
          </a:bodyPr>
          <a:lstStyle/>
          <a:p>
            <a:pPr defTabSz="1219200">
              <a:defRPr/>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雌雄蛙抱对</a:t>
            </a:r>
          </a:p>
        </p:txBody>
      </p:sp>
      <p:sp>
        <p:nvSpPr>
          <p:cNvPr id="10" name="文本框 9"/>
          <p:cNvSpPr txBox="1"/>
          <p:nvPr/>
        </p:nvSpPr>
        <p:spPr>
          <a:xfrm>
            <a:off x="1475014" y="369102"/>
            <a:ext cx="264687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一、蛙的生殖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plus(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60400" y="2997577"/>
            <a:ext cx="57452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Bef>
                <a:spcPct val="50000"/>
              </a:spcBef>
              <a:buFontTx/>
              <a:buChar char="-"/>
            </a:pPr>
            <a:r>
              <a:rPr lang="zh-CN" altLang="en-US" sz="2400" kern="0" dirty="0">
                <a:solidFill>
                  <a:srgbClr val="000000"/>
                </a:solidFill>
                <a:ea typeface="思源黑体 CN Medium" panose="020B0600000000000000" pitchFamily="34" charset="-122"/>
                <a:sym typeface="Arial" panose="020B0604020202020204" pitchFamily="34" charset="0"/>
              </a:rPr>
              <a:t> 受精得不到完全保证。</a:t>
            </a:r>
            <a:endParaRPr lang="en-US" altLang="zh-CN" sz="2400" kern="0" dirty="0">
              <a:solidFill>
                <a:srgbClr val="000000"/>
              </a:solidFill>
              <a:ea typeface="思源黑体 CN Medium" panose="020B0600000000000000" pitchFamily="34" charset="-122"/>
              <a:sym typeface="Arial" panose="020B0604020202020204" pitchFamily="34" charset="0"/>
            </a:endParaRPr>
          </a:p>
          <a:p>
            <a:pPr defTabSz="1219200" eaLnBrk="1" hangingPunct="1">
              <a:spcBef>
                <a:spcPct val="50000"/>
              </a:spcBef>
              <a:buFontTx/>
              <a:buChar char="-"/>
            </a:pPr>
            <a:r>
              <a:rPr lang="en-US" altLang="zh-CN" sz="2400" kern="0" dirty="0">
                <a:solidFill>
                  <a:srgbClr val="000000"/>
                </a:solidFill>
                <a:ea typeface="思源黑体 CN Medium" panose="020B0600000000000000" pitchFamily="34" charset="-122"/>
                <a:sym typeface="Arial" panose="020B0604020202020204" pitchFamily="34" charset="0"/>
              </a:rPr>
              <a:t> </a:t>
            </a:r>
            <a:r>
              <a:rPr lang="zh-CN" altLang="en-US" sz="2400" kern="0" dirty="0">
                <a:solidFill>
                  <a:srgbClr val="000000"/>
                </a:solidFill>
                <a:ea typeface="思源黑体 CN Medium" panose="020B0600000000000000" pitchFamily="34" charset="-122"/>
                <a:sym typeface="Arial" panose="020B0604020202020204" pitchFamily="34" charset="0"/>
              </a:rPr>
              <a:t>受精卵极少得到亲代的照顾。</a:t>
            </a:r>
            <a:endParaRPr lang="zh-CN" altLang="zh-CN" sz="2400" kern="0" dirty="0">
              <a:solidFill>
                <a:srgbClr val="000000"/>
              </a:solidFill>
              <a:ea typeface="思源黑体 CN Medium" panose="020B0600000000000000" pitchFamily="34" charset="-122"/>
              <a:sym typeface="Arial" panose="020B0604020202020204" pitchFamily="34" charset="0"/>
            </a:endParaRPr>
          </a:p>
        </p:txBody>
      </p:sp>
      <p:sp>
        <p:nvSpPr>
          <p:cNvPr id="19459" name="Text Box 3"/>
          <p:cNvSpPr txBox="1">
            <a:spLocks noChangeArrowheads="1"/>
          </p:cNvSpPr>
          <p:nvPr/>
        </p:nvSpPr>
        <p:spPr bwMode="auto">
          <a:xfrm>
            <a:off x="660400" y="1514061"/>
            <a:ext cx="10675435" cy="461665"/>
          </a:xfrm>
          <a:prstGeom prst="rect">
            <a:avLst/>
          </a:prstGeom>
          <a:noFill/>
          <a:ln w="9525">
            <a:noFill/>
            <a:miter lim="800000"/>
          </a:ln>
          <a:effectLst/>
        </p:spPr>
        <p:txBody>
          <a:bodyPr wrap="square">
            <a:spAutoFit/>
          </a:bodyPr>
          <a:lstStyle/>
          <a:p>
            <a:pPr defTabSz="1219200">
              <a:buFont typeface="Arial" panose="020B0604020202020204" pitchFamily="34" charset="0"/>
              <a:buChar char="•"/>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蛙一次产卵数十至数千枚，这对于繁殖后代有什么意义？</a:t>
            </a:r>
          </a:p>
        </p:txBody>
      </p:sp>
      <p:sp>
        <p:nvSpPr>
          <p:cNvPr id="6" name="右大括号 5"/>
          <p:cNvSpPr/>
          <p:nvPr/>
        </p:nvSpPr>
        <p:spPr bwMode="auto">
          <a:xfrm>
            <a:off x="5061530" y="3003923"/>
            <a:ext cx="286628" cy="934312"/>
          </a:xfrm>
          <a:prstGeom prst="rightBrace">
            <a:avLst>
              <a:gd name="adj1" fmla="val 8360"/>
              <a:gd name="adj2" fmla="val 50000"/>
            </a:avLst>
          </a:prstGeom>
          <a:noFill/>
          <a:ln w="12700" cap="sq" algn="ctr">
            <a:solidFill>
              <a:srgbClr val="FF0000"/>
            </a:solidFill>
            <a:rou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endParaRPr lang="zh-CN" altLang="en-US" sz="2400" kern="0">
              <a:ea typeface="思源黑体 CN Medium" panose="020B0600000000000000" pitchFamily="34" charset="-122"/>
              <a:sym typeface="Arial" panose="020B0604020202020204" pitchFamily="34" charset="0"/>
            </a:endParaRPr>
          </a:p>
        </p:txBody>
      </p:sp>
      <p:sp>
        <p:nvSpPr>
          <p:cNvPr id="7" name="TextBox 6"/>
          <p:cNvSpPr txBox="1">
            <a:spLocks noChangeArrowheads="1"/>
          </p:cNvSpPr>
          <p:nvPr/>
        </p:nvSpPr>
        <p:spPr bwMode="auto">
          <a:xfrm>
            <a:off x="5273588" y="2918280"/>
            <a:ext cx="11320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ea typeface="思源黑体 CN Medium" panose="020B0600000000000000" pitchFamily="34" charset="-122"/>
                <a:sym typeface="Arial" panose="020B0604020202020204" pitchFamily="34" charset="0"/>
              </a:rPr>
              <a:t>孵化率</a:t>
            </a:r>
            <a:endParaRPr lang="en-US" altLang="zh-CN" sz="2400" kern="0" dirty="0">
              <a:ea typeface="思源黑体 CN Medium" panose="020B0600000000000000" pitchFamily="34" charset="-122"/>
              <a:sym typeface="Arial" panose="020B0604020202020204" pitchFamily="34" charset="0"/>
            </a:endParaRPr>
          </a:p>
          <a:p>
            <a:pPr defTabSz="1219200" eaLnBrk="1" hangingPunct="1"/>
            <a:r>
              <a:rPr lang="zh-CN" altLang="en-US" sz="2400" kern="0" dirty="0">
                <a:ea typeface="思源黑体 CN Medium" panose="020B0600000000000000" pitchFamily="34" charset="-122"/>
                <a:sym typeface="Arial" panose="020B0604020202020204" pitchFamily="34" charset="0"/>
              </a:rPr>
              <a:t>不高</a:t>
            </a:r>
          </a:p>
        </p:txBody>
      </p:sp>
      <p:sp>
        <p:nvSpPr>
          <p:cNvPr id="8" name="右箭头 7"/>
          <p:cNvSpPr>
            <a:spLocks noChangeArrowheads="1"/>
          </p:cNvSpPr>
          <p:nvPr/>
        </p:nvSpPr>
        <p:spPr bwMode="auto">
          <a:xfrm>
            <a:off x="6617687" y="3184763"/>
            <a:ext cx="932728" cy="430733"/>
          </a:xfrm>
          <a:prstGeom prst="rightArrow">
            <a:avLst>
              <a:gd name="adj1" fmla="val 50000"/>
              <a:gd name="adj2" fmla="val 49976"/>
            </a:avLst>
          </a:prstGeom>
          <a:solidFill>
            <a:schemeClr val="accent1"/>
          </a:solidFill>
          <a:ln w="12700" cap="sq" algn="ctr">
            <a:solidFill>
              <a:schemeClr val="tx1"/>
            </a:solidFill>
            <a:round/>
          </a:ln>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endParaRPr lang="zh-CN" altLang="en-US" sz="2400" kern="0">
              <a:ea typeface="思源黑体 CN Medium" panose="020B0600000000000000" pitchFamily="34" charset="-122"/>
              <a:sym typeface="Arial" panose="020B0604020202020204" pitchFamily="34" charset="0"/>
            </a:endParaRPr>
          </a:p>
        </p:txBody>
      </p:sp>
      <p:sp>
        <p:nvSpPr>
          <p:cNvPr id="9" name="TextBox 8"/>
          <p:cNvSpPr txBox="1">
            <a:spLocks noChangeArrowheads="1"/>
          </p:cNvSpPr>
          <p:nvPr/>
        </p:nvSpPr>
        <p:spPr bwMode="auto">
          <a:xfrm>
            <a:off x="7550415" y="3164368"/>
            <a:ext cx="6106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solidFill>
                  <a:srgbClr val="FF0000"/>
                </a:solidFill>
                <a:ea typeface="思源黑体 CN Medium" panose="020B0600000000000000" pitchFamily="34" charset="-122"/>
                <a:sym typeface="Arial" panose="020B0604020202020204" pitchFamily="34" charset="0"/>
              </a:rPr>
              <a:t>保证一定数量的后代存活</a:t>
            </a:r>
          </a:p>
        </p:txBody>
      </p:sp>
      <p:sp>
        <p:nvSpPr>
          <p:cNvPr id="10" name="文本框 9"/>
          <p:cNvSpPr txBox="1"/>
          <p:nvPr/>
        </p:nvSpPr>
        <p:spPr>
          <a:xfrm>
            <a:off x="1475014" y="369102"/>
            <a:ext cx="264687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一、蛙的生殖</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2" dur="500"/>
                                        <p:tgtEl>
                                          <p:spTgt spid="19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193" y="1969101"/>
            <a:ext cx="5044487" cy="37781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5821680" y="3485226"/>
            <a:ext cx="553998" cy="1724517"/>
          </a:xfrm>
          <a:prstGeom prst="rect">
            <a:avLst/>
          </a:prstGeom>
          <a:noFill/>
          <a:ln w="9525">
            <a:noFill/>
            <a:miter lim="800000"/>
          </a:ln>
          <a:effectLst/>
        </p:spPr>
        <p:txBody>
          <a:bodyPr vert="eaVert" wrap="square">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受精卵</a:t>
            </a:r>
          </a:p>
        </p:txBody>
      </p:sp>
      <p:sp>
        <p:nvSpPr>
          <p:cNvPr id="14341" name="矩形 7"/>
          <p:cNvSpPr>
            <a:spLocks noChangeArrowheads="1"/>
          </p:cNvSpPr>
          <p:nvPr/>
        </p:nvSpPr>
        <p:spPr bwMode="auto">
          <a:xfrm>
            <a:off x="6559107" y="3485226"/>
            <a:ext cx="4861058" cy="96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lnSpc>
                <a:spcPct val="150000"/>
              </a:lnSpc>
            </a:pPr>
            <a:r>
              <a:rPr lang="zh-CN" altLang="zh-CN" sz="2000" kern="0" dirty="0">
                <a:ea typeface="思源黑体 CN Medium" panose="020B0600000000000000" pitchFamily="34" charset="-122"/>
                <a:sym typeface="Arial" panose="020B0604020202020204" pitchFamily="34" charset="0"/>
              </a:rPr>
              <a:t>卵粒之间有黏性物质相连，常常以卵块状态在水中漂浮</a:t>
            </a:r>
            <a:r>
              <a:rPr lang="zh-CN" altLang="en-US" sz="2000" kern="0" dirty="0">
                <a:ea typeface="思源黑体 CN Medium" panose="020B0600000000000000" pitchFamily="34" charset="-122"/>
                <a:sym typeface="Arial" panose="020B0604020202020204" pitchFamily="34" charset="0"/>
              </a:rPr>
              <a:t>。</a:t>
            </a:r>
            <a:endParaRPr lang="zh-CN" altLang="en-US" kern="0" dirty="0">
              <a:ea typeface="思源黑体 CN Medium" panose="020B0600000000000000" pitchFamily="34" charset="-122"/>
              <a:sym typeface="Arial" panose="020B0604020202020204" pitchFamily="34" charset="0"/>
            </a:endParaRPr>
          </a:p>
        </p:txBody>
      </p:sp>
      <p:sp>
        <p:nvSpPr>
          <p:cNvPr id="8" name="文本框 7"/>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12865" y="2156502"/>
            <a:ext cx="3966271" cy="297470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639171" y="3278875"/>
            <a:ext cx="553998" cy="1724519"/>
          </a:xfrm>
          <a:prstGeom prst="rect">
            <a:avLst/>
          </a:prstGeom>
          <a:noFill/>
          <a:ln w="9525">
            <a:noFill/>
            <a:miter lim="800000"/>
          </a:ln>
          <a:effectLst/>
        </p:spPr>
        <p:txBody>
          <a:bodyPr vert="eaVert">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蝌蚪</a:t>
            </a:r>
          </a:p>
        </p:txBody>
      </p:sp>
      <p:sp>
        <p:nvSpPr>
          <p:cNvPr id="5" name="文本框 4"/>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92474" y="1916997"/>
            <a:ext cx="4007052" cy="3005289"/>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3"/>
          <p:cNvSpPr txBox="1">
            <a:spLocks noChangeArrowheads="1"/>
          </p:cNvSpPr>
          <p:nvPr/>
        </p:nvSpPr>
        <p:spPr bwMode="auto">
          <a:xfrm>
            <a:off x="8414352" y="2610623"/>
            <a:ext cx="553998" cy="3518715"/>
          </a:xfrm>
          <a:prstGeom prst="rect">
            <a:avLst/>
          </a:prstGeom>
          <a:noFill/>
          <a:ln w="9525">
            <a:noFill/>
            <a:miter lim="800000"/>
          </a:ln>
          <a:effectLst/>
        </p:spPr>
        <p:txBody>
          <a:bodyPr vert="eaVert">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长后肢的蝌蚪</a:t>
            </a:r>
          </a:p>
        </p:txBody>
      </p:sp>
      <p:sp>
        <p:nvSpPr>
          <p:cNvPr id="4" name="文本框 3"/>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40664" y="2209711"/>
            <a:ext cx="3910673" cy="2933004"/>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8898677" y="2677318"/>
            <a:ext cx="553998" cy="2246769"/>
          </a:xfrm>
          <a:prstGeom prst="rect">
            <a:avLst/>
          </a:prstGeom>
          <a:noFill/>
          <a:ln w="9525">
            <a:noFill/>
            <a:miter lim="800000"/>
          </a:ln>
          <a:effectLst/>
        </p:spPr>
        <p:txBody>
          <a:bodyPr vert="eaVert" wrap="none">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长前后肢的蝌蚪</a:t>
            </a:r>
          </a:p>
        </p:txBody>
      </p:sp>
      <p:sp>
        <p:nvSpPr>
          <p:cNvPr id="4" name="文本框 3"/>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68040" y="2403399"/>
            <a:ext cx="3760392" cy="211495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8251273" y="2135583"/>
            <a:ext cx="553998" cy="2862322"/>
          </a:xfrm>
          <a:prstGeom prst="rect">
            <a:avLst/>
          </a:prstGeom>
          <a:noFill/>
          <a:ln w="9525">
            <a:noFill/>
            <a:miter lim="800000"/>
          </a:ln>
          <a:effectLst/>
        </p:spPr>
        <p:txBody>
          <a:bodyPr vert="eaVert" wrap="none">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尾部逐渐消失的幼蛙</a:t>
            </a:r>
          </a:p>
        </p:txBody>
      </p:sp>
      <p:sp>
        <p:nvSpPr>
          <p:cNvPr id="4" name="文本框 3"/>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44240" y="2295117"/>
            <a:ext cx="4454722" cy="2505781"/>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8444831" y="3074467"/>
            <a:ext cx="553998" cy="2004812"/>
          </a:xfrm>
          <a:prstGeom prst="rect">
            <a:avLst/>
          </a:prstGeom>
          <a:noFill/>
          <a:ln w="9525">
            <a:noFill/>
            <a:miter lim="800000"/>
          </a:ln>
          <a:effectLst/>
        </p:spPr>
        <p:txBody>
          <a:bodyPr vert="eaVert">
            <a:spAutoFit/>
          </a:bodyPr>
          <a:lstStyle/>
          <a:p>
            <a:pPr defTabSz="1219200">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成 蛙</a:t>
            </a:r>
          </a:p>
        </p:txBody>
      </p:sp>
      <p:sp>
        <p:nvSpPr>
          <p:cNvPr id="5" name="文本框 4"/>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Rot="1" noChangeArrowheads="1"/>
          </p:cNvSpPr>
          <p:nvPr>
            <p:ph type="body" idx="4294967295"/>
          </p:nvPr>
        </p:nvSpPr>
        <p:spPr>
          <a:xfrm>
            <a:off x="660400" y="1629152"/>
            <a:ext cx="9093200" cy="1747838"/>
          </a:xfrm>
          <a:noFill/>
        </p:spPr>
        <p:txBody>
          <a:bodyPr>
            <a:normAutofit/>
          </a:bodyPr>
          <a:lstStyle/>
          <a:p>
            <a:pPr marL="0" indent="0">
              <a:lnSpc>
                <a:spcPct val="130000"/>
              </a:lnSpc>
              <a:buNone/>
            </a:pP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家蚕的发育过程要经过 </a:t>
            </a:r>
            <a:r>
              <a:rPr lang="zh-CN" altLang="en-US" sz="2400" u="sng"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阶段，幼虫的 </a:t>
            </a:r>
            <a:r>
              <a:rPr lang="zh-CN" altLang="en-US" sz="2400" u="sng"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和</a:t>
            </a:r>
            <a:r>
              <a:rPr lang="zh-CN" altLang="en-US" sz="2400" u="sng"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与成虫有明显差别，这样的发育过程叫做</a:t>
            </a:r>
            <a:r>
              <a:rPr lang="zh-CN" altLang="en-US" sz="2400" u="sng"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完全变态</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。代表：</a:t>
            </a:r>
            <a:r>
              <a:rPr lang="zh-CN" altLang="en-US" sz="2400" u="sng"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等。</a:t>
            </a:r>
          </a:p>
        </p:txBody>
      </p:sp>
      <p:sp>
        <p:nvSpPr>
          <p:cNvPr id="4100" name="Rectangle 4"/>
          <p:cNvSpPr>
            <a:spLocks noChangeArrowheads="1"/>
          </p:cNvSpPr>
          <p:nvPr/>
        </p:nvSpPr>
        <p:spPr bwMode="auto">
          <a:xfrm>
            <a:off x="586566" y="4093271"/>
            <a:ext cx="11006165" cy="17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lnSpc>
                <a:spcPct val="140000"/>
              </a:lnSpc>
              <a:buClr>
                <a:schemeClr val="hlink"/>
              </a:buClr>
              <a:buSzPct val="70000"/>
            </a:pPr>
            <a:r>
              <a:rPr lang="en-US" altLang="zh-CN" sz="2400" kern="0" dirty="0">
                <a:ea typeface="思源黑体 CN Medium" panose="020B0600000000000000" pitchFamily="34" charset="-122"/>
                <a:sym typeface="Arial" panose="020B0604020202020204" pitchFamily="34" charset="0"/>
              </a:rPr>
              <a:t>    </a:t>
            </a:r>
            <a:r>
              <a:rPr lang="zh-CN" altLang="zh-CN" sz="2400" kern="0" dirty="0">
                <a:ea typeface="思源黑体 CN Medium" panose="020B0600000000000000" pitchFamily="34" charset="-122"/>
                <a:sym typeface="Arial" panose="020B0604020202020204" pitchFamily="34" charset="0"/>
              </a:rPr>
              <a:t>蝗虫的发育过程只经过了</a:t>
            </a:r>
            <a:r>
              <a:rPr lang="en-US" altLang="zh-CN" sz="2400" u="sng" kern="0" dirty="0">
                <a:ea typeface="思源黑体 CN Medium" panose="020B0600000000000000" pitchFamily="34" charset="-122"/>
                <a:sym typeface="Arial" panose="020B0604020202020204" pitchFamily="34" charset="0"/>
              </a:rPr>
              <a:t>         ________      </a:t>
            </a:r>
            <a:r>
              <a:rPr lang="zh-CN" altLang="zh-CN" sz="2400" kern="0" dirty="0">
                <a:ea typeface="思源黑体 CN Medium" panose="020B0600000000000000" pitchFamily="34" charset="-122"/>
                <a:sym typeface="Arial" panose="020B0604020202020204" pitchFamily="34" charset="0"/>
              </a:rPr>
              <a:t>阶段，若虫和成虫的形态差别不大，这样的发育过程叫做</a:t>
            </a:r>
            <a:r>
              <a:rPr lang="zh-CN" altLang="zh-CN" sz="2400" u="sng" kern="0" dirty="0">
                <a:solidFill>
                  <a:srgbClr val="FF0000"/>
                </a:solidFill>
                <a:ea typeface="思源黑体 CN Medium" panose="020B0600000000000000" pitchFamily="34" charset="-122"/>
                <a:sym typeface="Arial" panose="020B0604020202020204" pitchFamily="34" charset="0"/>
              </a:rPr>
              <a:t>不完全变态</a:t>
            </a:r>
            <a:r>
              <a:rPr lang="zh-CN" altLang="zh-CN" sz="2400" kern="0" dirty="0">
                <a:ea typeface="思源黑体 CN Medium" panose="020B0600000000000000" pitchFamily="34" charset="-122"/>
                <a:sym typeface="Arial" panose="020B0604020202020204" pitchFamily="34" charset="0"/>
              </a:rPr>
              <a:t>。代表：</a:t>
            </a:r>
            <a:r>
              <a:rPr lang="en-US" altLang="zh-CN" sz="2400" u="sng" kern="0" dirty="0">
                <a:ea typeface="思源黑体 CN Medium" panose="020B0600000000000000" pitchFamily="34" charset="-122"/>
                <a:sym typeface="Arial" panose="020B0604020202020204" pitchFamily="34" charset="0"/>
              </a:rPr>
              <a:t>             ______________     </a:t>
            </a:r>
            <a:r>
              <a:rPr lang="zh-CN" altLang="zh-CN" sz="2400" kern="0" dirty="0">
                <a:ea typeface="思源黑体 CN Medium" panose="020B0600000000000000" pitchFamily="34" charset="-122"/>
                <a:sym typeface="Arial" panose="020B0604020202020204" pitchFamily="34" charset="0"/>
              </a:rPr>
              <a:t>等。</a:t>
            </a:r>
          </a:p>
        </p:txBody>
      </p:sp>
      <p:sp>
        <p:nvSpPr>
          <p:cNvPr id="3076" name="Text Box 5"/>
          <p:cNvSpPr txBox="1">
            <a:spLocks noChangeArrowheads="1"/>
          </p:cNvSpPr>
          <p:nvPr/>
        </p:nvSpPr>
        <p:spPr bwMode="auto">
          <a:xfrm>
            <a:off x="660400" y="1139909"/>
            <a:ext cx="2441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Bef>
                <a:spcPct val="50000"/>
              </a:spcBef>
            </a:pPr>
            <a:r>
              <a:rPr lang="zh-CN" altLang="zh-CN" sz="2400" kern="0" dirty="0">
                <a:solidFill>
                  <a:srgbClr val="000000"/>
                </a:solidFill>
                <a:ea typeface="思源黑体 CN Medium" panose="020B0600000000000000" pitchFamily="34" charset="-122"/>
                <a:sym typeface="Arial" panose="020B0604020202020204" pitchFamily="34" charset="0"/>
              </a:rPr>
              <a:t>完全变态</a:t>
            </a:r>
          </a:p>
        </p:txBody>
      </p:sp>
      <p:sp>
        <p:nvSpPr>
          <p:cNvPr id="4102" name="Text Box 6"/>
          <p:cNvSpPr txBox="1">
            <a:spLocks noChangeArrowheads="1"/>
          </p:cNvSpPr>
          <p:nvPr/>
        </p:nvSpPr>
        <p:spPr bwMode="auto">
          <a:xfrm>
            <a:off x="611264" y="3490726"/>
            <a:ext cx="2441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Bef>
                <a:spcPct val="50000"/>
              </a:spcBef>
            </a:pPr>
            <a:r>
              <a:rPr lang="zh-CN" altLang="zh-CN" sz="2400" kern="0" dirty="0">
                <a:solidFill>
                  <a:srgbClr val="000000"/>
                </a:solidFill>
                <a:ea typeface="思源黑体 CN Medium" panose="020B0600000000000000" pitchFamily="34" charset="-122"/>
                <a:sym typeface="Arial" panose="020B0604020202020204" pitchFamily="34" charset="0"/>
              </a:rPr>
              <a:t>不完全变态</a:t>
            </a:r>
          </a:p>
        </p:txBody>
      </p:sp>
      <p:sp>
        <p:nvSpPr>
          <p:cNvPr id="10" name="TextBox 9"/>
          <p:cNvSpPr txBox="1">
            <a:spLocks noChangeArrowheads="1"/>
          </p:cNvSpPr>
          <p:nvPr/>
        </p:nvSpPr>
        <p:spPr bwMode="auto">
          <a:xfrm>
            <a:off x="4576254" y="1690288"/>
            <a:ext cx="3026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solidFill>
                  <a:srgbClr val="FF0000"/>
                </a:solidFill>
                <a:ea typeface="思源黑体 CN Medium" panose="020B0600000000000000" pitchFamily="34" charset="-122"/>
                <a:sym typeface="Arial" panose="020B0604020202020204" pitchFamily="34" charset="0"/>
              </a:rPr>
              <a:t>卵、幼虫、蛹、成虫</a:t>
            </a:r>
          </a:p>
        </p:txBody>
      </p:sp>
      <p:sp>
        <p:nvSpPr>
          <p:cNvPr id="11" name="矩形 10"/>
          <p:cNvSpPr>
            <a:spLocks noChangeArrowheads="1"/>
          </p:cNvSpPr>
          <p:nvPr/>
        </p:nvSpPr>
        <p:spPr bwMode="auto">
          <a:xfrm>
            <a:off x="9290657" y="1690287"/>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solidFill>
                  <a:srgbClr val="FF0000"/>
                </a:solidFill>
                <a:ea typeface="思源黑体 CN Medium" panose="020B0600000000000000" pitchFamily="34" charset="-122"/>
                <a:sym typeface="Arial" panose="020B0604020202020204" pitchFamily="34" charset="0"/>
              </a:rPr>
              <a:t>形态结构</a:t>
            </a:r>
          </a:p>
        </p:txBody>
      </p:sp>
      <p:sp>
        <p:nvSpPr>
          <p:cNvPr id="12" name="矩形 11"/>
          <p:cNvSpPr>
            <a:spLocks noChangeArrowheads="1"/>
          </p:cNvSpPr>
          <p:nvPr/>
        </p:nvSpPr>
        <p:spPr bwMode="auto">
          <a:xfrm>
            <a:off x="954069" y="2204553"/>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solidFill>
                  <a:srgbClr val="FF0000"/>
                </a:solidFill>
                <a:ea typeface="思源黑体 CN Medium" panose="020B0600000000000000" pitchFamily="34" charset="-122"/>
                <a:sym typeface="Arial" panose="020B0604020202020204" pitchFamily="34" charset="0"/>
              </a:rPr>
              <a:t>生活习性</a:t>
            </a:r>
          </a:p>
        </p:txBody>
      </p:sp>
      <p:sp>
        <p:nvSpPr>
          <p:cNvPr id="13" name="矩形 12"/>
          <p:cNvSpPr>
            <a:spLocks noChangeArrowheads="1"/>
          </p:cNvSpPr>
          <p:nvPr/>
        </p:nvSpPr>
        <p:spPr bwMode="auto">
          <a:xfrm>
            <a:off x="4576254" y="4154231"/>
            <a:ext cx="2395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400" kern="0" dirty="0">
                <a:solidFill>
                  <a:srgbClr val="FF0000"/>
                </a:solidFill>
                <a:ea typeface="思源黑体 CN Medium" panose="020B0600000000000000" pitchFamily="34" charset="-122"/>
                <a:sym typeface="Arial" panose="020B0604020202020204" pitchFamily="34" charset="0"/>
              </a:rPr>
              <a:t>卵、若虫</a:t>
            </a:r>
            <a:r>
              <a:rPr lang="zh-CN" altLang="en-US" sz="2400" kern="0" dirty="0">
                <a:solidFill>
                  <a:srgbClr val="FF0000"/>
                </a:solidFill>
                <a:ea typeface="思源黑体 CN Medium" panose="020B0600000000000000" pitchFamily="34" charset="-122"/>
                <a:sym typeface="Arial" panose="020B0604020202020204" pitchFamily="34" charset="0"/>
              </a:rPr>
              <a:t>、</a:t>
            </a:r>
            <a:r>
              <a:rPr lang="zh-CN" altLang="zh-CN" sz="2400" kern="0" dirty="0">
                <a:solidFill>
                  <a:srgbClr val="FF0000"/>
                </a:solidFill>
                <a:ea typeface="思源黑体 CN Medium" panose="020B0600000000000000" pitchFamily="34" charset="-122"/>
                <a:sym typeface="Arial" panose="020B0604020202020204" pitchFamily="34" charset="0"/>
              </a:rPr>
              <a:t>成虫</a:t>
            </a:r>
            <a:endParaRPr lang="zh-CN" altLang="en-US" sz="2400" kern="0" dirty="0">
              <a:ea typeface="思源黑体 CN Medium" panose="020B0600000000000000" pitchFamily="34" charset="-122"/>
              <a:sym typeface="Arial" panose="020B0604020202020204" pitchFamily="34" charset="0"/>
            </a:endParaRPr>
          </a:p>
        </p:txBody>
      </p:sp>
      <p:sp>
        <p:nvSpPr>
          <p:cNvPr id="14" name="矩形 13"/>
          <p:cNvSpPr>
            <a:spLocks noChangeArrowheads="1"/>
          </p:cNvSpPr>
          <p:nvPr/>
        </p:nvSpPr>
        <p:spPr bwMode="auto">
          <a:xfrm>
            <a:off x="1289521" y="2666218"/>
            <a:ext cx="176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solidFill>
                  <a:srgbClr val="FF0000"/>
                </a:solidFill>
                <a:ea typeface="思源黑体 CN Medium" panose="020B0600000000000000" pitchFamily="34" charset="-122"/>
                <a:sym typeface="Arial" panose="020B0604020202020204" pitchFamily="34" charset="0"/>
              </a:rPr>
              <a:t>蝴蝶、家蝇</a:t>
            </a:r>
            <a:endParaRPr lang="zh-CN" altLang="en-US" sz="2400" kern="0" dirty="0">
              <a:ea typeface="思源黑体 CN Medium" panose="020B0600000000000000" pitchFamily="34" charset="-122"/>
              <a:sym typeface="Arial" panose="020B0604020202020204" pitchFamily="34" charset="0"/>
            </a:endParaRPr>
          </a:p>
        </p:txBody>
      </p:sp>
      <p:sp>
        <p:nvSpPr>
          <p:cNvPr id="15" name="矩形 14"/>
          <p:cNvSpPr>
            <a:spLocks noChangeArrowheads="1"/>
          </p:cNvSpPr>
          <p:nvPr/>
        </p:nvSpPr>
        <p:spPr bwMode="auto">
          <a:xfrm>
            <a:off x="7303574" y="4690854"/>
            <a:ext cx="271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400" kern="0" dirty="0">
                <a:solidFill>
                  <a:srgbClr val="FF0000"/>
                </a:solidFill>
                <a:ea typeface="思源黑体 CN Medium" panose="020B0600000000000000" pitchFamily="34" charset="-122"/>
                <a:sym typeface="Arial" panose="020B0604020202020204" pitchFamily="34" charset="0"/>
              </a:rPr>
              <a:t>蝗虫、蟋蟀、蝼蛄</a:t>
            </a:r>
            <a:endParaRPr lang="zh-CN" altLang="en-US" sz="2400" kern="0" dirty="0">
              <a:ea typeface="思源黑体 CN Medium" panose="020B0600000000000000" pitchFamily="34" charset="-122"/>
              <a:sym typeface="Arial" panose="020B0604020202020204" pitchFamily="34" charset="0"/>
            </a:endParaRPr>
          </a:p>
        </p:txBody>
      </p:sp>
      <p:sp>
        <p:nvSpPr>
          <p:cNvPr id="17" name="文本框 16"/>
          <p:cNvSpPr txBox="1"/>
          <p:nvPr/>
        </p:nvSpPr>
        <p:spPr>
          <a:xfrm>
            <a:off x="1475014" y="369102"/>
            <a:ext cx="1826141" cy="584775"/>
          </a:xfrm>
          <a:prstGeom prst="rect">
            <a:avLst/>
          </a:prstGeom>
          <a:noFill/>
        </p:spPr>
        <p:txBody>
          <a:bodyPr wrap="none" rtlCol="0">
            <a:spAutoFit/>
          </a:bodyPr>
          <a:lstStyle/>
          <a:p>
            <a:pPr lvl="0">
              <a:defRPr/>
            </a:pPr>
            <a:r>
              <a:rPr lang="zh-CN" altLang="en-US" sz="3200" noProof="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复习导入</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blinds(horizontal)">
                                      <p:cBhvr>
                                        <p:cTn id="32" dur="500"/>
                                        <p:tgtEl>
                                          <p:spTgt spid="4102"/>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blinds(horizontal)">
                                      <p:cBhvr>
                                        <p:cTn id="36" dur="500"/>
                                        <p:tgtEl>
                                          <p:spTgt spid="410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autoUpdateAnimBg="0"/>
      <p:bldP spid="4102"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15483" y="1379699"/>
            <a:ext cx="1694573" cy="12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89057" y="1418667"/>
            <a:ext cx="1694573" cy="127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562631" y="1343515"/>
            <a:ext cx="1788709" cy="134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51076" y="4750886"/>
            <a:ext cx="1694571" cy="127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99099" y="4881754"/>
            <a:ext cx="1741644" cy="97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076501" y="4874829"/>
            <a:ext cx="1741644" cy="97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p:cNvSpPr txBox="1">
            <a:spLocks noChangeArrowheads="1"/>
          </p:cNvSpPr>
          <p:nvPr/>
        </p:nvSpPr>
        <p:spPr bwMode="auto">
          <a:xfrm>
            <a:off x="2280496" y="2766411"/>
            <a:ext cx="1428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Bef>
                <a:spcPct val="50000"/>
              </a:spcBef>
            </a:pPr>
            <a:r>
              <a:rPr lang="zh-CN" altLang="zh-CN" sz="2000" kern="0" dirty="0">
                <a:solidFill>
                  <a:srgbClr val="000000"/>
                </a:solidFill>
                <a:ea typeface="思源黑体 CN Medium" panose="020B0600000000000000" pitchFamily="34" charset="-122"/>
                <a:sym typeface="Arial" panose="020B0604020202020204" pitchFamily="34" charset="0"/>
              </a:rPr>
              <a:t>受精卵</a:t>
            </a:r>
          </a:p>
        </p:txBody>
      </p:sp>
      <p:sp>
        <p:nvSpPr>
          <p:cNvPr id="26633" name="Text Box 9"/>
          <p:cNvSpPr txBox="1">
            <a:spLocks noChangeArrowheads="1"/>
          </p:cNvSpPr>
          <p:nvPr/>
        </p:nvSpPr>
        <p:spPr bwMode="auto">
          <a:xfrm>
            <a:off x="5715345" y="2781641"/>
            <a:ext cx="1041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Bef>
                <a:spcPct val="50000"/>
              </a:spcBef>
            </a:pPr>
            <a:r>
              <a:rPr lang="zh-CN" altLang="zh-CN" sz="2000" kern="0">
                <a:solidFill>
                  <a:srgbClr val="000000"/>
                </a:solidFill>
                <a:ea typeface="思源黑体 CN Medium" panose="020B0600000000000000" pitchFamily="34" charset="-122"/>
                <a:sym typeface="Arial" panose="020B0604020202020204" pitchFamily="34" charset="0"/>
              </a:rPr>
              <a:t>蝌蚪</a:t>
            </a:r>
          </a:p>
        </p:txBody>
      </p:sp>
      <p:sp>
        <p:nvSpPr>
          <p:cNvPr id="26634" name="Text Box 10"/>
          <p:cNvSpPr txBox="1">
            <a:spLocks noChangeArrowheads="1"/>
          </p:cNvSpPr>
          <p:nvPr/>
        </p:nvSpPr>
        <p:spPr bwMode="auto">
          <a:xfrm>
            <a:off x="8511220" y="2748969"/>
            <a:ext cx="1840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000" kern="0" dirty="0">
                <a:solidFill>
                  <a:srgbClr val="000000"/>
                </a:solidFill>
                <a:ea typeface="思源黑体 CN Medium" panose="020B0600000000000000" pitchFamily="34" charset="-122"/>
                <a:sym typeface="Arial" panose="020B0604020202020204" pitchFamily="34" charset="0"/>
              </a:rPr>
              <a:t>先长后肢</a:t>
            </a:r>
          </a:p>
        </p:txBody>
      </p:sp>
      <p:sp>
        <p:nvSpPr>
          <p:cNvPr id="26635" name="Text Box 11"/>
          <p:cNvSpPr txBox="1">
            <a:spLocks noChangeArrowheads="1"/>
          </p:cNvSpPr>
          <p:nvPr/>
        </p:nvSpPr>
        <p:spPr bwMode="auto">
          <a:xfrm>
            <a:off x="8453356" y="3893840"/>
            <a:ext cx="2380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000" kern="0" dirty="0">
                <a:solidFill>
                  <a:srgbClr val="000000"/>
                </a:solidFill>
                <a:ea typeface="思源黑体 CN Medium" panose="020B0600000000000000" pitchFamily="34" charset="-122"/>
                <a:sym typeface="Arial" panose="020B0604020202020204" pitchFamily="34" charset="0"/>
              </a:rPr>
              <a:t>后长前肢</a:t>
            </a:r>
          </a:p>
        </p:txBody>
      </p:sp>
      <p:sp>
        <p:nvSpPr>
          <p:cNvPr id="26636" name="Text Box 12"/>
          <p:cNvSpPr txBox="1">
            <a:spLocks noChangeArrowheads="1"/>
          </p:cNvSpPr>
          <p:nvPr/>
        </p:nvSpPr>
        <p:spPr bwMode="auto">
          <a:xfrm>
            <a:off x="5263429" y="3719034"/>
            <a:ext cx="19303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000" kern="0" dirty="0">
                <a:solidFill>
                  <a:srgbClr val="000000"/>
                </a:solidFill>
                <a:ea typeface="思源黑体 CN Medium" panose="020B0600000000000000" pitchFamily="34" charset="-122"/>
                <a:sym typeface="Arial" panose="020B0604020202020204" pitchFamily="34" charset="0"/>
              </a:rPr>
              <a:t>尾巴</a:t>
            </a:r>
            <a:r>
              <a:rPr lang="zh-CN" altLang="en-US" sz="2000" kern="0" dirty="0">
                <a:solidFill>
                  <a:srgbClr val="000000"/>
                </a:solidFill>
                <a:ea typeface="思源黑体 CN Medium" panose="020B0600000000000000" pitchFamily="34" charset="-122"/>
                <a:sym typeface="Arial" panose="020B0604020202020204" pitchFamily="34" charset="0"/>
              </a:rPr>
              <a:t>、肺</a:t>
            </a:r>
            <a:r>
              <a:rPr lang="zh-CN" altLang="zh-CN" sz="2000" kern="0" dirty="0">
                <a:solidFill>
                  <a:srgbClr val="000000"/>
                </a:solidFill>
                <a:ea typeface="思源黑体 CN Medium" panose="020B0600000000000000" pitchFamily="34" charset="-122"/>
                <a:sym typeface="Arial" panose="020B0604020202020204" pitchFamily="34" charset="0"/>
              </a:rPr>
              <a:t>逐渐消失</a:t>
            </a:r>
          </a:p>
        </p:txBody>
      </p:sp>
      <p:sp>
        <p:nvSpPr>
          <p:cNvPr id="26637" name="Text Box 13"/>
          <p:cNvSpPr txBox="1">
            <a:spLocks noChangeArrowheads="1"/>
          </p:cNvSpPr>
          <p:nvPr/>
        </p:nvSpPr>
        <p:spPr bwMode="auto">
          <a:xfrm>
            <a:off x="2402426" y="3985365"/>
            <a:ext cx="1306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000" kern="0" dirty="0">
                <a:solidFill>
                  <a:srgbClr val="000000"/>
                </a:solidFill>
                <a:ea typeface="思源黑体 CN Medium" panose="020B0600000000000000" pitchFamily="34" charset="-122"/>
                <a:sym typeface="Arial" panose="020B0604020202020204" pitchFamily="34" charset="0"/>
              </a:rPr>
              <a:t>成蛙</a:t>
            </a:r>
          </a:p>
        </p:txBody>
      </p:sp>
      <p:sp>
        <p:nvSpPr>
          <p:cNvPr id="26638" name="Line 14"/>
          <p:cNvSpPr>
            <a:spLocks noChangeShapeType="1"/>
          </p:cNvSpPr>
          <p:nvPr/>
        </p:nvSpPr>
        <p:spPr bwMode="auto">
          <a:xfrm>
            <a:off x="3526838" y="2981696"/>
            <a:ext cx="1672261" cy="0"/>
          </a:xfrm>
          <a:prstGeom prst="line">
            <a:avLst/>
          </a:prstGeom>
          <a:noFill/>
          <a:ln w="38100" cap="sq">
            <a:solidFill>
              <a:srgbClr val="FF66CC"/>
            </a:solidFill>
            <a:round/>
            <a:tailEnd type="triangle" w="med" len="med"/>
          </a:ln>
          <a:extLst>
            <a:ext uri="{909E8E84-426E-40DD-AFC4-6F175D3DCCD1}">
              <a14:hiddenFill xmlns:a14="http://schemas.microsoft.com/office/drawing/2010/main">
                <a:noFill/>
              </a14:hiddenFill>
            </a:ext>
          </a:extLst>
        </p:spPr>
        <p:txBody>
          <a:bodyPr wrap="none"/>
          <a:lstStyle/>
          <a:p>
            <a:pPr defTabSz="1219200"/>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40" name="Line 16"/>
          <p:cNvSpPr>
            <a:spLocks noChangeShapeType="1"/>
          </p:cNvSpPr>
          <p:nvPr/>
        </p:nvSpPr>
        <p:spPr bwMode="auto">
          <a:xfrm flipH="1">
            <a:off x="3525256" y="4025276"/>
            <a:ext cx="1651673" cy="0"/>
          </a:xfrm>
          <a:prstGeom prst="line">
            <a:avLst/>
          </a:prstGeom>
          <a:noFill/>
          <a:ln w="38100" cap="sq">
            <a:solidFill>
              <a:srgbClr val="FF66CC"/>
            </a:solidFill>
            <a:round/>
            <a:tailEnd type="triangle" w="med" len="med"/>
          </a:ln>
          <a:extLst>
            <a:ext uri="{909E8E84-426E-40DD-AFC4-6F175D3DCCD1}">
              <a14:hiddenFill xmlns:a14="http://schemas.microsoft.com/office/drawing/2010/main">
                <a:noFill/>
              </a14:hiddenFill>
            </a:ext>
          </a:extLst>
        </p:spPr>
        <p:txBody>
          <a:bodyPr wrap="none"/>
          <a:lstStyle/>
          <a:p>
            <a:pPr defTabSz="1219200"/>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41" name="Line 17"/>
          <p:cNvSpPr>
            <a:spLocks noChangeShapeType="1"/>
          </p:cNvSpPr>
          <p:nvPr/>
        </p:nvSpPr>
        <p:spPr bwMode="auto">
          <a:xfrm flipH="1">
            <a:off x="6972708" y="4096536"/>
            <a:ext cx="1368213" cy="0"/>
          </a:xfrm>
          <a:prstGeom prst="line">
            <a:avLst/>
          </a:prstGeom>
          <a:noFill/>
          <a:ln w="38100" cap="sq">
            <a:solidFill>
              <a:srgbClr val="FF66CC"/>
            </a:solidFill>
            <a:round/>
            <a:tailEnd type="triangle" w="med" len="med"/>
          </a:ln>
          <a:extLst>
            <a:ext uri="{909E8E84-426E-40DD-AFC4-6F175D3DCCD1}">
              <a14:hiddenFill xmlns:a14="http://schemas.microsoft.com/office/drawing/2010/main">
                <a:noFill/>
              </a14:hiddenFill>
            </a:ext>
          </a:extLst>
        </p:spPr>
        <p:txBody>
          <a:bodyPr wrap="none"/>
          <a:lstStyle/>
          <a:p>
            <a:pPr defTabSz="1219200"/>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42" name="Line 18"/>
          <p:cNvSpPr>
            <a:spLocks noChangeShapeType="1"/>
          </p:cNvSpPr>
          <p:nvPr/>
        </p:nvSpPr>
        <p:spPr bwMode="auto">
          <a:xfrm>
            <a:off x="9227725" y="3133721"/>
            <a:ext cx="0" cy="760119"/>
          </a:xfrm>
          <a:prstGeom prst="line">
            <a:avLst/>
          </a:prstGeom>
          <a:noFill/>
          <a:ln w="38100" cap="sq">
            <a:solidFill>
              <a:srgbClr val="FF66CC"/>
            </a:solidFill>
            <a:round/>
            <a:tailEnd type="triangle" w="med" len="med"/>
          </a:ln>
          <a:extLst>
            <a:ext uri="{909E8E84-426E-40DD-AFC4-6F175D3DCCD1}">
              <a14:hiddenFill xmlns:a14="http://schemas.microsoft.com/office/drawing/2010/main">
                <a:noFill/>
              </a14:hiddenFill>
            </a:ext>
          </a:extLst>
        </p:spPr>
        <p:txBody>
          <a:bodyPr wrap="none"/>
          <a:lstStyle/>
          <a:p>
            <a:pPr defTabSz="1219200"/>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43" name="Line 19"/>
          <p:cNvSpPr>
            <a:spLocks noChangeShapeType="1"/>
          </p:cNvSpPr>
          <p:nvPr/>
        </p:nvSpPr>
        <p:spPr bwMode="auto">
          <a:xfrm flipV="1">
            <a:off x="2806308" y="3209732"/>
            <a:ext cx="0" cy="684107"/>
          </a:xfrm>
          <a:prstGeom prst="line">
            <a:avLst/>
          </a:prstGeom>
          <a:noFill/>
          <a:ln w="38100" cap="sq">
            <a:solidFill>
              <a:srgbClr val="FF66CC"/>
            </a:solidFill>
            <a:round/>
            <a:tailEnd type="triangle" w="med" len="med"/>
          </a:ln>
          <a:extLst>
            <a:ext uri="{909E8E84-426E-40DD-AFC4-6F175D3DCCD1}">
              <a14:hiddenFill xmlns:a14="http://schemas.microsoft.com/office/drawing/2010/main">
                <a:noFill/>
              </a14:hiddenFill>
            </a:ext>
          </a:extLst>
        </p:spPr>
        <p:txBody>
          <a:bodyPr wrap="none"/>
          <a:lstStyle/>
          <a:p>
            <a:pPr defTabSz="1219200"/>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3" name="Line 17"/>
          <p:cNvSpPr>
            <a:spLocks noChangeShapeType="1"/>
          </p:cNvSpPr>
          <p:nvPr/>
        </p:nvSpPr>
        <p:spPr bwMode="auto">
          <a:xfrm>
            <a:off x="6972708" y="2946858"/>
            <a:ext cx="1368213" cy="0"/>
          </a:xfrm>
          <a:prstGeom prst="line">
            <a:avLst/>
          </a:prstGeom>
          <a:noFill/>
          <a:ln w="38100" cap="sq">
            <a:solidFill>
              <a:srgbClr val="FF66CC"/>
            </a:solidFill>
            <a:round/>
            <a:tailEnd type="triangle" w="med" len="med"/>
          </a:ln>
          <a:extLst>
            <a:ext uri="{909E8E84-426E-40DD-AFC4-6F175D3DCCD1}">
              <a14:hiddenFill xmlns:a14="http://schemas.microsoft.com/office/drawing/2010/main">
                <a:noFill/>
              </a14:hiddenFill>
            </a:ext>
          </a:extLst>
        </p:spPr>
        <p:txBody>
          <a:bodyPr wrap="none"/>
          <a:lstStyle/>
          <a:p>
            <a:pPr defTabSz="1219200"/>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 name="Text Box 11"/>
          <p:cNvSpPr txBox="1">
            <a:spLocks noChangeArrowheads="1"/>
          </p:cNvSpPr>
          <p:nvPr/>
        </p:nvSpPr>
        <p:spPr bwMode="auto">
          <a:xfrm>
            <a:off x="9138780" y="3318924"/>
            <a:ext cx="2380120" cy="400110"/>
          </a:xfrm>
          <a:prstGeom prst="rect">
            <a:avLst/>
          </a:prstGeom>
          <a:noFill/>
          <a:ln>
            <a:noFill/>
          </a:ln>
        </p:spPr>
        <p:txBody>
          <a:bodyPr wrap="square" anchor="b"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000" kern="0" dirty="0">
                <a:solidFill>
                  <a:srgbClr val="FF0000"/>
                </a:solidFill>
                <a:ea typeface="思源黑体 CN Medium" panose="020B0600000000000000" pitchFamily="34" charset="-122"/>
                <a:sym typeface="Arial" panose="020B0604020202020204" pitchFamily="34" charset="0"/>
              </a:rPr>
              <a:t>先外鳃后内鳃</a:t>
            </a:r>
          </a:p>
        </p:txBody>
      </p:sp>
      <p:sp>
        <p:nvSpPr>
          <p:cNvPr id="21" name="文本框 20"/>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6632"/>
                                        </p:tgtEl>
                                        <p:attrNameLst>
                                          <p:attrName>style.visibility</p:attrName>
                                        </p:attrNameLst>
                                      </p:cBhvr>
                                      <p:to>
                                        <p:strVal val="visible"/>
                                      </p:to>
                                    </p:set>
                                    <p:animEffect transition="in" filter="blinds(horizontal)">
                                      <p:cBhvr>
                                        <p:cTn id="11" dur="500"/>
                                        <p:tgtEl>
                                          <p:spTgt spid="266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266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6627"/>
                                        </p:tgtEl>
                                        <p:attrNameLst>
                                          <p:attrName>style.visibility</p:attrName>
                                        </p:attrNameLst>
                                      </p:cBhvr>
                                      <p:to>
                                        <p:strVal val="visible"/>
                                      </p:to>
                                    </p:set>
                                    <p:animEffect transition="in" filter="box(in)">
                                      <p:cBhvr>
                                        <p:cTn id="20" dur="500"/>
                                        <p:tgtEl>
                                          <p:spTgt spid="26627"/>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26633"/>
                                        </p:tgtEl>
                                        <p:attrNameLst>
                                          <p:attrName>style.visibility</p:attrName>
                                        </p:attrNameLst>
                                      </p:cBhvr>
                                      <p:to>
                                        <p:strVal val="visible"/>
                                      </p:to>
                                    </p:set>
                                    <p:animEffect transition="in" filter="blinds(horizontal)">
                                      <p:cBhvr>
                                        <p:cTn id="24" dur="500"/>
                                        <p:tgtEl>
                                          <p:spTgt spid="2663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6628"/>
                                        </p:tgtEl>
                                        <p:attrNameLst>
                                          <p:attrName>style.visibility</p:attrName>
                                        </p:attrNameLst>
                                      </p:cBhvr>
                                      <p:to>
                                        <p:strVal val="visible"/>
                                      </p:to>
                                    </p:set>
                                    <p:animEffect transition="in" filter="box(in)">
                                      <p:cBhvr>
                                        <p:cTn id="33" dur="500"/>
                                        <p:tgtEl>
                                          <p:spTgt spid="26628"/>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26634"/>
                                        </p:tgtEl>
                                        <p:attrNameLst>
                                          <p:attrName>style.visibility</p:attrName>
                                        </p:attrNameLst>
                                      </p:cBhvr>
                                      <p:to>
                                        <p:strVal val="visible"/>
                                      </p:to>
                                    </p:set>
                                    <p:animEffect transition="in" filter="blinds(horizontal)">
                                      <p:cBhvr>
                                        <p:cTn id="37" dur="500"/>
                                        <p:tgtEl>
                                          <p:spTgt spid="2663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266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6629"/>
                                        </p:tgtEl>
                                        <p:attrNameLst>
                                          <p:attrName>style.visibility</p:attrName>
                                        </p:attrNameLst>
                                      </p:cBhvr>
                                      <p:to>
                                        <p:strVal val="visible"/>
                                      </p:to>
                                    </p:set>
                                    <p:animEffect transition="in" filter="box(in)">
                                      <p:cBhvr>
                                        <p:cTn id="46" dur="500"/>
                                        <p:tgtEl>
                                          <p:spTgt spid="26629"/>
                                        </p:tgtEl>
                                      </p:cBhvr>
                                    </p:animEffect>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26635"/>
                                        </p:tgtEl>
                                        <p:attrNameLst>
                                          <p:attrName>style.visibility</p:attrName>
                                        </p:attrNameLst>
                                      </p:cBhvr>
                                      <p:to>
                                        <p:strVal val="visible"/>
                                      </p:to>
                                    </p:set>
                                    <p:animEffect transition="in" filter="blinds(horizontal)">
                                      <p:cBhvr>
                                        <p:cTn id="50" dur="500"/>
                                        <p:tgtEl>
                                          <p:spTgt spid="2663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266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26630"/>
                                        </p:tgtEl>
                                        <p:attrNameLst>
                                          <p:attrName>style.visibility</p:attrName>
                                        </p:attrNameLst>
                                      </p:cBhvr>
                                      <p:to>
                                        <p:strVal val="visible"/>
                                      </p:to>
                                    </p:set>
                                    <p:animEffect transition="in" filter="box(in)">
                                      <p:cBhvr>
                                        <p:cTn id="59" dur="500"/>
                                        <p:tgtEl>
                                          <p:spTgt spid="26630"/>
                                        </p:tgtEl>
                                      </p:cBhvr>
                                    </p:animEffect>
                                  </p:childTnLst>
                                </p:cTn>
                              </p:par>
                            </p:childTnLst>
                          </p:cTn>
                        </p:par>
                        <p:par>
                          <p:cTn id="60" fill="hold">
                            <p:stCondLst>
                              <p:cond delay="500"/>
                            </p:stCondLst>
                            <p:childTnLst>
                              <p:par>
                                <p:cTn id="61" presetID="3" presetClass="entr" presetSubtype="10" fill="hold" grpId="0" nodeType="afterEffect">
                                  <p:stCondLst>
                                    <p:cond delay="0"/>
                                  </p:stCondLst>
                                  <p:childTnLst>
                                    <p:set>
                                      <p:cBhvr>
                                        <p:cTn id="62" dur="1" fill="hold">
                                          <p:stCondLst>
                                            <p:cond delay="0"/>
                                          </p:stCondLst>
                                        </p:cTn>
                                        <p:tgtEl>
                                          <p:spTgt spid="26636"/>
                                        </p:tgtEl>
                                        <p:attrNameLst>
                                          <p:attrName>style.visibility</p:attrName>
                                        </p:attrNameLst>
                                      </p:cBhvr>
                                      <p:to>
                                        <p:strVal val="visible"/>
                                      </p:to>
                                    </p:set>
                                    <p:animEffect transition="in" filter="blinds(horizontal)">
                                      <p:cBhvr>
                                        <p:cTn id="63" dur="500"/>
                                        <p:tgtEl>
                                          <p:spTgt spid="26636"/>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499"/>
                                          </p:stCondLst>
                                        </p:cTn>
                                        <p:tgtEl>
                                          <p:spTgt spid="2664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26631"/>
                                        </p:tgtEl>
                                        <p:attrNameLst>
                                          <p:attrName>style.visibility</p:attrName>
                                        </p:attrNameLst>
                                      </p:cBhvr>
                                      <p:to>
                                        <p:strVal val="visible"/>
                                      </p:to>
                                    </p:set>
                                    <p:animEffect transition="in" filter="box(in)">
                                      <p:cBhvr>
                                        <p:cTn id="72" dur="500"/>
                                        <p:tgtEl>
                                          <p:spTgt spid="26631"/>
                                        </p:tgtEl>
                                      </p:cBhvr>
                                    </p:animEffect>
                                  </p:childTnLst>
                                </p:cTn>
                              </p:par>
                            </p:childTnLst>
                          </p:cTn>
                        </p:par>
                        <p:par>
                          <p:cTn id="73" fill="hold">
                            <p:stCondLst>
                              <p:cond delay="500"/>
                            </p:stCondLst>
                            <p:childTnLst>
                              <p:par>
                                <p:cTn id="74" presetID="3" presetClass="entr" presetSubtype="10" fill="hold" grpId="0" nodeType="afterEffect">
                                  <p:stCondLst>
                                    <p:cond delay="0"/>
                                  </p:stCondLst>
                                  <p:childTnLst>
                                    <p:set>
                                      <p:cBhvr>
                                        <p:cTn id="75" dur="1" fill="hold">
                                          <p:stCondLst>
                                            <p:cond delay="0"/>
                                          </p:stCondLst>
                                        </p:cTn>
                                        <p:tgtEl>
                                          <p:spTgt spid="26637"/>
                                        </p:tgtEl>
                                        <p:attrNameLst>
                                          <p:attrName>style.visibility</p:attrName>
                                        </p:attrNameLst>
                                      </p:cBhvr>
                                      <p:to>
                                        <p:strVal val="visible"/>
                                      </p:to>
                                    </p:set>
                                    <p:animEffect transition="in" filter="blinds(horizontal)">
                                      <p:cBhvr>
                                        <p:cTn id="76" dur="500"/>
                                        <p:tgtEl>
                                          <p:spTgt spid="26637"/>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26643"/>
                                        </p:tgtEl>
                                        <p:attrNameLst>
                                          <p:attrName>style.visibility</p:attrName>
                                        </p:attrNameLst>
                                      </p:cBhvr>
                                      <p:to>
                                        <p:strVal val="visible"/>
                                      </p:to>
                                    </p:set>
                                  </p:childTnLst>
                                </p:cTn>
                              </p:par>
                            </p:childTnLst>
                          </p:cTn>
                        </p:par>
                        <p:par>
                          <p:cTn id="81" fill="hold">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linds(horizontal)">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utoUpdateAnimBg="0"/>
      <p:bldP spid="26633" grpId="0" autoUpdateAnimBg="0"/>
      <p:bldP spid="26634" grpId="0" autoUpdateAnimBg="0"/>
      <p:bldP spid="26635" grpId="0" autoUpdateAnimBg="0"/>
      <p:bldP spid="26636" grpId="0" autoUpdateAnimBg="0"/>
      <p:bldP spid="26637" grpId="0" autoUpdateAnimBg="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青蛙发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702" y="1633966"/>
            <a:ext cx="4339011" cy="305705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2472769" y="5103593"/>
            <a:ext cx="1132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400" kern="0" dirty="0">
                <a:solidFill>
                  <a:srgbClr val="000000"/>
                </a:solidFill>
                <a:ea typeface="思源黑体 CN Medium" panose="020B0600000000000000" pitchFamily="34" charset="-122"/>
                <a:sym typeface="Arial" panose="020B0604020202020204" pitchFamily="34" charset="0"/>
              </a:rPr>
              <a:t>受精卵</a:t>
            </a:r>
          </a:p>
        </p:txBody>
      </p:sp>
      <p:sp>
        <p:nvSpPr>
          <p:cNvPr id="27652" name="Text Box 4"/>
          <p:cNvSpPr txBox="1">
            <a:spLocks noChangeArrowheads="1"/>
          </p:cNvSpPr>
          <p:nvPr/>
        </p:nvSpPr>
        <p:spPr bwMode="auto">
          <a:xfrm>
            <a:off x="4730955" y="5103593"/>
            <a:ext cx="816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400" kern="0">
                <a:solidFill>
                  <a:srgbClr val="000000"/>
                </a:solidFill>
                <a:ea typeface="思源黑体 CN Medium" panose="020B0600000000000000" pitchFamily="34" charset="-122"/>
                <a:sym typeface="Arial" panose="020B0604020202020204" pitchFamily="34" charset="0"/>
              </a:rPr>
              <a:t>蝌蚪</a:t>
            </a:r>
          </a:p>
        </p:txBody>
      </p:sp>
      <p:sp>
        <p:nvSpPr>
          <p:cNvPr id="27653" name="Text Box 5"/>
          <p:cNvSpPr txBox="1">
            <a:spLocks noChangeArrowheads="1"/>
          </p:cNvSpPr>
          <p:nvPr/>
        </p:nvSpPr>
        <p:spPr bwMode="auto">
          <a:xfrm>
            <a:off x="6742102" y="5103593"/>
            <a:ext cx="816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400" kern="0">
                <a:solidFill>
                  <a:srgbClr val="000000"/>
                </a:solidFill>
                <a:ea typeface="思源黑体 CN Medium" panose="020B0600000000000000" pitchFamily="34" charset="-122"/>
                <a:sym typeface="Arial" panose="020B0604020202020204" pitchFamily="34" charset="0"/>
              </a:rPr>
              <a:t>幼蛙</a:t>
            </a:r>
          </a:p>
        </p:txBody>
      </p:sp>
      <p:sp>
        <p:nvSpPr>
          <p:cNvPr id="27654" name="Text Box 6"/>
          <p:cNvSpPr txBox="1">
            <a:spLocks noChangeArrowheads="1"/>
          </p:cNvSpPr>
          <p:nvPr/>
        </p:nvSpPr>
        <p:spPr bwMode="auto">
          <a:xfrm>
            <a:off x="8681987" y="5103593"/>
            <a:ext cx="1005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400" kern="0">
                <a:solidFill>
                  <a:srgbClr val="000000"/>
                </a:solidFill>
                <a:ea typeface="思源黑体 CN Medium" panose="020B0600000000000000" pitchFamily="34" charset="-122"/>
                <a:sym typeface="Arial" panose="020B0604020202020204" pitchFamily="34" charset="0"/>
              </a:rPr>
              <a:t>成蛙</a:t>
            </a:r>
          </a:p>
        </p:txBody>
      </p:sp>
      <p:sp>
        <p:nvSpPr>
          <p:cNvPr id="27655" name="AutoShape 7"/>
          <p:cNvSpPr>
            <a:spLocks noChangeArrowheads="1"/>
          </p:cNvSpPr>
          <p:nvPr/>
        </p:nvSpPr>
        <p:spPr bwMode="auto">
          <a:xfrm>
            <a:off x="4013593" y="4957981"/>
            <a:ext cx="366960" cy="794802"/>
          </a:xfrm>
          <a:prstGeom prst="rightArrow">
            <a:avLst>
              <a:gd name="adj1" fmla="val 50000"/>
              <a:gd name="adj2" fmla="val 172282"/>
            </a:avLst>
          </a:prstGeom>
          <a:solidFill>
            <a:schemeClr val="accent1"/>
          </a:solidFill>
          <a:ln w="76200">
            <a:solidFill>
              <a:srgbClr val="FF3300"/>
            </a:solidFill>
            <a:miter lim="800000"/>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endParaRPr lang="zh-CN" altLang="en-US" sz="2000" kern="0">
              <a:ea typeface="思源黑体 CN Medium" panose="020B0600000000000000" pitchFamily="34" charset="-122"/>
              <a:sym typeface="Arial" panose="020B0604020202020204" pitchFamily="34" charset="0"/>
            </a:endParaRPr>
          </a:p>
        </p:txBody>
      </p:sp>
      <p:sp>
        <p:nvSpPr>
          <p:cNvPr id="27658" name="Text Box 10"/>
          <p:cNvSpPr txBox="1">
            <a:spLocks noChangeArrowheads="1"/>
          </p:cNvSpPr>
          <p:nvPr/>
        </p:nvSpPr>
        <p:spPr bwMode="auto">
          <a:xfrm>
            <a:off x="2575701" y="5822538"/>
            <a:ext cx="3303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000" u="sng" kern="0" dirty="0">
                <a:ea typeface="思源黑体 CN Medium" panose="020B0600000000000000" pitchFamily="34" charset="-122"/>
                <a:sym typeface="Arial" panose="020B0604020202020204" pitchFamily="34" charset="0"/>
              </a:rPr>
              <a:t>生活在水中用鳃呼吸</a:t>
            </a:r>
          </a:p>
        </p:txBody>
      </p:sp>
      <p:sp>
        <p:nvSpPr>
          <p:cNvPr id="27659" name="Text Box 11"/>
          <p:cNvSpPr txBox="1">
            <a:spLocks noChangeArrowheads="1"/>
          </p:cNvSpPr>
          <p:nvPr/>
        </p:nvSpPr>
        <p:spPr bwMode="auto">
          <a:xfrm>
            <a:off x="6240107" y="5822538"/>
            <a:ext cx="3303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zh-CN" sz="2000" u="sng" kern="0" dirty="0">
                <a:ea typeface="思源黑体 CN Medium" panose="020B0600000000000000" pitchFamily="34" charset="-122"/>
                <a:sym typeface="Arial" panose="020B0604020202020204" pitchFamily="34" charset="0"/>
              </a:rPr>
              <a:t>生活在陆地上用肺呼吸</a:t>
            </a:r>
          </a:p>
        </p:txBody>
      </p:sp>
      <p:sp>
        <p:nvSpPr>
          <p:cNvPr id="15" name="AutoShape 7"/>
          <p:cNvSpPr>
            <a:spLocks noChangeArrowheads="1"/>
          </p:cNvSpPr>
          <p:nvPr/>
        </p:nvSpPr>
        <p:spPr bwMode="auto">
          <a:xfrm>
            <a:off x="5882217" y="4957981"/>
            <a:ext cx="366960" cy="794802"/>
          </a:xfrm>
          <a:prstGeom prst="rightArrow">
            <a:avLst>
              <a:gd name="adj1" fmla="val 50000"/>
              <a:gd name="adj2" fmla="val 172282"/>
            </a:avLst>
          </a:prstGeom>
          <a:solidFill>
            <a:schemeClr val="accent1"/>
          </a:solidFill>
          <a:ln w="76200">
            <a:solidFill>
              <a:srgbClr val="FF3300"/>
            </a:solidFill>
            <a:miter lim="800000"/>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endParaRPr lang="zh-CN" altLang="en-US" sz="2000" kern="0">
              <a:ea typeface="思源黑体 CN Medium" panose="020B0600000000000000" pitchFamily="34" charset="-122"/>
              <a:sym typeface="Arial" panose="020B0604020202020204" pitchFamily="34" charset="0"/>
            </a:endParaRPr>
          </a:p>
        </p:txBody>
      </p:sp>
      <p:sp>
        <p:nvSpPr>
          <p:cNvPr id="16" name="AutoShape 7"/>
          <p:cNvSpPr>
            <a:spLocks noChangeArrowheads="1"/>
          </p:cNvSpPr>
          <p:nvPr/>
        </p:nvSpPr>
        <p:spPr bwMode="auto">
          <a:xfrm>
            <a:off x="7893364" y="4957981"/>
            <a:ext cx="366960" cy="794802"/>
          </a:xfrm>
          <a:prstGeom prst="rightArrow">
            <a:avLst>
              <a:gd name="adj1" fmla="val 50000"/>
              <a:gd name="adj2" fmla="val 172282"/>
            </a:avLst>
          </a:prstGeom>
          <a:solidFill>
            <a:schemeClr val="accent1"/>
          </a:solidFill>
          <a:ln w="76200">
            <a:solidFill>
              <a:srgbClr val="FF3300"/>
            </a:solidFill>
            <a:miter lim="800000"/>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endParaRPr lang="zh-CN" altLang="en-US" sz="2000" kern="0">
              <a:ea typeface="思源黑体 CN Medium" panose="020B0600000000000000" pitchFamily="34" charset="-122"/>
              <a:sym typeface="Arial" panose="020B0604020202020204" pitchFamily="34" charset="0"/>
            </a:endParaRPr>
          </a:p>
        </p:txBody>
      </p:sp>
      <p:sp>
        <p:nvSpPr>
          <p:cNvPr id="17" name="椭圆 16"/>
          <p:cNvSpPr/>
          <p:nvPr/>
        </p:nvSpPr>
        <p:spPr bwMode="auto">
          <a:xfrm>
            <a:off x="8503042" y="1000646"/>
            <a:ext cx="1040413" cy="3949449"/>
          </a:xfrm>
          <a:prstGeom prst="ellipse">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lstStyle/>
          <a:p>
            <a:pPr defTabSz="1219200">
              <a:defRPr/>
            </a:pPr>
            <a:r>
              <a:rPr lang="zh-CN" altLang="en-US" sz="2665" kern="0" dirty="0">
                <a:solidFill>
                  <a:srgbClr val="0066FF"/>
                </a:solidFill>
                <a:latin typeface="Arial" panose="020B0604020202020204" pitchFamily="34" charset="0"/>
                <a:ea typeface="思源黑体 CN Medium" panose="020B0600000000000000" pitchFamily="34" charset="-122"/>
                <a:sym typeface="Arial" panose="020B0604020202020204" pitchFamily="34" charset="0"/>
              </a:rPr>
              <a:t>变</a:t>
            </a:r>
            <a:endParaRPr lang="en-US" altLang="zh-CN" sz="2665" kern="0" dirty="0">
              <a:solidFill>
                <a:srgbClr val="0066FF"/>
              </a:solidFill>
              <a:latin typeface="Arial" panose="020B0604020202020204" pitchFamily="34" charset="0"/>
              <a:ea typeface="思源黑体 CN Medium" panose="020B0600000000000000" pitchFamily="34" charset="-122"/>
              <a:sym typeface="Arial" panose="020B0604020202020204" pitchFamily="34" charset="0"/>
            </a:endParaRPr>
          </a:p>
          <a:p>
            <a:pPr defTabSz="1219200">
              <a:defRPr/>
            </a:pPr>
            <a:r>
              <a:rPr lang="zh-CN" altLang="en-US" sz="2665" kern="0" dirty="0">
                <a:solidFill>
                  <a:srgbClr val="0066FF"/>
                </a:solidFill>
                <a:latin typeface="Arial" panose="020B0604020202020204" pitchFamily="34" charset="0"/>
                <a:ea typeface="思源黑体 CN Medium" panose="020B0600000000000000" pitchFamily="34" charset="-122"/>
                <a:sym typeface="Arial" panose="020B0604020202020204" pitchFamily="34" charset="0"/>
              </a:rPr>
              <a:t>态</a:t>
            </a:r>
            <a:endParaRPr lang="en-US" altLang="zh-CN" sz="2665" kern="0" dirty="0">
              <a:solidFill>
                <a:srgbClr val="0066FF"/>
              </a:solidFill>
              <a:latin typeface="Arial" panose="020B0604020202020204" pitchFamily="34" charset="0"/>
              <a:ea typeface="思源黑体 CN Medium" panose="020B0600000000000000" pitchFamily="34" charset="-122"/>
              <a:sym typeface="Arial" panose="020B0604020202020204" pitchFamily="34" charset="0"/>
            </a:endParaRPr>
          </a:p>
          <a:p>
            <a:pPr defTabSz="1219200">
              <a:defRPr/>
            </a:pPr>
            <a:r>
              <a:rPr lang="zh-CN" altLang="en-US" sz="2665" kern="0" dirty="0">
                <a:solidFill>
                  <a:srgbClr val="0066FF"/>
                </a:solidFill>
                <a:latin typeface="Arial" panose="020B0604020202020204" pitchFamily="34" charset="0"/>
                <a:ea typeface="思源黑体 CN Medium" panose="020B0600000000000000" pitchFamily="34" charset="-122"/>
                <a:sym typeface="Arial" panose="020B0604020202020204" pitchFamily="34" charset="0"/>
              </a:rPr>
              <a:t>发</a:t>
            </a:r>
            <a:endParaRPr lang="en-US" altLang="zh-CN" sz="2665" kern="0" dirty="0">
              <a:solidFill>
                <a:srgbClr val="0066FF"/>
              </a:solidFill>
              <a:latin typeface="Arial" panose="020B0604020202020204" pitchFamily="34" charset="0"/>
              <a:ea typeface="思源黑体 CN Medium" panose="020B0600000000000000" pitchFamily="34" charset="-122"/>
              <a:sym typeface="Arial" panose="020B0604020202020204" pitchFamily="34" charset="0"/>
            </a:endParaRPr>
          </a:p>
          <a:p>
            <a:pPr defTabSz="1219200">
              <a:defRPr/>
            </a:pPr>
            <a:r>
              <a:rPr lang="zh-CN" altLang="en-US" sz="2665" kern="0" dirty="0">
                <a:solidFill>
                  <a:srgbClr val="0066FF"/>
                </a:solidFill>
                <a:latin typeface="Arial" panose="020B0604020202020204" pitchFamily="34" charset="0"/>
                <a:ea typeface="思源黑体 CN Medium" panose="020B0600000000000000" pitchFamily="34" charset="-122"/>
                <a:sym typeface="Arial" panose="020B0604020202020204" pitchFamily="34" charset="0"/>
              </a:rPr>
              <a:t>育</a:t>
            </a:r>
            <a:endParaRPr lang="zh-CN" altLang="en-US" sz="4790" kern="0" dirty="0">
              <a:solidFill>
                <a:srgbClr val="0066FF"/>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Effect transition="in" filter="dissolve">
                                      <p:cBhvr>
                                        <p:cTn id="13" dur="500"/>
                                        <p:tgtEl>
                                          <p:spTgt spid="27651"/>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27655"/>
                                        </p:tgtEl>
                                        <p:attrNameLst>
                                          <p:attrName>style.visibility</p:attrName>
                                        </p:attrNameLst>
                                      </p:cBhvr>
                                      <p:to>
                                        <p:strVal val="visible"/>
                                      </p:to>
                                    </p:set>
                                    <p:anim calcmode="lin" valueType="num">
                                      <p:cBhvr>
                                        <p:cTn id="18" dur="500" fill="hold"/>
                                        <p:tgtEl>
                                          <p:spTgt spid="27655"/>
                                        </p:tgtEl>
                                        <p:attrNameLst>
                                          <p:attrName>ppt_x</p:attrName>
                                        </p:attrNameLst>
                                      </p:cBhvr>
                                      <p:tavLst>
                                        <p:tav tm="0">
                                          <p:val>
                                            <p:strVal val="#ppt_x-#ppt_w/2"/>
                                          </p:val>
                                        </p:tav>
                                        <p:tav tm="100000">
                                          <p:val>
                                            <p:strVal val="#ppt_x"/>
                                          </p:val>
                                        </p:tav>
                                      </p:tavLst>
                                    </p:anim>
                                    <p:anim calcmode="lin" valueType="num">
                                      <p:cBhvr>
                                        <p:cTn id="19" dur="500" fill="hold"/>
                                        <p:tgtEl>
                                          <p:spTgt spid="27655"/>
                                        </p:tgtEl>
                                        <p:attrNameLst>
                                          <p:attrName>ppt_y</p:attrName>
                                        </p:attrNameLst>
                                      </p:cBhvr>
                                      <p:tavLst>
                                        <p:tav tm="0">
                                          <p:val>
                                            <p:strVal val="#ppt_y"/>
                                          </p:val>
                                        </p:tav>
                                        <p:tav tm="100000">
                                          <p:val>
                                            <p:strVal val="#ppt_y"/>
                                          </p:val>
                                        </p:tav>
                                      </p:tavLst>
                                    </p:anim>
                                    <p:anim calcmode="lin" valueType="num">
                                      <p:cBhvr>
                                        <p:cTn id="20" dur="500" fill="hold"/>
                                        <p:tgtEl>
                                          <p:spTgt spid="27655"/>
                                        </p:tgtEl>
                                        <p:attrNameLst>
                                          <p:attrName>ppt_w</p:attrName>
                                        </p:attrNameLst>
                                      </p:cBhvr>
                                      <p:tavLst>
                                        <p:tav tm="0">
                                          <p:val>
                                            <p:fltVal val="0"/>
                                          </p:val>
                                        </p:tav>
                                        <p:tav tm="100000">
                                          <p:val>
                                            <p:strVal val="#ppt_w"/>
                                          </p:val>
                                        </p:tav>
                                      </p:tavLst>
                                    </p:anim>
                                    <p:anim calcmode="lin" valueType="num">
                                      <p:cBhvr>
                                        <p:cTn id="21" dur="500" fill="hold"/>
                                        <p:tgtEl>
                                          <p:spTgt spid="2765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7652"/>
                                        </p:tgtEl>
                                        <p:attrNameLst>
                                          <p:attrName>style.visibility</p:attrName>
                                        </p:attrNameLst>
                                      </p:cBhvr>
                                      <p:to>
                                        <p:strVal val="visible"/>
                                      </p:to>
                                    </p:set>
                                    <p:animEffect transition="in" filter="dissolve">
                                      <p:cBhvr>
                                        <p:cTn id="26" dur="500"/>
                                        <p:tgtEl>
                                          <p:spTgt spid="27652"/>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ppt_w/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653"/>
                                        </p:tgtEl>
                                        <p:attrNameLst>
                                          <p:attrName>style.visibility</p:attrName>
                                        </p:attrNameLst>
                                      </p:cBhvr>
                                      <p:to>
                                        <p:strVal val="visible"/>
                                      </p:to>
                                    </p:set>
                                    <p:animEffect transition="in" filter="dissolve">
                                      <p:cBhvr>
                                        <p:cTn id="39" dur="500"/>
                                        <p:tgtEl>
                                          <p:spTgt spid="27653"/>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ppt_w/2"/>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654"/>
                                        </p:tgtEl>
                                        <p:attrNameLst>
                                          <p:attrName>style.visibility</p:attrName>
                                        </p:attrNameLst>
                                      </p:cBhvr>
                                      <p:to>
                                        <p:strVal val="visible"/>
                                      </p:to>
                                    </p:set>
                                    <p:animEffect transition="in" filter="dissolve">
                                      <p:cBhvr>
                                        <p:cTn id="52" dur="500"/>
                                        <p:tgtEl>
                                          <p:spTgt spid="2765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7658"/>
                                        </p:tgtEl>
                                        <p:attrNameLst>
                                          <p:attrName>style.visibility</p:attrName>
                                        </p:attrNameLst>
                                      </p:cBhvr>
                                      <p:to>
                                        <p:strVal val="visible"/>
                                      </p:to>
                                    </p:set>
                                    <p:animEffect transition="in" filter="dissolve">
                                      <p:cBhvr>
                                        <p:cTn id="57" dur="500"/>
                                        <p:tgtEl>
                                          <p:spTgt spid="2765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7659"/>
                                        </p:tgtEl>
                                        <p:attrNameLst>
                                          <p:attrName>style.visibility</p:attrName>
                                        </p:attrNameLst>
                                      </p:cBhvr>
                                      <p:to>
                                        <p:strVal val="visible"/>
                                      </p:to>
                                    </p:set>
                                    <p:animEffect transition="in" filter="dissolve">
                                      <p:cBhvr>
                                        <p:cTn id="62" dur="500"/>
                                        <p:tgtEl>
                                          <p:spTgt spid="27659"/>
                                        </p:tgtEl>
                                      </p:cBhvr>
                                    </p:animEffect>
                                  </p:childTnLst>
                                </p:cTn>
                              </p:par>
                            </p:childTnLst>
                          </p:cTn>
                        </p:par>
                      </p:childTnLst>
                    </p:cTn>
                  </p:par>
                  <p:par>
                    <p:cTn id="63" fill="hold">
                      <p:stCondLst>
                        <p:cond delay="indefinite"/>
                      </p:stCondLst>
                      <p:childTnLst>
                        <p:par>
                          <p:cTn id="64" fill="hold">
                            <p:stCondLst>
                              <p:cond delay="0"/>
                            </p:stCondLst>
                            <p:childTnLst>
                              <p:par>
                                <p:cTn id="65" presetID="19"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fmla="#ppt_w*sin(2.5*pi*$)">
                                          <p:val>
                                            <p:fltVal val="0"/>
                                          </p:val>
                                        </p:tav>
                                        <p:tav tm="100000">
                                          <p:val>
                                            <p:fltVal val="1"/>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P spid="27654" grpId="0" autoUpdateAnimBg="0"/>
      <p:bldP spid="27655" grpId="0" animBg="1"/>
      <p:bldP spid="27658" grpId="0" autoUpdateAnimBg="0"/>
      <p:bldP spid="27659" grpId="0" autoUpdateAnimBg="0"/>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777043" y="1303430"/>
            <a:ext cx="8125884" cy="400110"/>
          </a:xfrm>
          <a:prstGeom prst="rect">
            <a:avLst/>
          </a:prstGeom>
          <a:noFill/>
          <a:ln w="9525">
            <a:noFill/>
            <a:miter lim="800000"/>
          </a:ln>
          <a:effectLst/>
        </p:spPr>
        <p:txBody>
          <a:bodyPr wrap="square">
            <a:spAutoFit/>
          </a:bodyPr>
          <a:lstStyle/>
          <a:p>
            <a:pPr defTabSz="1219200">
              <a:spcBef>
                <a:spcPct val="50000"/>
              </a:spcBef>
              <a:defRPr/>
            </a:pPr>
            <a:r>
              <a:rPr lang="zh-CN" altLang="en-US" sz="2000" u="sng" kern="0" dirty="0">
                <a:effectLst>
                  <a:outerShdw blurRad="38100" dist="38100" dir="2700000" algn="tl">
                    <a:srgbClr val="C0C0C0"/>
                  </a:outerShdw>
                </a:effectLst>
                <a:latin typeface="Arial" panose="020B0604020202020204" pitchFamily="34" charset="0"/>
                <a:ea typeface="思源黑体 CN Medium" panose="020B0600000000000000" pitchFamily="34" charset="-122"/>
                <a:sym typeface="Arial" panose="020B0604020202020204" pitchFamily="34" charset="0"/>
              </a:rPr>
              <a:t>比较早期蝌蚪与成蛙在外部形态上的不同点</a:t>
            </a:r>
          </a:p>
        </p:txBody>
      </p:sp>
      <p:graphicFrame>
        <p:nvGraphicFramePr>
          <p:cNvPr id="28675" name="Group 3"/>
          <p:cNvGraphicFramePr>
            <a:graphicFrameLocks noGrp="1"/>
          </p:cNvGraphicFramePr>
          <p:nvPr/>
        </p:nvGraphicFramePr>
        <p:xfrm>
          <a:off x="1393989" y="1941451"/>
          <a:ext cx="9404023" cy="4457341"/>
        </p:xfrm>
        <a:graphic>
          <a:graphicData uri="http://schemas.openxmlformats.org/drawingml/2006/table">
            <a:tbl>
              <a:tblPr/>
              <a:tblGrid>
                <a:gridCol w="2118023">
                  <a:extLst>
                    <a:ext uri="{9D8B030D-6E8A-4147-A177-3AD203B41FA5}">
                      <a16:colId xmlns:a16="http://schemas.microsoft.com/office/drawing/2014/main" val="20000"/>
                    </a:ext>
                  </a:extLst>
                </a:gridCol>
                <a:gridCol w="3542395">
                  <a:extLst>
                    <a:ext uri="{9D8B030D-6E8A-4147-A177-3AD203B41FA5}">
                      <a16:colId xmlns:a16="http://schemas.microsoft.com/office/drawing/2014/main" val="20001"/>
                    </a:ext>
                  </a:extLst>
                </a:gridCol>
                <a:gridCol w="3743605">
                  <a:extLst>
                    <a:ext uri="{9D8B030D-6E8A-4147-A177-3AD203B41FA5}">
                      <a16:colId xmlns:a16="http://schemas.microsoft.com/office/drawing/2014/main" val="20002"/>
                    </a:ext>
                  </a:extLst>
                </a:gridCol>
              </a:tblGrid>
              <a:tr h="4304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比   较</a:t>
                      </a:r>
                    </a:p>
                  </a:txBody>
                  <a:tcPr marL="91215" marR="91215" marT="45601" marB="456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早 期 蝌 蚪</a:t>
                      </a:r>
                    </a:p>
                  </a:txBody>
                  <a:tcPr marL="91215" marR="91215" marT="45601" marB="456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成     蛙</a:t>
                      </a:r>
                    </a:p>
                  </a:txBody>
                  <a:tcPr marL="91215" marR="91215" marT="45601" marB="456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外形特征</a:t>
                      </a:r>
                    </a:p>
                  </a:txBody>
                  <a:tcPr marL="91215" marR="91215" marT="45601" marB="456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8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呼吸器官</a:t>
                      </a:r>
                    </a:p>
                  </a:txBody>
                  <a:tcPr marL="91215" marR="91215" marT="45601" marB="456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33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感觉</a:t>
                      </a:r>
                      <a:r>
                        <a:rPr kumimoji="0" 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器官</a:t>
                      </a:r>
                    </a:p>
                  </a:txBody>
                  <a:tcPr marL="91215" marR="91215" marT="45601" marB="456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7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食性</a:t>
                      </a:r>
                      <a:endParaRPr kumimoji="0" 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035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运动</a:t>
                      </a:r>
                      <a:endParaRPr kumimoji="0" 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1" marB="4560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697" name="Text Box 25"/>
          <p:cNvSpPr txBox="1">
            <a:spLocks noChangeArrowheads="1"/>
          </p:cNvSpPr>
          <p:nvPr/>
        </p:nvSpPr>
        <p:spPr bwMode="auto">
          <a:xfrm>
            <a:off x="4300221" y="2475884"/>
            <a:ext cx="2287806" cy="707886"/>
          </a:xfrm>
          <a:prstGeom prst="rect">
            <a:avLst/>
          </a:prstGeom>
          <a:noFill/>
          <a:ln w="9525">
            <a:noFill/>
            <a:miter lim="800000"/>
          </a:ln>
          <a:effectLst/>
        </p:spPr>
        <p:txBody>
          <a:bodyPr wrap="none">
            <a:spAutoFit/>
          </a:bodyPr>
          <a:lstStyle/>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身体分为头、躯干</a:t>
            </a:r>
          </a:p>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和尾部，没有四肢</a:t>
            </a:r>
          </a:p>
        </p:txBody>
      </p:sp>
      <p:sp>
        <p:nvSpPr>
          <p:cNvPr id="28698" name="Text Box 26"/>
          <p:cNvSpPr txBox="1">
            <a:spLocks noChangeArrowheads="1"/>
          </p:cNvSpPr>
          <p:nvPr/>
        </p:nvSpPr>
        <p:spPr bwMode="auto">
          <a:xfrm>
            <a:off x="7802613" y="2414807"/>
            <a:ext cx="3160827" cy="707886"/>
          </a:xfrm>
          <a:prstGeom prst="rect">
            <a:avLst/>
          </a:prstGeom>
          <a:noFill/>
          <a:ln w="9525">
            <a:noFill/>
            <a:miter lim="800000"/>
          </a:ln>
          <a:effectLst/>
        </p:spPr>
        <p:txBody>
          <a:bodyPr>
            <a:spAutoFit/>
          </a:bodyPr>
          <a:lstStyle/>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身体分为头、躯干</a:t>
            </a:r>
          </a:p>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和四肢，没有尾</a:t>
            </a:r>
          </a:p>
        </p:txBody>
      </p:sp>
      <p:sp>
        <p:nvSpPr>
          <p:cNvPr id="28699" name="Text Box 27"/>
          <p:cNvSpPr txBox="1">
            <a:spLocks noChangeArrowheads="1"/>
          </p:cNvSpPr>
          <p:nvPr/>
        </p:nvSpPr>
        <p:spPr bwMode="auto">
          <a:xfrm>
            <a:off x="5181231" y="3259483"/>
            <a:ext cx="447558" cy="400110"/>
          </a:xfrm>
          <a:prstGeom prst="rect">
            <a:avLst/>
          </a:prstGeom>
          <a:noFill/>
          <a:ln w="9525">
            <a:noFill/>
            <a:miter lim="800000"/>
          </a:ln>
          <a:effectLst/>
        </p:spPr>
        <p:txBody>
          <a:bodyPr wrap="none">
            <a:spAutoFit/>
          </a:bodyPr>
          <a:lstStyle/>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鳃</a:t>
            </a:r>
          </a:p>
        </p:txBody>
      </p:sp>
      <p:sp>
        <p:nvSpPr>
          <p:cNvPr id="28700" name="Text Box 28"/>
          <p:cNvSpPr txBox="1">
            <a:spLocks noChangeArrowheads="1"/>
          </p:cNvSpPr>
          <p:nvPr/>
        </p:nvSpPr>
        <p:spPr bwMode="auto">
          <a:xfrm>
            <a:off x="7878014" y="3316423"/>
            <a:ext cx="2024913" cy="400110"/>
          </a:xfrm>
          <a:prstGeom prst="rect">
            <a:avLst/>
          </a:prstGeom>
          <a:noFill/>
          <a:ln w="9525">
            <a:noFill/>
            <a:miter lim="800000"/>
          </a:ln>
          <a:effectLst/>
        </p:spPr>
        <p:txBody>
          <a:bodyPr wrap="none">
            <a:spAutoFit/>
          </a:bodyPr>
          <a:lstStyle/>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肺（皮肤辅助）</a:t>
            </a:r>
          </a:p>
        </p:txBody>
      </p:sp>
      <p:sp>
        <p:nvSpPr>
          <p:cNvPr id="28701" name="Text Box 29"/>
          <p:cNvSpPr txBox="1">
            <a:spLocks noChangeArrowheads="1"/>
          </p:cNvSpPr>
          <p:nvPr/>
        </p:nvSpPr>
        <p:spPr bwMode="auto">
          <a:xfrm>
            <a:off x="4037328" y="5340833"/>
            <a:ext cx="2287806" cy="1015663"/>
          </a:xfrm>
          <a:prstGeom prst="rect">
            <a:avLst/>
          </a:prstGeom>
          <a:noFill/>
          <a:ln w="9525">
            <a:noFill/>
            <a:miter lim="800000"/>
          </a:ln>
          <a:effectLst/>
        </p:spPr>
        <p:txBody>
          <a:bodyPr wrap="none">
            <a:spAutoFit/>
          </a:bodyPr>
          <a:lstStyle/>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通过躯干和尾部的</a:t>
            </a:r>
          </a:p>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摆动产生运动，适</a:t>
            </a:r>
          </a:p>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于在水中游动</a:t>
            </a:r>
          </a:p>
        </p:txBody>
      </p:sp>
      <p:sp>
        <p:nvSpPr>
          <p:cNvPr id="28702" name="Text Box 30"/>
          <p:cNvSpPr txBox="1">
            <a:spLocks noChangeArrowheads="1"/>
          </p:cNvSpPr>
          <p:nvPr/>
        </p:nvSpPr>
        <p:spPr bwMode="auto">
          <a:xfrm>
            <a:off x="7794779" y="5557661"/>
            <a:ext cx="2287806" cy="400110"/>
          </a:xfrm>
          <a:prstGeom prst="rect">
            <a:avLst/>
          </a:prstGeom>
          <a:noFill/>
          <a:ln w="9525">
            <a:noFill/>
            <a:miter lim="800000"/>
          </a:ln>
          <a:effectLst/>
        </p:spPr>
        <p:txBody>
          <a:bodyPr wrap="none">
            <a:spAutoFit/>
          </a:bodyPr>
          <a:lstStyle/>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四肢，跳跃、游泳</a:t>
            </a:r>
          </a:p>
        </p:txBody>
      </p:sp>
      <p:sp>
        <p:nvSpPr>
          <p:cNvPr id="33" name="椭圆 32"/>
          <p:cNvSpPr/>
          <p:nvPr/>
        </p:nvSpPr>
        <p:spPr bwMode="auto">
          <a:xfrm>
            <a:off x="178200" y="1150649"/>
            <a:ext cx="2083992" cy="717361"/>
          </a:xfrm>
          <a:prstGeom prst="ellipse">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lstStyle/>
          <a:p>
            <a:pPr defTabSz="1219200">
              <a:defRPr/>
            </a:pPr>
            <a:r>
              <a:rPr lang="zh-CN" altLang="en-US" sz="20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小组合作</a:t>
            </a:r>
          </a:p>
        </p:txBody>
      </p:sp>
      <p:sp>
        <p:nvSpPr>
          <p:cNvPr id="34" name="矩形 33"/>
          <p:cNvSpPr>
            <a:spLocks noChangeArrowheads="1"/>
          </p:cNvSpPr>
          <p:nvPr/>
        </p:nvSpPr>
        <p:spPr bwMode="auto">
          <a:xfrm>
            <a:off x="4384914" y="3845021"/>
            <a:ext cx="17620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Bef>
                <a:spcPct val="20000"/>
              </a:spcBef>
              <a:buClr>
                <a:schemeClr val="hlink"/>
              </a:buClr>
              <a:buSzPct val="70000"/>
            </a:pPr>
            <a:r>
              <a:rPr lang="zh-CN" altLang="en-US" sz="2000" kern="0" dirty="0">
                <a:solidFill>
                  <a:srgbClr val="000000"/>
                </a:solidFill>
                <a:ea typeface="思源黑体 CN Medium" panose="020B0600000000000000" pitchFamily="34" charset="-122"/>
                <a:sym typeface="Arial" panose="020B0604020202020204" pitchFamily="34" charset="0"/>
              </a:rPr>
              <a:t>侧线，不发达</a:t>
            </a:r>
            <a:endParaRPr lang="zh-CN" altLang="zh-CN" sz="2000" kern="0" dirty="0">
              <a:solidFill>
                <a:srgbClr val="000000"/>
              </a:solidFill>
              <a:ea typeface="思源黑体 CN Medium" panose="020B0600000000000000" pitchFamily="34" charset="-122"/>
              <a:sym typeface="Arial" panose="020B0604020202020204" pitchFamily="34" charset="0"/>
            </a:endParaRPr>
          </a:p>
        </p:txBody>
      </p:sp>
      <p:sp>
        <p:nvSpPr>
          <p:cNvPr id="35" name="矩形 34"/>
          <p:cNvSpPr>
            <a:spLocks noChangeArrowheads="1"/>
          </p:cNvSpPr>
          <p:nvPr/>
        </p:nvSpPr>
        <p:spPr bwMode="auto">
          <a:xfrm>
            <a:off x="7479785" y="3947954"/>
            <a:ext cx="2730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Bef>
                <a:spcPct val="20000"/>
              </a:spcBef>
              <a:buClr>
                <a:schemeClr val="hlink"/>
              </a:buClr>
              <a:buSzPct val="70000"/>
            </a:pPr>
            <a:r>
              <a:rPr lang="zh-CN" altLang="en-US" sz="2000" kern="0" dirty="0">
                <a:solidFill>
                  <a:srgbClr val="000000"/>
                </a:solidFill>
                <a:ea typeface="思源黑体 CN Medium" panose="020B0600000000000000" pitchFamily="34" charset="-122"/>
                <a:sym typeface="Arial" panose="020B0604020202020204" pitchFamily="34" charset="0"/>
              </a:rPr>
              <a:t>眼、鼻、鼓膜等，发达</a:t>
            </a:r>
            <a:endParaRPr lang="zh-CN" altLang="zh-CN" sz="2000" kern="0" dirty="0">
              <a:solidFill>
                <a:srgbClr val="000000"/>
              </a:solidFill>
              <a:ea typeface="思源黑体 CN Medium" panose="020B0600000000000000" pitchFamily="34" charset="-122"/>
              <a:sym typeface="Arial" panose="020B0604020202020204" pitchFamily="34" charset="0"/>
            </a:endParaRPr>
          </a:p>
        </p:txBody>
      </p:sp>
      <p:sp>
        <p:nvSpPr>
          <p:cNvPr id="36" name="Text Box 27"/>
          <p:cNvSpPr txBox="1">
            <a:spLocks noChangeArrowheads="1"/>
          </p:cNvSpPr>
          <p:nvPr/>
        </p:nvSpPr>
        <p:spPr bwMode="auto">
          <a:xfrm>
            <a:off x="4910698" y="4613065"/>
            <a:ext cx="710451" cy="400110"/>
          </a:xfrm>
          <a:prstGeom prst="rect">
            <a:avLst/>
          </a:prstGeom>
          <a:noFill/>
          <a:ln w="9525">
            <a:noFill/>
            <a:miter lim="800000"/>
          </a:ln>
          <a:effectLst/>
        </p:spPr>
        <p:txBody>
          <a:bodyPr wrap="none">
            <a:spAutoFit/>
          </a:bodyPr>
          <a:lstStyle/>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素食</a:t>
            </a:r>
          </a:p>
        </p:txBody>
      </p:sp>
      <p:sp>
        <p:nvSpPr>
          <p:cNvPr id="37" name="Text Box 27"/>
          <p:cNvSpPr txBox="1">
            <a:spLocks noChangeArrowheads="1"/>
          </p:cNvSpPr>
          <p:nvPr/>
        </p:nvSpPr>
        <p:spPr bwMode="auto">
          <a:xfrm>
            <a:off x="8583457" y="4623294"/>
            <a:ext cx="710451" cy="400110"/>
          </a:xfrm>
          <a:prstGeom prst="rect">
            <a:avLst/>
          </a:prstGeom>
          <a:noFill/>
          <a:ln w="9525">
            <a:noFill/>
            <a:miter lim="800000"/>
          </a:ln>
          <a:effectLst/>
        </p:spPr>
        <p:txBody>
          <a:bodyPr wrap="none">
            <a:spAutoFit/>
          </a:bodyPr>
          <a:lstStyle/>
          <a:p>
            <a:pPr defTabSz="1219200">
              <a:defRPr/>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肉食</a:t>
            </a:r>
          </a:p>
        </p:txBody>
      </p:sp>
      <p:sp>
        <p:nvSpPr>
          <p:cNvPr id="15" name="文本框 14"/>
          <p:cNvSpPr txBox="1"/>
          <p:nvPr/>
        </p:nvSpPr>
        <p:spPr>
          <a:xfrm>
            <a:off x="1475014"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二、蛙的发育过程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97"/>
                                        </p:tgtEl>
                                        <p:attrNameLst>
                                          <p:attrName>style.visibility</p:attrName>
                                        </p:attrNameLst>
                                      </p:cBhvr>
                                      <p:to>
                                        <p:strVal val="visible"/>
                                      </p:to>
                                    </p:set>
                                    <p:animEffect transition="in" filter="blinds(horizontal)">
                                      <p:cBhvr>
                                        <p:cTn id="7" dur="500"/>
                                        <p:tgtEl>
                                          <p:spTgt spid="286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98"/>
                                        </p:tgtEl>
                                        <p:attrNameLst>
                                          <p:attrName>style.visibility</p:attrName>
                                        </p:attrNameLst>
                                      </p:cBhvr>
                                      <p:to>
                                        <p:strVal val="visible"/>
                                      </p:to>
                                    </p:set>
                                    <p:animEffect transition="in" filter="blinds(horizontal)">
                                      <p:cBhvr>
                                        <p:cTn id="12" dur="500"/>
                                        <p:tgtEl>
                                          <p:spTgt spid="286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99"/>
                                        </p:tgtEl>
                                        <p:attrNameLst>
                                          <p:attrName>style.visibility</p:attrName>
                                        </p:attrNameLst>
                                      </p:cBhvr>
                                      <p:to>
                                        <p:strVal val="visible"/>
                                      </p:to>
                                    </p:set>
                                    <p:animEffect transition="in" filter="blinds(horizontal)">
                                      <p:cBhvr>
                                        <p:cTn id="17" dur="500"/>
                                        <p:tgtEl>
                                          <p:spTgt spid="286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700"/>
                                        </p:tgtEl>
                                        <p:attrNameLst>
                                          <p:attrName>style.visibility</p:attrName>
                                        </p:attrNameLst>
                                      </p:cBhvr>
                                      <p:to>
                                        <p:strVal val="visible"/>
                                      </p:to>
                                    </p:set>
                                    <p:animEffect transition="in" filter="blinds(horizontal)">
                                      <p:cBhvr>
                                        <p:cTn id="22" dur="500"/>
                                        <p:tgtEl>
                                          <p:spTgt spid="287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linds(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701"/>
                                        </p:tgtEl>
                                        <p:attrNameLst>
                                          <p:attrName>style.visibility</p:attrName>
                                        </p:attrNameLst>
                                      </p:cBhvr>
                                      <p:to>
                                        <p:strVal val="visible"/>
                                      </p:to>
                                    </p:set>
                                    <p:animEffect transition="in" filter="blinds(horizontal)">
                                      <p:cBhvr>
                                        <p:cTn id="47" dur="500"/>
                                        <p:tgtEl>
                                          <p:spTgt spid="287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702"/>
                                        </p:tgtEl>
                                        <p:attrNameLst>
                                          <p:attrName>style.visibility</p:attrName>
                                        </p:attrNameLst>
                                      </p:cBhvr>
                                      <p:to>
                                        <p:strVal val="visible"/>
                                      </p:to>
                                    </p:set>
                                    <p:animEffect transition="in" filter="blinds(horizontal)">
                                      <p:cBhvr>
                                        <p:cTn id="52" dur="500"/>
                                        <p:tgtEl>
                                          <p:spTgt spid="28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8" grpId="0" autoUpdateAnimBg="0"/>
      <p:bldP spid="28699" grpId="0" autoUpdateAnimBg="0"/>
      <p:bldP spid="28700" grpId="0" autoUpdateAnimBg="0"/>
      <p:bldP spid="28701" grpId="0" autoUpdateAnimBg="0"/>
      <p:bldP spid="28702" grpId="0" autoUpdateAnimBg="0"/>
      <p:bldP spid="34" grpId="0"/>
      <p:bldP spid="35" grpId="0"/>
      <p:bldP spid="36" grpId="0" autoUpdateAnimBg="0"/>
      <p:bldP spid="3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660400" y="1249831"/>
            <a:ext cx="10858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lnSpc>
                <a:spcPct val="200000"/>
              </a:lnSpc>
            </a:pPr>
            <a:r>
              <a:rPr lang="zh-CN" altLang="en-US" sz="2400" kern="0" dirty="0">
                <a:ea typeface="思源黑体 CN Medium" panose="020B0600000000000000" pitchFamily="34" charset="-122"/>
                <a:sym typeface="Arial" panose="020B0604020202020204" pitchFamily="34" charset="0"/>
              </a:rPr>
              <a:t>青蛙、蟾蜍、大鲵、蝾螈等两栖动物的生殖和发育必须在水中进行，幼体要经过变态发育才能上陆地生活。</a:t>
            </a:r>
          </a:p>
        </p:txBody>
      </p:sp>
      <p:sp>
        <p:nvSpPr>
          <p:cNvPr id="4" name="TextBox 3"/>
          <p:cNvSpPr txBox="1">
            <a:spLocks noChangeArrowheads="1"/>
          </p:cNvSpPr>
          <p:nvPr/>
        </p:nvSpPr>
        <p:spPr bwMode="auto">
          <a:xfrm>
            <a:off x="5143241" y="3161421"/>
            <a:ext cx="5343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000" kern="0" dirty="0">
                <a:solidFill>
                  <a:srgbClr val="000000"/>
                </a:solidFill>
                <a:ea typeface="思源黑体 CN Medium" panose="020B0600000000000000" pitchFamily="34" charset="-122"/>
                <a:sym typeface="Arial" panose="020B0604020202020204" pitchFamily="34" charset="0"/>
              </a:rPr>
              <a:t>两栖动物是由水生到陆生过渡的动物类群。</a:t>
            </a:r>
          </a:p>
        </p:txBody>
      </p:sp>
      <p:sp>
        <p:nvSpPr>
          <p:cNvPr id="5" name="右箭头 4"/>
          <p:cNvSpPr>
            <a:spLocks noChangeArrowheads="1"/>
          </p:cNvSpPr>
          <p:nvPr/>
        </p:nvSpPr>
        <p:spPr bwMode="auto">
          <a:xfrm>
            <a:off x="3483029" y="3181740"/>
            <a:ext cx="1465262" cy="359473"/>
          </a:xfrm>
          <a:prstGeom prst="rightArrow">
            <a:avLst>
              <a:gd name="adj1" fmla="val 50000"/>
              <a:gd name="adj2" fmla="val 49941"/>
            </a:avLst>
          </a:prstGeom>
          <a:solidFill>
            <a:schemeClr val="accent1"/>
          </a:solidFill>
          <a:ln w="12700" cap="sq" algn="ctr">
            <a:solidFill>
              <a:schemeClr val="tx1"/>
            </a:solidFill>
            <a:round/>
          </a:ln>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endParaRPr lang="zh-CN" altLang="en-US" sz="1600" kern="0">
              <a:ea typeface="思源黑体 CN Medium" panose="020B0600000000000000" pitchFamily="34" charset="-122"/>
              <a:sym typeface="Arial" panose="020B0604020202020204" pitchFamily="34" charset="0"/>
            </a:endParaRPr>
          </a:p>
        </p:txBody>
      </p:sp>
      <p:sp>
        <p:nvSpPr>
          <p:cNvPr id="6" name="TextBox 5"/>
          <p:cNvSpPr txBox="1">
            <a:spLocks noChangeArrowheads="1"/>
          </p:cNvSpPr>
          <p:nvPr/>
        </p:nvSpPr>
        <p:spPr bwMode="auto">
          <a:xfrm>
            <a:off x="542932" y="4263208"/>
            <a:ext cx="8810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solidFill>
                  <a:srgbClr val="FF0000"/>
                </a:solidFill>
                <a:ea typeface="思源黑体 CN Medium" panose="020B0600000000000000" pitchFamily="34" charset="-122"/>
                <a:sym typeface="Arial" panose="020B0604020202020204" pitchFamily="34" charset="0"/>
              </a:rPr>
              <a:t>水域环境的减少和污染已严重威胁着两栖动物的生殖和发育。</a:t>
            </a:r>
          </a:p>
        </p:txBody>
      </p:sp>
      <p:sp>
        <p:nvSpPr>
          <p:cNvPr id="8" name="文本框 7"/>
          <p:cNvSpPr txBox="1"/>
          <p:nvPr/>
        </p:nvSpPr>
        <p:spPr>
          <a:xfrm>
            <a:off x="1475014" y="369102"/>
            <a:ext cx="634019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三、两栖动物生殖发育与环境条件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40208" y="2006269"/>
            <a:ext cx="7511585" cy="4444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681331" y="1361349"/>
            <a:ext cx="4610911" cy="461665"/>
          </a:xfrm>
          <a:prstGeom prst="rect">
            <a:avLst/>
          </a:prstGeom>
          <a:noFill/>
          <a:ln w="9525">
            <a:noFill/>
            <a:miter lim="800000"/>
          </a:ln>
          <a:effectLst/>
        </p:spPr>
        <p:txBody>
          <a:bodyPr wrap="square">
            <a:spAutoFit/>
          </a:bodyPr>
          <a:lstStyle/>
          <a:p>
            <a:pPr defTabSz="1219200">
              <a:spcBef>
                <a:spcPct val="50000"/>
              </a:spcBef>
              <a:defRPr/>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小组合作完成</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P16</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资料分析</a:t>
            </a:r>
          </a:p>
        </p:txBody>
      </p:sp>
      <p:sp>
        <p:nvSpPr>
          <p:cNvPr id="8" name="文本框 7"/>
          <p:cNvSpPr txBox="1"/>
          <p:nvPr/>
        </p:nvSpPr>
        <p:spPr>
          <a:xfrm>
            <a:off x="1475014" y="369102"/>
            <a:ext cx="634019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三、两栖动物生殖发育与环境条件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1857936" y="1923542"/>
            <a:ext cx="8476129" cy="326294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603" name="WordArt 3"/>
          <p:cNvSpPr>
            <a:spLocks noChangeArrowheads="1" noChangeShapeType="1"/>
          </p:cNvSpPr>
          <p:nvPr/>
        </p:nvSpPr>
        <p:spPr bwMode="auto">
          <a:xfrm>
            <a:off x="660400" y="1292087"/>
            <a:ext cx="1301287" cy="3081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defTabSz="1219200"/>
            <a:r>
              <a:rPr lang="zh-CN" altLang="en-US" sz="2000" kern="10" dirty="0">
                <a:latin typeface="Arial" panose="020B0604020202020204" pitchFamily="34" charset="0"/>
                <a:ea typeface="思源黑体 CN Medium" panose="020B0600000000000000" pitchFamily="34" charset="-122"/>
                <a:sym typeface="Arial" panose="020B0604020202020204" pitchFamily="34" charset="0"/>
              </a:rPr>
              <a:t>资料分析</a:t>
            </a:r>
          </a:p>
        </p:txBody>
      </p:sp>
      <p:sp>
        <p:nvSpPr>
          <p:cNvPr id="4" name="文本框 3"/>
          <p:cNvSpPr txBox="1"/>
          <p:nvPr/>
        </p:nvSpPr>
        <p:spPr>
          <a:xfrm>
            <a:off x="1475014" y="369102"/>
            <a:ext cx="634019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三、两栖动物生殖发育与环境条件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624425" y="1171124"/>
            <a:ext cx="10858052" cy="1694118"/>
          </a:xfrm>
          <a:prstGeom prst="rect">
            <a:avLst/>
          </a:prstGeom>
          <a:noFill/>
          <a:ln w="9525">
            <a:noFill/>
            <a:miter lim="800000"/>
          </a:ln>
          <a:effectLst/>
        </p:spPr>
        <p:txBody>
          <a:bodyPr wrap="square">
            <a:spAutoFit/>
          </a:bodyPr>
          <a:lstStyle/>
          <a:p>
            <a:pPr defTabSz="1219200">
              <a:lnSpc>
                <a:spcPct val="150000"/>
              </a:lnSpc>
              <a:defRPr/>
            </a:pPr>
            <a:r>
              <a:rPr lang="zh-CN"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1</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、两栖动物的生殖和幼体的发育必须在水中进行，幼体要经过变 态发育才能上陆生活。有人认为这是导致两栖动物分布范围较小、种类也较少的重要原因之一。你认为这种说法对吗？</a:t>
            </a:r>
          </a:p>
        </p:txBody>
      </p:sp>
      <p:sp>
        <p:nvSpPr>
          <p:cNvPr id="31748" name="Text Box 4"/>
          <p:cNvSpPr txBox="1">
            <a:spLocks noChangeArrowheads="1"/>
          </p:cNvSpPr>
          <p:nvPr/>
        </p:nvSpPr>
        <p:spPr bwMode="auto">
          <a:xfrm>
            <a:off x="386527" y="2940740"/>
            <a:ext cx="10785208" cy="461665"/>
          </a:xfrm>
          <a:prstGeom prst="rect">
            <a:avLst/>
          </a:prstGeom>
          <a:noFill/>
          <a:ln w="9525">
            <a:noFill/>
            <a:miter lim="800000"/>
          </a:ln>
          <a:effectLst/>
        </p:spPr>
        <p:txBody>
          <a:bodyPr wrap="square">
            <a:spAutoFit/>
          </a:bodyPr>
          <a:lstStyle/>
          <a:p>
            <a:pPr defTabSz="1219200">
              <a:defRPr/>
            </a:pPr>
            <a:r>
              <a:rPr lang="zh-CN"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2</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、环境的变化对两栖动物的繁衍有什么影响？</a:t>
            </a:r>
          </a:p>
        </p:txBody>
      </p:sp>
      <p:sp>
        <p:nvSpPr>
          <p:cNvPr id="31749" name="Text Box 5"/>
          <p:cNvSpPr txBox="1">
            <a:spLocks noChangeArrowheads="1"/>
          </p:cNvSpPr>
          <p:nvPr/>
        </p:nvSpPr>
        <p:spPr bwMode="auto">
          <a:xfrm>
            <a:off x="386527" y="4753732"/>
            <a:ext cx="10855971" cy="461665"/>
          </a:xfrm>
          <a:prstGeom prst="rect">
            <a:avLst/>
          </a:prstGeom>
          <a:noFill/>
          <a:ln w="9525">
            <a:noFill/>
            <a:miter lim="800000"/>
          </a:ln>
          <a:effectLst/>
        </p:spPr>
        <p:txBody>
          <a:bodyPr wrap="square">
            <a:spAutoFit/>
          </a:bodyPr>
          <a:lstStyle/>
          <a:p>
            <a:pPr defTabSz="1219200">
              <a:defRPr/>
            </a:pPr>
            <a:r>
              <a:rPr lang="zh-CN"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3</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、某些地区出现畸形蛙，可能是什么原因造的？</a:t>
            </a:r>
          </a:p>
        </p:txBody>
      </p:sp>
      <p:sp>
        <p:nvSpPr>
          <p:cNvPr id="31751" name="Text Box 7"/>
          <p:cNvSpPr txBox="1">
            <a:spLocks noChangeArrowheads="1"/>
          </p:cNvSpPr>
          <p:nvPr/>
        </p:nvSpPr>
        <p:spPr bwMode="auto">
          <a:xfrm>
            <a:off x="660400" y="3477904"/>
            <a:ext cx="6321652" cy="1200329"/>
          </a:xfrm>
          <a:prstGeom prst="rect">
            <a:avLst/>
          </a:prstGeom>
          <a:noFill/>
          <a:ln w="9525">
            <a:noFill/>
            <a:miter lim="800000"/>
          </a:ln>
          <a:effectLst/>
        </p:spPr>
        <p:txBody>
          <a:bodyPr>
            <a:spAutoFit/>
          </a:bodyPr>
          <a:lstStyle/>
          <a:p>
            <a:pPr defTabSz="1219200">
              <a:lnSpc>
                <a:spcPct val="150000"/>
              </a:lnSpc>
              <a:defRPr/>
            </a:pPr>
            <a:r>
              <a:rPr lang="zh-CN" altLang="en-US" sz="2400" u="sng"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环境变迁破坏了蛙的生殖发育环境；</a:t>
            </a:r>
          </a:p>
          <a:p>
            <a:pPr defTabSz="1219200">
              <a:lnSpc>
                <a:spcPct val="150000"/>
              </a:lnSpc>
              <a:defRPr/>
            </a:pPr>
            <a:r>
              <a:rPr lang="zh-CN" altLang="en-US" sz="2400" u="sng"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环境变迁影响了蛙的发育和生殖能力。</a:t>
            </a:r>
          </a:p>
        </p:txBody>
      </p:sp>
      <p:sp>
        <p:nvSpPr>
          <p:cNvPr id="31752" name="Text Box 8"/>
          <p:cNvSpPr txBox="1">
            <a:spLocks noChangeArrowheads="1"/>
          </p:cNvSpPr>
          <p:nvPr/>
        </p:nvSpPr>
        <p:spPr bwMode="auto">
          <a:xfrm>
            <a:off x="601647" y="5290895"/>
            <a:ext cx="2585987" cy="461665"/>
          </a:xfrm>
          <a:prstGeom prst="rect">
            <a:avLst/>
          </a:prstGeom>
          <a:noFill/>
          <a:ln w="9525">
            <a:noFill/>
            <a:miter lim="800000"/>
          </a:ln>
          <a:effectLst/>
        </p:spPr>
        <p:txBody>
          <a:bodyPr>
            <a:spAutoFit/>
          </a:bodyPr>
          <a:lstStyle/>
          <a:p>
            <a:pPr defTabSz="1219200">
              <a:spcBef>
                <a:spcPct val="50000"/>
              </a:spcBef>
              <a:defRPr/>
            </a:pPr>
            <a:r>
              <a:rPr lang="zh-CN" altLang="en-US" sz="2400" u="sng"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水环境污染</a:t>
            </a:r>
          </a:p>
        </p:txBody>
      </p:sp>
      <p:sp>
        <p:nvSpPr>
          <p:cNvPr id="9" name="文本框 8"/>
          <p:cNvSpPr txBox="1"/>
          <p:nvPr/>
        </p:nvSpPr>
        <p:spPr>
          <a:xfrm>
            <a:off x="1475014" y="369102"/>
            <a:ext cx="111921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讨 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51"/>
                                        </p:tgtEl>
                                        <p:attrNameLst>
                                          <p:attrName>style.visibility</p:attrName>
                                        </p:attrNameLst>
                                      </p:cBhvr>
                                      <p:to>
                                        <p:strVal val="visible"/>
                                      </p:to>
                                    </p:set>
                                    <p:animEffect transition="in" filter="blinds(horizontal)">
                                      <p:cBhvr>
                                        <p:cTn id="12" dur="500"/>
                                        <p:tgtEl>
                                          <p:spTgt spid="317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blinds(horizontal)">
                                      <p:cBhvr>
                                        <p:cTn id="17" dur="500"/>
                                        <p:tgtEl>
                                          <p:spTgt spid="317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52"/>
                                        </p:tgtEl>
                                        <p:attrNameLst>
                                          <p:attrName>style.visibility</p:attrName>
                                        </p:attrNameLst>
                                      </p:cBhvr>
                                      <p:to>
                                        <p:strVal val="visible"/>
                                      </p:to>
                                    </p:set>
                                    <p:animEffect transition="in" filter="blinds(horizontal)">
                                      <p:cBhvr>
                                        <p:cTn id="2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P spid="31751" grpId="0" autoUpdateAnimBg="0"/>
      <p:bldP spid="3175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5826" y="1378845"/>
            <a:ext cx="2938404" cy="606136"/>
          </a:xfrm>
          <a:prstGeom prst="rect">
            <a:avLst/>
          </a:prstGeom>
        </p:spPr>
        <p:txBody>
          <a:bodyPr vert="horz" lIns="121920" tIns="60960" rIns="121920" bIns="60960" rtlCol="0" anchor="b">
            <a:normAutofit/>
          </a:bodyPr>
          <a:lstStyle/>
          <a:p>
            <a:pPr algn="ctr" defTabSz="1219200">
              <a:lnSpc>
                <a:spcPct val="90000"/>
              </a:lnSpc>
              <a:spcBef>
                <a:spcPct val="0"/>
              </a:spcBef>
              <a:spcAft>
                <a:spcPts val="800"/>
              </a:spcAft>
              <a:defRPr/>
            </a:pPr>
            <a:r>
              <a:rPr lang="zh-CN" altLang="en-US" sz="2400" dirty="0">
                <a:latin typeface="Arial" panose="020B0604020202020204" pitchFamily="34" charset="0"/>
                <a:ea typeface="思源黑体 CN Medium" panose="020B0600000000000000" pitchFamily="34" charset="-122"/>
                <a:cs typeface="+mj-cs"/>
                <a:sym typeface="Arial" panose="020B0604020202020204" pitchFamily="34" charset="0"/>
              </a:rPr>
              <a:t>畸形蛙</a:t>
            </a:r>
          </a:p>
        </p:txBody>
      </p:sp>
      <p:pic>
        <p:nvPicPr>
          <p:cNvPr id="27651" name="图片 2" descr="01300540526187138738801441533_s.jpg"/>
          <p:cNvPicPr>
            <a:picLocks noChangeAspect="1"/>
          </p:cNvPicPr>
          <p:nvPr/>
        </p:nvPicPr>
        <p:blipFill rotWithShape="1">
          <a:blip r:embed="rId2">
            <a:extLst>
              <a:ext uri="{28A0092B-C50C-407E-A947-70E740481C1C}">
                <a14:useLocalDpi xmlns:a14="http://schemas.microsoft.com/office/drawing/2010/main" val="0"/>
              </a:ext>
            </a:extLst>
          </a:blip>
          <a:srcRect l="12233" r="12932" b="4"/>
          <a:stretch>
            <a:fillRect/>
          </a:stretch>
        </p:blipFill>
        <p:spPr bwMode="auto">
          <a:xfrm>
            <a:off x="2147675" y="2429628"/>
            <a:ext cx="2083247" cy="1887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3" descr="200902230836203121.jpg"/>
          <p:cNvPicPr>
            <a:picLocks noChangeAspect="1"/>
          </p:cNvPicPr>
          <p:nvPr/>
        </p:nvPicPr>
        <p:blipFill rotWithShape="1">
          <a:blip r:embed="rId3">
            <a:extLst>
              <a:ext uri="{28A0092B-C50C-407E-A947-70E740481C1C}">
                <a14:useLocalDpi xmlns:a14="http://schemas.microsoft.com/office/drawing/2010/main" val="0"/>
              </a:ext>
            </a:extLst>
          </a:blip>
          <a:srcRect l="20472" r="16329" b="-1"/>
          <a:stretch>
            <a:fillRect/>
          </a:stretch>
        </p:blipFill>
        <p:spPr bwMode="auto">
          <a:xfrm>
            <a:off x="5110032" y="2429628"/>
            <a:ext cx="2083247" cy="1887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图片 1" descr="01338687.JPG"/>
          <p:cNvPicPr>
            <a:picLocks noChangeAspect="1"/>
          </p:cNvPicPr>
          <p:nvPr/>
        </p:nvPicPr>
        <p:blipFill rotWithShape="1">
          <a:blip r:embed="rId4">
            <a:extLst>
              <a:ext uri="{28A0092B-C50C-407E-A947-70E740481C1C}">
                <a14:useLocalDpi xmlns:a14="http://schemas.microsoft.com/office/drawing/2010/main" val="0"/>
              </a:ext>
            </a:extLst>
          </a:blip>
          <a:srcRect l="15720" r="19200" b="1"/>
          <a:stretch>
            <a:fillRect/>
          </a:stretch>
        </p:blipFill>
        <p:spPr bwMode="auto">
          <a:xfrm>
            <a:off x="8072389" y="2429628"/>
            <a:ext cx="2083247" cy="1887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306858" y="4404361"/>
            <a:ext cx="6459701" cy="1161948"/>
          </a:xfrm>
          <a:prstGeom prst="rect">
            <a:avLst/>
          </a:prstGeom>
        </p:spPr>
        <p:txBody>
          <a:bodyPr vert="horz" lIns="121920" tIns="60960" rIns="121920" bIns="60960" rtlCol="0" anchor="b">
            <a:normAutofit/>
          </a:bodyPr>
          <a:lstStyle/>
          <a:p>
            <a:pPr algn="ctr" defTabSz="1219200">
              <a:lnSpc>
                <a:spcPct val="90000"/>
              </a:lnSpc>
              <a:spcBef>
                <a:spcPct val="0"/>
              </a:spcBef>
              <a:spcAft>
                <a:spcPts val="800"/>
              </a:spcAft>
              <a:defRPr/>
            </a:pPr>
            <a:r>
              <a:rPr lang="zh-CN" altLang="en-US" sz="2400" dirty="0">
                <a:solidFill>
                  <a:srgbClr val="C00000"/>
                </a:solidFill>
                <a:latin typeface="Arial" panose="020B0604020202020204" pitchFamily="34" charset="0"/>
                <a:ea typeface="思源黑体 CN Medium" panose="020B0600000000000000" pitchFamily="34" charset="-122"/>
                <a:cs typeface="+mj-cs"/>
                <a:sym typeface="Arial" panose="020B0604020202020204" pitchFamily="34" charset="0"/>
              </a:rPr>
              <a:t>望同学们牢固树立保护自然环境的意识！</a:t>
            </a:r>
          </a:p>
        </p:txBody>
      </p:sp>
      <p:sp>
        <p:nvSpPr>
          <p:cNvPr id="9" name="文本框 8"/>
          <p:cNvSpPr txBox="1"/>
          <p:nvPr/>
        </p:nvSpPr>
        <p:spPr>
          <a:xfrm>
            <a:off x="1475014" y="369102"/>
            <a:ext cx="111921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讨 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lock Arc 28"/>
          <p:cNvSpPr/>
          <p:nvPr/>
        </p:nvSpPr>
        <p:spPr>
          <a:xfrm flipH="1">
            <a:off x="332804" y="6396445"/>
            <a:ext cx="923109" cy="923109"/>
          </a:xfrm>
          <a:prstGeom prst="blockArc">
            <a:avLst/>
          </a:prstGeom>
          <a:solidFill>
            <a:srgbClr val="416E71"/>
          </a:solidFill>
          <a:ln w="12700" cap="flat" cmpd="sng" algn="ctr">
            <a:noFill/>
            <a:prstDash val="solid"/>
            <a:miter lim="800000"/>
          </a:ln>
          <a:effectLst>
            <a:outerShdw blurRad="863600" sx="102000" sy="102000" algn="ctr" rotWithShape="0">
              <a:prstClr val="black">
                <a:alpha val="74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8" name="矩形 17"/>
          <p:cNvSpPr/>
          <p:nvPr/>
        </p:nvSpPr>
        <p:spPr>
          <a:xfrm>
            <a:off x="-1464868" y="324651"/>
            <a:ext cx="4062342" cy="300975"/>
          </a:xfrm>
          <a:prstGeom prst="rect">
            <a:avLst/>
          </a:prstGeom>
          <a:solidFill>
            <a:srgbClr val="416E71"/>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人教版初中生物八年级下册</a:t>
            </a:r>
          </a:p>
        </p:txBody>
      </p:sp>
      <p:grpSp>
        <p:nvGrpSpPr>
          <p:cNvPr id="19" name="组合 18"/>
          <p:cNvGrpSpPr/>
          <p:nvPr/>
        </p:nvGrpSpPr>
        <p:grpSpPr>
          <a:xfrm>
            <a:off x="459201" y="2350802"/>
            <a:ext cx="5846818" cy="2374759"/>
            <a:chOff x="6147269" y="2844265"/>
            <a:chExt cx="5112385" cy="2076459"/>
          </a:xfrm>
        </p:grpSpPr>
        <p:grpSp>
          <p:nvGrpSpPr>
            <p:cNvPr id="20" name="组合 19"/>
            <p:cNvGrpSpPr/>
            <p:nvPr/>
          </p:nvGrpSpPr>
          <p:grpSpPr>
            <a:xfrm>
              <a:off x="6147269" y="3331609"/>
              <a:ext cx="5033250" cy="1589115"/>
              <a:chOff x="-4714868" y="2110674"/>
              <a:chExt cx="5033250" cy="1589115"/>
            </a:xfrm>
          </p:grpSpPr>
          <p:sp>
            <p:nvSpPr>
              <p:cNvPr id="22" name="矩形: 圆角 21"/>
              <p:cNvSpPr/>
              <p:nvPr/>
            </p:nvSpPr>
            <p:spPr>
              <a:xfrm>
                <a:off x="-4648332" y="3345066"/>
                <a:ext cx="3562392" cy="354723"/>
              </a:xfrm>
              <a:prstGeom prst="roundRect">
                <a:avLst>
                  <a:gd name="adj" fmla="val 50000"/>
                </a:avLst>
              </a:prstGeom>
              <a:solidFill>
                <a:srgbClr val="416E7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讲解人：</a:t>
                </a:r>
                <a:r>
                  <a:rPr kumimoji="0" lang="en-US" altLang="zh-CN"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xippt  </a:t>
                </a:r>
                <a:r>
                  <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时间：</a:t>
                </a:r>
                <a:r>
                  <a:rPr kumimoji="0" lang="en-US" altLang="zh-CN"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2020.6.1</a:t>
                </a:r>
                <a:endParaRPr kumimoji="0" lang="en-US" altLang="zh-CN" sz="1800" b="0" i="0" u="none" strike="noStrike" kern="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3" name="组合 22"/>
              <p:cNvGrpSpPr/>
              <p:nvPr/>
            </p:nvGrpSpPr>
            <p:grpSpPr>
              <a:xfrm>
                <a:off x="-4714868" y="2110674"/>
                <a:ext cx="5033250" cy="990997"/>
                <a:chOff x="-4714868" y="2110674"/>
                <a:chExt cx="5033250" cy="990997"/>
              </a:xfrm>
            </p:grpSpPr>
            <p:sp>
              <p:nvSpPr>
                <p:cNvPr id="24" name="文本框 23"/>
                <p:cNvSpPr txBox="1"/>
                <p:nvPr/>
              </p:nvSpPr>
              <p:spPr>
                <a:xfrm>
                  <a:off x="-4714868" y="2808615"/>
                  <a:ext cx="5033249" cy="293056"/>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5" name="直接连接符 24"/>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26"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4400" b="1" i="0" u="none" strike="noStrike" kern="1200" cap="none" spc="0" normalizeH="0" baseline="0" noProof="0" dirty="0">
                      <a:ln>
                        <a:noFill/>
                      </a:ln>
                      <a:solidFill>
                        <a:srgbClr val="416E71"/>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感谢各位的聆听</a:t>
                  </a:r>
                </a:p>
              </p:txBody>
            </p:sp>
          </p:grpSp>
        </p:grpSp>
        <p:sp>
          <p:nvSpPr>
            <p:cNvPr id="21"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第</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1</a:t>
              </a: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章 生物的生殖和发育</a:t>
              </a:r>
            </a:p>
          </p:txBody>
        </p:sp>
      </p:grpSp>
      <p:pic>
        <p:nvPicPr>
          <p:cNvPr id="29" name="图片占位符 2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7958" r="17958"/>
          <a:stretch>
            <a:fillRect/>
          </a:stretch>
        </p:blipFill>
        <p:spPr>
          <a:xfrm>
            <a:off x="6537325" y="625475"/>
            <a:ext cx="5665788" cy="5746750"/>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矩形 5"/>
          <p:cNvSpPr>
            <a:spLocks noChangeArrowheads="1"/>
          </p:cNvSpPr>
          <p:nvPr/>
        </p:nvSpPr>
        <p:spPr bwMode="auto">
          <a:xfrm>
            <a:off x="660400" y="1409936"/>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ea typeface="思源黑体 CN Medium" panose="020B0600000000000000" pitchFamily="34" charset="-122"/>
                <a:sym typeface="Arial" panose="020B0604020202020204" pitchFamily="34" charset="0"/>
              </a:rPr>
              <a:t>脊椎动物进化史</a:t>
            </a:r>
          </a:p>
        </p:txBody>
      </p:sp>
      <p:sp>
        <p:nvSpPr>
          <p:cNvPr id="7" name="Text Box 3"/>
          <p:cNvSpPr txBox="1">
            <a:spLocks noChangeArrowheads="1"/>
          </p:cNvSpPr>
          <p:nvPr/>
        </p:nvSpPr>
        <p:spPr bwMode="auto">
          <a:xfrm>
            <a:off x="5524327" y="1645312"/>
            <a:ext cx="937480" cy="523220"/>
          </a:xfrm>
          <a:prstGeom prst="rect">
            <a:avLst/>
          </a:prstGeom>
          <a:noFill/>
          <a:ln w="9525">
            <a:noFill/>
            <a:miter lim="800000"/>
          </a:ln>
          <a:effectLst/>
        </p:spPr>
        <p:txBody>
          <a:bodyPr>
            <a:spAutoFit/>
          </a:bodyPr>
          <a:lstStyle/>
          <a:p>
            <a:pPr defTabSz="1219200">
              <a:spcBef>
                <a:spcPct val="50000"/>
              </a:spcBef>
              <a:defRPr/>
            </a:pPr>
            <a:r>
              <a:rPr lang="zh-CN" altLang="en-US" sz="28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鱼类</a:t>
            </a:r>
          </a:p>
        </p:txBody>
      </p:sp>
      <p:sp>
        <p:nvSpPr>
          <p:cNvPr id="8" name="Line 4"/>
          <p:cNvSpPr>
            <a:spLocks noChangeShapeType="1"/>
          </p:cNvSpPr>
          <p:nvPr/>
        </p:nvSpPr>
        <p:spPr bwMode="auto">
          <a:xfrm>
            <a:off x="5890135" y="2719556"/>
            <a:ext cx="0" cy="475075"/>
          </a:xfrm>
          <a:prstGeom prst="line">
            <a:avLst/>
          </a:prstGeom>
          <a:noFill/>
          <a:ln w="38100" cmpd="sng">
            <a:solidFill>
              <a:srgbClr val="000000"/>
            </a:solidFill>
            <a:round/>
            <a:tailEnd type="triangle" w="med" len="med"/>
          </a:ln>
          <a:effectLst/>
        </p:spPr>
        <p:txBody>
          <a:bodyPr/>
          <a:lstStyle/>
          <a:p>
            <a:pPr defTabSz="1219200">
              <a:defRPr/>
            </a:pPr>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Line 5"/>
          <p:cNvSpPr>
            <a:spLocks noChangeShapeType="1"/>
          </p:cNvSpPr>
          <p:nvPr/>
        </p:nvSpPr>
        <p:spPr bwMode="auto">
          <a:xfrm>
            <a:off x="5890135" y="3888237"/>
            <a:ext cx="0" cy="475075"/>
          </a:xfrm>
          <a:prstGeom prst="line">
            <a:avLst/>
          </a:prstGeom>
          <a:noFill/>
          <a:ln w="38100" cmpd="sng">
            <a:solidFill>
              <a:srgbClr val="000000"/>
            </a:solidFill>
            <a:round/>
            <a:tailEnd type="triangle" w="med" len="med"/>
          </a:ln>
          <a:effectLst/>
        </p:spPr>
        <p:txBody>
          <a:bodyPr/>
          <a:lstStyle/>
          <a:p>
            <a:pPr defTabSz="1219200">
              <a:defRPr/>
            </a:pPr>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Line 6"/>
          <p:cNvSpPr>
            <a:spLocks noChangeShapeType="1"/>
          </p:cNvSpPr>
          <p:nvPr/>
        </p:nvSpPr>
        <p:spPr bwMode="auto">
          <a:xfrm flipH="1">
            <a:off x="4811718" y="5033169"/>
            <a:ext cx="649268" cy="406980"/>
          </a:xfrm>
          <a:prstGeom prst="line">
            <a:avLst/>
          </a:prstGeom>
          <a:noFill/>
          <a:ln w="38100" cmpd="sng">
            <a:solidFill>
              <a:srgbClr val="000000"/>
            </a:solidFill>
            <a:round/>
            <a:tailEnd type="triangle" w="med" len="med"/>
          </a:ln>
          <a:effectLst/>
        </p:spPr>
        <p:txBody>
          <a:bodyPr/>
          <a:lstStyle/>
          <a:p>
            <a:pPr defTabSz="1219200">
              <a:defRPr/>
            </a:pPr>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Line 7"/>
          <p:cNvSpPr>
            <a:spLocks noChangeShapeType="1"/>
          </p:cNvSpPr>
          <p:nvPr/>
        </p:nvSpPr>
        <p:spPr bwMode="auto">
          <a:xfrm>
            <a:off x="6392130" y="5009414"/>
            <a:ext cx="646101" cy="430733"/>
          </a:xfrm>
          <a:prstGeom prst="line">
            <a:avLst/>
          </a:prstGeom>
          <a:noFill/>
          <a:ln w="38100" cmpd="sng">
            <a:solidFill>
              <a:srgbClr val="000000"/>
            </a:solidFill>
            <a:round/>
            <a:tailEnd type="triangle" w="med" len="med"/>
          </a:ln>
          <a:effectLst/>
        </p:spPr>
        <p:txBody>
          <a:bodyPr/>
          <a:lstStyle/>
          <a:p>
            <a:pPr defTabSz="1219200">
              <a:defRPr/>
            </a:pPr>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Text Box 9"/>
          <p:cNvSpPr txBox="1">
            <a:spLocks noChangeArrowheads="1"/>
          </p:cNvSpPr>
          <p:nvPr/>
        </p:nvSpPr>
        <p:spPr bwMode="auto">
          <a:xfrm>
            <a:off x="6715180" y="2894650"/>
            <a:ext cx="5235321" cy="1015663"/>
          </a:xfrm>
          <a:prstGeom prst="rect">
            <a:avLst/>
          </a:prstGeom>
          <a:noFill/>
          <a:ln w="9525">
            <a:noFill/>
            <a:miter lim="800000"/>
          </a:ln>
          <a:effectLst/>
        </p:spPr>
        <p:txBody>
          <a:bodyPr wrap="square">
            <a:spAutoFit/>
          </a:bodyPr>
          <a:lstStyle/>
          <a:p>
            <a:pPr defTabSz="1219200">
              <a:spcBef>
                <a:spcPct val="50000"/>
              </a:spcBef>
              <a:defRPr/>
            </a:pPr>
            <a:r>
              <a:rPr lang="en-US" altLang="zh-CN"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幼体生活在水中，用鳃呼吸</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成体生活在陆地上，用肺呼吸</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。营</a:t>
            </a:r>
            <a:r>
              <a:rPr lang="zh-CN" altLang="en-US" sz="2000" u="sng"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水陆两栖</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生活。</a:t>
            </a: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变温动物</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3" name="Text Box 10"/>
          <p:cNvSpPr txBox="1">
            <a:spLocks noChangeArrowheads="1"/>
          </p:cNvSpPr>
          <p:nvPr/>
        </p:nvSpPr>
        <p:spPr bwMode="auto">
          <a:xfrm>
            <a:off x="5099929" y="4398152"/>
            <a:ext cx="2185515" cy="523220"/>
          </a:xfrm>
          <a:prstGeom prst="rect">
            <a:avLst/>
          </a:prstGeom>
          <a:noFill/>
          <a:ln w="9525">
            <a:noFill/>
            <a:miter lim="800000"/>
          </a:ln>
          <a:effectLst/>
        </p:spPr>
        <p:txBody>
          <a:bodyPr wrap="square">
            <a:spAutoFit/>
          </a:bodyPr>
          <a:lstStyle/>
          <a:p>
            <a:pPr defTabSz="1219200">
              <a:spcBef>
                <a:spcPct val="50000"/>
              </a:spcBef>
              <a:defRPr/>
            </a:pPr>
            <a:r>
              <a:rPr lang="zh-CN" altLang="en-US" sz="2800" kern="0" dirty="0">
                <a:solidFill>
                  <a:srgbClr val="890D0D"/>
                </a:solidFill>
                <a:latin typeface="Arial" panose="020B0604020202020204" pitchFamily="34" charset="0"/>
                <a:ea typeface="思源黑体 CN Medium" panose="020B0600000000000000" pitchFamily="34" charset="-122"/>
                <a:sym typeface="Arial" panose="020B0604020202020204" pitchFamily="34" charset="0"/>
              </a:rPr>
              <a:t>爬行动物</a:t>
            </a:r>
          </a:p>
        </p:txBody>
      </p:sp>
      <p:sp>
        <p:nvSpPr>
          <p:cNvPr id="14" name="Text Box 11"/>
          <p:cNvSpPr txBox="1">
            <a:spLocks noChangeArrowheads="1"/>
          </p:cNvSpPr>
          <p:nvPr/>
        </p:nvSpPr>
        <p:spPr bwMode="auto">
          <a:xfrm>
            <a:off x="4236878" y="5492406"/>
            <a:ext cx="1493317" cy="523220"/>
          </a:xfrm>
          <a:prstGeom prst="rect">
            <a:avLst/>
          </a:prstGeom>
          <a:noFill/>
          <a:ln w="9525">
            <a:noFill/>
            <a:miter lim="800000"/>
          </a:ln>
          <a:effectLst/>
        </p:spPr>
        <p:txBody>
          <a:bodyPr wrap="square">
            <a:spAutoFit/>
          </a:bodyPr>
          <a:lstStyle/>
          <a:p>
            <a:pPr defTabSz="1219200">
              <a:spcBef>
                <a:spcPct val="50000"/>
              </a:spcBef>
              <a:defRPr/>
            </a:pPr>
            <a:r>
              <a:rPr lang="zh-CN" altLang="en-US" sz="2800" kern="0" dirty="0">
                <a:solidFill>
                  <a:srgbClr val="C00000"/>
                </a:solidFill>
                <a:latin typeface="Arial" panose="020B0604020202020204" pitchFamily="34" charset="0"/>
                <a:ea typeface="思源黑体 CN Medium" panose="020B0600000000000000" pitchFamily="34" charset="-122"/>
                <a:sym typeface="Arial" panose="020B0604020202020204" pitchFamily="34" charset="0"/>
              </a:rPr>
              <a:t>鸟类</a:t>
            </a:r>
          </a:p>
        </p:txBody>
      </p:sp>
      <p:sp>
        <p:nvSpPr>
          <p:cNvPr id="15" name="Text Box 12"/>
          <p:cNvSpPr txBox="1">
            <a:spLocks noChangeArrowheads="1"/>
          </p:cNvSpPr>
          <p:nvPr/>
        </p:nvSpPr>
        <p:spPr bwMode="auto">
          <a:xfrm>
            <a:off x="6461807" y="5492405"/>
            <a:ext cx="1501235" cy="523220"/>
          </a:xfrm>
          <a:prstGeom prst="rect">
            <a:avLst/>
          </a:prstGeom>
          <a:noFill/>
          <a:ln w="9525">
            <a:noFill/>
            <a:miter lim="800000"/>
          </a:ln>
          <a:effectLst/>
        </p:spPr>
        <p:txBody>
          <a:bodyPr>
            <a:spAutoFit/>
          </a:bodyPr>
          <a:lstStyle/>
          <a:p>
            <a:pPr defTabSz="1219200">
              <a:spcBef>
                <a:spcPct val="50000"/>
              </a:spcBef>
              <a:defRPr/>
            </a:pPr>
            <a:r>
              <a:rPr lang="zh-CN" altLang="en-US" sz="2800" kern="0" dirty="0">
                <a:solidFill>
                  <a:schemeClr val="accent6">
                    <a:lumMod val="75000"/>
                  </a:schemeClr>
                </a:solidFill>
                <a:latin typeface="Arial" panose="020B0604020202020204" pitchFamily="34" charset="0"/>
                <a:ea typeface="思源黑体 CN Medium" panose="020B0600000000000000" pitchFamily="34" charset="-122"/>
                <a:sym typeface="Arial" panose="020B0604020202020204" pitchFamily="34" charset="0"/>
              </a:rPr>
              <a:t>哺乳类</a:t>
            </a:r>
          </a:p>
        </p:txBody>
      </p:sp>
      <p:sp>
        <p:nvSpPr>
          <p:cNvPr id="16" name="Text Box 3"/>
          <p:cNvSpPr txBox="1">
            <a:spLocks noChangeArrowheads="1"/>
          </p:cNvSpPr>
          <p:nvPr/>
        </p:nvSpPr>
        <p:spPr bwMode="auto">
          <a:xfrm>
            <a:off x="5099930" y="3221552"/>
            <a:ext cx="2185527" cy="523220"/>
          </a:xfrm>
          <a:prstGeom prst="rect">
            <a:avLst/>
          </a:prstGeom>
          <a:noFill/>
          <a:ln w="9525">
            <a:noFill/>
            <a:miter lim="800000"/>
          </a:ln>
          <a:effectLst/>
        </p:spPr>
        <p:txBody>
          <a:bodyPr wrap="square">
            <a:spAutoFit/>
          </a:bodyPr>
          <a:lstStyle/>
          <a:p>
            <a:pPr defTabSz="1219200">
              <a:spcBef>
                <a:spcPct val="50000"/>
              </a:spcBef>
              <a:defRPr/>
            </a:pPr>
            <a:r>
              <a:rPr lang="zh-CN" altLang="en-US" sz="2800" kern="0" dirty="0">
                <a:solidFill>
                  <a:srgbClr val="660066"/>
                </a:solidFill>
                <a:latin typeface="Arial" panose="020B0604020202020204" pitchFamily="34" charset="0"/>
                <a:ea typeface="思源黑体 CN Medium" panose="020B0600000000000000" pitchFamily="34" charset="-122"/>
                <a:sym typeface="Arial" panose="020B0604020202020204" pitchFamily="34" charset="0"/>
              </a:rPr>
              <a:t>两栖动物</a:t>
            </a:r>
          </a:p>
        </p:txBody>
      </p:sp>
      <p:sp>
        <p:nvSpPr>
          <p:cNvPr id="17" name="Text Box 9"/>
          <p:cNvSpPr txBox="1">
            <a:spLocks noChangeArrowheads="1"/>
          </p:cNvSpPr>
          <p:nvPr/>
        </p:nvSpPr>
        <p:spPr bwMode="auto">
          <a:xfrm>
            <a:off x="2719811" y="3311434"/>
            <a:ext cx="3170324" cy="400110"/>
          </a:xfrm>
          <a:prstGeom prst="rect">
            <a:avLst/>
          </a:prstGeom>
          <a:noFill/>
          <a:ln w="9525">
            <a:noFill/>
            <a:miter lim="800000"/>
          </a:ln>
          <a:effectLst/>
        </p:spPr>
        <p:txBody>
          <a:bodyPr wrap="square">
            <a:spAutoFit/>
          </a:bodyPr>
          <a:lstStyle/>
          <a:p>
            <a:pPr defTabSz="1219200">
              <a:spcBef>
                <a:spcPct val="50000"/>
              </a:spcBef>
              <a:defRPr/>
            </a:pP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水生向陆生的过渡</a:t>
            </a: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 name="文本框 19"/>
          <p:cNvSpPr txBox="1"/>
          <p:nvPr/>
        </p:nvSpPr>
        <p:spPr>
          <a:xfrm>
            <a:off x="1475014" y="369102"/>
            <a:ext cx="1826141" cy="584775"/>
          </a:xfrm>
          <a:prstGeom prst="rect">
            <a:avLst/>
          </a:prstGeom>
          <a:noFill/>
        </p:spPr>
        <p:txBody>
          <a:bodyPr wrap="none" rtlCol="0">
            <a:spAutoFit/>
          </a:bodyPr>
          <a:lstStyle/>
          <a:p>
            <a:pPr lvl="0">
              <a:defRPr/>
            </a:pPr>
            <a:r>
              <a:rPr lang="zh-CN" altLang="en-US" sz="3200" noProof="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复习导入</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utoUpdateAnimBg="0"/>
      <p:bldP spid="13" grpId="0" autoUpdateAnimBg="0"/>
      <p:bldP spid="14" grpId="0" autoUpdateAnimBg="0"/>
      <p:bldP spid="15" grpId="0" autoUpdateAnimBg="0"/>
      <p:bldP spid="16" grpId="0"/>
      <p:bldP spid="1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文本框 1"/>
          <p:cNvSpPr txBox="1"/>
          <p:nvPr/>
        </p:nvSpPr>
        <p:spPr>
          <a:xfrm>
            <a:off x="660400" y="1464504"/>
            <a:ext cx="9748402" cy="2163227"/>
          </a:xfrm>
          <a:prstGeom prst="rect">
            <a:avLst/>
          </a:prstGeom>
        </p:spPr>
        <p:txBody>
          <a:bodyPr vert="horz" lIns="121920" tIns="60960" rIns="121920" bIns="60960" rtlCol="0" anchor="t">
            <a:noAutofit/>
          </a:bodyPr>
          <a:lstStyle/>
          <a:p>
            <a:pPr defTabSz="1219200">
              <a:lnSpc>
                <a:spcPct val="250000"/>
              </a:lnSpc>
              <a:spcAft>
                <a:spcPts val="800"/>
              </a:spcAft>
            </a:pPr>
            <a:r>
              <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、了解两栖动物的生殖和发育过程。</a:t>
            </a:r>
            <a:endPar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a:p>
            <a:pPr defTabSz="1219200">
              <a:lnSpc>
                <a:spcPct val="250000"/>
              </a:lnSpc>
              <a:spcAft>
                <a:spcPts val="800"/>
              </a:spcAft>
            </a:pPr>
            <a:r>
              <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、能准确识别常见两栖动物和爬行动物。</a:t>
            </a:r>
            <a:endPar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a:p>
            <a:pPr defTabSz="1219200">
              <a:lnSpc>
                <a:spcPct val="250000"/>
              </a:lnSpc>
              <a:spcAft>
                <a:spcPts val="800"/>
              </a:spcAft>
            </a:pPr>
            <a:r>
              <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、关注两栖动物在自然界中的作用，树立保护两栖动物的意识。</a:t>
            </a:r>
            <a:endPar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框 11"/>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学习目标</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87333" y="2354240"/>
            <a:ext cx="3514549" cy="270626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62117" y="2460072"/>
            <a:ext cx="3155349" cy="261342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8" name="TextBox 7"/>
          <p:cNvSpPr txBox="1">
            <a:spLocks noChangeArrowheads="1"/>
          </p:cNvSpPr>
          <p:nvPr/>
        </p:nvSpPr>
        <p:spPr bwMode="auto">
          <a:xfrm>
            <a:off x="8228846" y="5327696"/>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Aft>
                <a:spcPts val="800"/>
              </a:spcAft>
            </a:pPr>
            <a:r>
              <a:rPr lang="zh-CN" altLang="en-US" sz="2400" kern="0" dirty="0">
                <a:ea typeface="思源黑体 CN Medium" panose="020B0600000000000000" pitchFamily="34" charset="-122"/>
                <a:sym typeface="Arial" panose="020B0604020202020204" pitchFamily="34" charset="0"/>
              </a:rPr>
              <a:t>蟾蜍</a:t>
            </a:r>
          </a:p>
        </p:txBody>
      </p:sp>
      <p:sp>
        <p:nvSpPr>
          <p:cNvPr id="6149" name="TextBox 8"/>
          <p:cNvSpPr txBox="1">
            <a:spLocks noChangeArrowheads="1"/>
          </p:cNvSpPr>
          <p:nvPr/>
        </p:nvSpPr>
        <p:spPr bwMode="auto">
          <a:xfrm>
            <a:off x="3301155" y="5327696"/>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Aft>
                <a:spcPts val="800"/>
              </a:spcAft>
            </a:pPr>
            <a:r>
              <a:rPr lang="zh-CN" altLang="en-US" sz="2400" kern="0" dirty="0">
                <a:ea typeface="思源黑体 CN Medium" panose="020B0600000000000000" pitchFamily="34" charset="-122"/>
                <a:sym typeface="Arial" panose="020B0604020202020204" pitchFamily="34" charset="0"/>
              </a:rPr>
              <a:t>青蛙</a:t>
            </a:r>
          </a:p>
        </p:txBody>
      </p:sp>
      <p:sp>
        <p:nvSpPr>
          <p:cNvPr id="9" name="TextBox 8"/>
          <p:cNvSpPr txBox="1">
            <a:spLocks noChangeArrowheads="1"/>
          </p:cNvSpPr>
          <p:nvPr/>
        </p:nvSpPr>
        <p:spPr bwMode="auto">
          <a:xfrm>
            <a:off x="660400" y="1423226"/>
            <a:ext cx="2079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Aft>
                <a:spcPts val="800"/>
              </a:spcAft>
            </a:pPr>
            <a:r>
              <a:rPr lang="zh-CN" altLang="en-US" sz="2400" kern="0" dirty="0">
                <a:solidFill>
                  <a:srgbClr val="FF0000"/>
                </a:solidFill>
                <a:ea typeface="思源黑体 CN Medium" panose="020B0600000000000000" pitchFamily="34" charset="-122"/>
                <a:sym typeface="Arial" panose="020B0604020202020204" pitchFamily="34" charset="0"/>
              </a:rPr>
              <a:t>“跳远健将”</a:t>
            </a:r>
          </a:p>
        </p:txBody>
      </p:sp>
      <p:sp>
        <p:nvSpPr>
          <p:cNvPr id="11" name="文本框 10"/>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anim calcmode="lin" valueType="num">
                                      <p:cBhvr>
                                        <p:cTn id="8" dur="1000" fill="hold"/>
                                        <p:tgtEl>
                                          <p:spTgt spid="6149"/>
                                        </p:tgtEl>
                                        <p:attrNameLst>
                                          <p:attrName>ppt_x</p:attrName>
                                        </p:attrNameLst>
                                      </p:cBhvr>
                                      <p:tavLst>
                                        <p:tav tm="0">
                                          <p:val>
                                            <p:strVal val="#ppt_x"/>
                                          </p:val>
                                        </p:tav>
                                        <p:tav tm="100000">
                                          <p:val>
                                            <p:strVal val="#ppt_x"/>
                                          </p:val>
                                        </p:tav>
                                      </p:tavLst>
                                    </p:anim>
                                    <p:anim calcmode="lin" valueType="num">
                                      <p:cBhvr>
                                        <p:cTn id="9"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062" y="2639820"/>
            <a:ext cx="4400020" cy="29333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a:spLocks noChangeArrowheads="1"/>
          </p:cNvSpPr>
          <p:nvPr/>
        </p:nvSpPr>
        <p:spPr bwMode="auto">
          <a:xfrm>
            <a:off x="0" y="1531832"/>
            <a:ext cx="10801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spcAft>
                <a:spcPts val="800"/>
              </a:spcAft>
            </a:pPr>
            <a:r>
              <a:rPr lang="zh-CN" altLang="en-US" sz="2400" kern="0" dirty="0">
                <a:ea typeface="思源黑体 CN Medium" panose="020B0600000000000000" pitchFamily="34" charset="-122"/>
                <a:sym typeface="Arial" panose="020B0604020202020204" pitchFamily="34" charset="0"/>
              </a:rPr>
              <a:t>      青蛙的弹跳能力相当于小孩在没有助跑的前提下能从足球场一端跳到另一端！</a:t>
            </a:r>
          </a:p>
        </p:txBody>
      </p:sp>
      <p:sp>
        <p:nvSpPr>
          <p:cNvPr id="11" name="文本框 10"/>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3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97" y="2062727"/>
            <a:ext cx="4513173" cy="323538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05393" y="2062725"/>
            <a:ext cx="4313841" cy="323538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2" name="TextBox 8"/>
          <p:cNvSpPr txBox="1">
            <a:spLocks noChangeArrowheads="1"/>
          </p:cNvSpPr>
          <p:nvPr/>
        </p:nvSpPr>
        <p:spPr bwMode="auto">
          <a:xfrm>
            <a:off x="7236878" y="2260581"/>
            <a:ext cx="1419254" cy="58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3190" b="1" kern="0" dirty="0">
                <a:solidFill>
                  <a:srgbClr val="FFFF00"/>
                </a:solidFill>
                <a:ea typeface="思源黑体 CN Medium" panose="020B0600000000000000" pitchFamily="34" charset="-122"/>
                <a:sym typeface="Arial" panose="020B0604020202020204" pitchFamily="34" charset="0"/>
              </a:rPr>
              <a:t>大鲵</a:t>
            </a:r>
          </a:p>
        </p:txBody>
      </p:sp>
      <p:sp>
        <p:nvSpPr>
          <p:cNvPr id="7173" name="TextBox 9"/>
          <p:cNvSpPr txBox="1">
            <a:spLocks noChangeArrowheads="1"/>
          </p:cNvSpPr>
          <p:nvPr/>
        </p:nvSpPr>
        <p:spPr bwMode="auto">
          <a:xfrm>
            <a:off x="3739953" y="2552360"/>
            <a:ext cx="1268314" cy="58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3190" b="1" kern="0" dirty="0">
                <a:solidFill>
                  <a:srgbClr val="FFFF00"/>
                </a:solidFill>
                <a:ea typeface="思源黑体 CN Medium" panose="020B0600000000000000" pitchFamily="34" charset="-122"/>
                <a:sym typeface="Arial" panose="020B0604020202020204" pitchFamily="34" charset="0"/>
              </a:rPr>
              <a:t>蝾螈</a:t>
            </a:r>
          </a:p>
        </p:txBody>
      </p:sp>
      <p:sp>
        <p:nvSpPr>
          <p:cNvPr id="6" name="TextBox 8"/>
          <p:cNvSpPr txBox="1">
            <a:spLocks noChangeArrowheads="1"/>
          </p:cNvSpPr>
          <p:nvPr/>
        </p:nvSpPr>
        <p:spPr bwMode="auto">
          <a:xfrm>
            <a:off x="7005728" y="5505524"/>
            <a:ext cx="4605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ea typeface="思源黑体 CN Medium" panose="020B0600000000000000" pitchFamily="34" charset="-122"/>
                <a:sym typeface="Arial" panose="020B0604020202020204" pitchFamily="34" charset="0"/>
              </a:rPr>
              <a:t>中国大鲵就是俗称的“娃娃鱼”</a:t>
            </a:r>
          </a:p>
        </p:txBody>
      </p:sp>
      <p:sp>
        <p:nvSpPr>
          <p:cNvPr id="8" name="文本框 7"/>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500"/>
                                        <p:tgtEl>
                                          <p:spTgt spid="717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60400" y="1300369"/>
            <a:ext cx="8188693" cy="461665"/>
          </a:xfrm>
          <a:prstGeom prst="rect">
            <a:avLst/>
          </a:prstGeom>
          <a:noFill/>
          <a:ln w="9525">
            <a:noFill/>
            <a:miter lim="800000"/>
          </a:ln>
          <a:effectLst/>
        </p:spPr>
        <p:txBody>
          <a:bodyPr>
            <a:spAutoFit/>
          </a:bodyPr>
          <a:lstStyle/>
          <a:p>
            <a:pPr defTabSz="1219200">
              <a:spcBef>
                <a:spcPct val="50000"/>
              </a:spcBef>
              <a:defRPr/>
            </a:pP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两栖动物中的“两栖”是什么意思？</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974" y="2791311"/>
            <a:ext cx="3324158" cy="18698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759" y="2622943"/>
            <a:ext cx="3560188" cy="22065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文本框 4"/>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25040" y="1750985"/>
            <a:ext cx="2821799" cy="18665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74928" y="1557257"/>
            <a:ext cx="3083439" cy="21905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660400" y="3951470"/>
            <a:ext cx="10808746" cy="1354217"/>
          </a:xfrm>
          <a:prstGeom prst="rect">
            <a:avLst/>
          </a:prstGeom>
          <a:noFill/>
          <a:ln w="9525">
            <a:noFill/>
            <a:miter lim="800000"/>
          </a:ln>
          <a:effectLst/>
        </p:spPr>
        <p:txBody>
          <a:bodyPr wrap="square">
            <a:spAutoFit/>
          </a:bodyPr>
          <a:lstStyle/>
          <a:p>
            <a:pPr defTabSz="1219200">
              <a:buFont typeface="Arial" panose="020B0604020202020204" pitchFamily="34" charset="0"/>
              <a:buChar char="•"/>
              <a:defRPr/>
            </a:pPr>
            <a:r>
              <a:rPr lang="en-US"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幼体生活在水中，用鳃呼吸；成体营水陆两栖生活，用肺呼吸，皮肤辅助呼吸的动物。</a:t>
            </a:r>
            <a:endParaRPr lang="en-US"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a:spcBef>
                <a:spcPts val="1195"/>
              </a:spcBef>
              <a:buFont typeface="Arial" panose="020B0604020202020204" pitchFamily="34" charset="0"/>
              <a:buChar char="•"/>
              <a:defRPr/>
            </a:pPr>
            <a:r>
              <a:rPr lang="en-US" altLang="zh-CN"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生殖和发育离不开水。</a:t>
            </a:r>
          </a:p>
        </p:txBody>
      </p:sp>
      <p:sp>
        <p:nvSpPr>
          <p:cNvPr id="7" name="TextBox 6"/>
          <p:cNvSpPr txBox="1">
            <a:spLocks noChangeArrowheads="1"/>
          </p:cNvSpPr>
          <p:nvPr/>
        </p:nvSpPr>
        <p:spPr bwMode="auto">
          <a:xfrm>
            <a:off x="660400" y="5509371"/>
            <a:ext cx="8757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hangingPunct="1"/>
            <a:r>
              <a:rPr lang="zh-CN" altLang="en-US" sz="2400" kern="0" dirty="0">
                <a:ea typeface="思源黑体 CN Medium" panose="020B0600000000000000" pitchFamily="34" charset="-122"/>
                <a:sym typeface="Arial" panose="020B0604020202020204" pitchFamily="34" charset="0"/>
              </a:rPr>
              <a:t>阅读教材</a:t>
            </a:r>
            <a:r>
              <a:rPr lang="en-US" altLang="zh-CN" sz="2400" kern="0" dirty="0">
                <a:ea typeface="思源黑体 CN Medium" panose="020B0600000000000000" pitchFamily="34" charset="-122"/>
                <a:sym typeface="Arial" panose="020B0604020202020204" pitchFamily="34" charset="0"/>
              </a:rPr>
              <a:t>P14-16</a:t>
            </a:r>
            <a:r>
              <a:rPr lang="zh-CN" altLang="en-US" sz="2400" kern="0" dirty="0">
                <a:ea typeface="思源黑体 CN Medium" panose="020B0600000000000000" pitchFamily="34" charset="-122"/>
                <a:sym typeface="Arial" panose="020B0604020202020204" pitchFamily="34" charset="0"/>
              </a:rPr>
              <a:t>，思考两栖动物的生殖和发育过程是怎样的？</a:t>
            </a:r>
          </a:p>
        </p:txBody>
      </p:sp>
      <p:sp>
        <p:nvSpPr>
          <p:cNvPr id="6" name="文本框 5"/>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additive="base">
                                        <p:cTn id="12" dur="500" fill="hold"/>
                                        <p:tgtEl>
                                          <p:spTgt spid="14339"/>
                                        </p:tgtEl>
                                        <p:attrNameLst>
                                          <p:attrName>ppt_x</p:attrName>
                                        </p:attrNameLst>
                                      </p:cBhvr>
                                      <p:tavLst>
                                        <p:tav tm="0">
                                          <p:val>
                                            <p:strVal val="0-#ppt_w/2"/>
                                          </p:val>
                                        </p:tav>
                                        <p:tav tm="100000">
                                          <p:val>
                                            <p:strVal val="#ppt_x"/>
                                          </p:val>
                                        </p:tav>
                                      </p:tavLst>
                                    </p:anim>
                                    <p:anim calcmode="lin" valueType="num">
                                      <p:cBhvr additive="base">
                                        <p:cTn id="13"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8" dur="500"/>
                                        <p:tgtEl>
                                          <p:spTgt spid="1434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23" dur="500"/>
                                        <p:tgtEl>
                                          <p:spTgt spid="1434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宽屏</PresentationFormat>
  <Paragraphs>163</Paragraphs>
  <Slides>29</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FandolFang R</vt:lpstr>
      <vt:lpstr>思源黑体 CN Light</vt:lpstr>
      <vt:lpstr>Arial</vt:lpstr>
      <vt:lpstr>Calibri</vt:lpstr>
      <vt:lpstr>Calibri Light</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2020-06-24T02:30:00Z</dcterms:created>
  <dcterms:modified xsi:type="dcterms:W3CDTF">2021-01-09T11:52:26Z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