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8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6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8E"/>
    <a:srgbClr val="4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40"/>
        <p:guide orient="horz" pos="731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323C61-B842-4876-934A-8BA61309452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745909-FC0F-4B1D-BC5D-B285BAB8E0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836918" cy="6858000"/>
          </a:xfrm>
          <a:custGeom>
            <a:avLst/>
            <a:gdLst>
              <a:gd name="connsiteX0" fmla="*/ 0 w 5836918"/>
              <a:gd name="connsiteY0" fmla="*/ 0 h 6858000"/>
              <a:gd name="connsiteX1" fmla="*/ 2212633 w 5836918"/>
              <a:gd name="connsiteY1" fmla="*/ 0 h 6858000"/>
              <a:gd name="connsiteX2" fmla="*/ 5836918 w 5836918"/>
              <a:gd name="connsiteY2" fmla="*/ 3429000 h 6858000"/>
              <a:gd name="connsiteX3" fmla="*/ 2212634 w 5836918"/>
              <a:gd name="connsiteY3" fmla="*/ 6858000 h 6858000"/>
              <a:gd name="connsiteX4" fmla="*/ 0 w 5836918"/>
              <a:gd name="connsiteY4" fmla="*/ 6858000 h 6858000"/>
              <a:gd name="connsiteX5" fmla="*/ 0 w 5836918"/>
              <a:gd name="connsiteY5" fmla="*/ 4718247 h 6858000"/>
              <a:gd name="connsiteX6" fmla="*/ 1160351 w 5836918"/>
              <a:gd name="connsiteY6" fmla="*/ 3620418 h 6858000"/>
              <a:gd name="connsiteX7" fmla="*/ 0 w 5836918"/>
              <a:gd name="connsiteY7" fmla="*/ 2522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6918" h="6858000">
                <a:moveTo>
                  <a:pt x="0" y="0"/>
                </a:moveTo>
                <a:lnTo>
                  <a:pt x="2212633" y="0"/>
                </a:lnTo>
                <a:lnTo>
                  <a:pt x="5836918" y="3429000"/>
                </a:lnTo>
                <a:lnTo>
                  <a:pt x="2212634" y="6858000"/>
                </a:lnTo>
                <a:lnTo>
                  <a:pt x="0" y="6858000"/>
                </a:lnTo>
                <a:lnTo>
                  <a:pt x="0" y="4718247"/>
                </a:lnTo>
                <a:lnTo>
                  <a:pt x="1160351" y="3620418"/>
                </a:lnTo>
                <a:lnTo>
                  <a:pt x="0" y="2522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04588E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6096000" cy="2374759"/>
            <a:chOff x="6147269" y="2844265"/>
            <a:chExt cx="5330267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330267" cy="1589115"/>
              <a:chOff x="-4714868" y="2110674"/>
              <a:chExt cx="5330267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330267" cy="990997"/>
                <a:chOff x="-4714868" y="2110674"/>
                <a:chExt cx="5330267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32415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7.2.1 </a:t>
                  </a:r>
                  <a:r>
                    <a:rPr lang="zh-CN" altLang="en-US" sz="36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基因控制生物的性状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6361" y="1503917"/>
            <a:ext cx="4025900" cy="801687"/>
          </a:xfrm>
        </p:spPr>
        <p:txBody>
          <a:bodyPr>
            <a:noAutofit/>
          </a:bodyPr>
          <a:lstStyle/>
          <a:p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观察自己或同学：</a:t>
            </a:r>
            <a:b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0400" y="2179320"/>
            <a:ext cx="3411538" cy="211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是否有耳垂？</a:t>
            </a:r>
          </a:p>
          <a:p>
            <a:pPr>
              <a:buFont typeface="Wingdings" panose="05000000000000000000" pitchFamily="2" charset="2"/>
              <a:buNone/>
            </a:pPr>
            <a:endParaRPr lang="zh-CN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36" name="Picture 4" descr="ycxz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40" y="1538841"/>
            <a:ext cx="1975092" cy="411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58838" y="3034635"/>
            <a:ext cx="1653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有耳垂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773007" y="5030585"/>
            <a:ext cx="2017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无耳垂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7564085" y="5264043"/>
            <a:ext cx="18670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7316957" y="3219301"/>
            <a:ext cx="215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706450" y="3497439"/>
            <a:ext cx="4880084" cy="1271289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 defTabSz="121920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课后回家观察一下你们的父母是否有耳垂呢？</a:t>
            </a:r>
            <a:endParaRPr lang="zh-CN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/>
      <p:bldP spid="18438" grpId="0"/>
      <p:bldP spid="18439" grpId="0" animBg="1"/>
      <p:bldP spid="1844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1386840"/>
            <a:ext cx="3116263" cy="930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有无酒窝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37" y="2750396"/>
            <a:ext cx="3152647" cy="210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02" y="2657781"/>
            <a:ext cx="3338607" cy="223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4-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4680" y="2023279"/>
            <a:ext cx="2836863" cy="309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p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97" y="2037941"/>
            <a:ext cx="2783935" cy="309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54680" y="5372329"/>
            <a:ext cx="2821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拇指不能向背侧弯曲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210160" y="5361614"/>
            <a:ext cx="2490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拇指能向背侧弯曲</a:t>
            </a: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55955" y="1296331"/>
            <a:ext cx="7753209" cy="573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92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、大拇指能否向背侧弯曲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1328420"/>
            <a:ext cx="8720138" cy="6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左右手嵌合（左手在上还是右手在上）</a:t>
            </a:r>
          </a:p>
        </p:txBody>
      </p:sp>
      <p:pic>
        <p:nvPicPr>
          <p:cNvPr id="21507" name="Picture 4" descr="DSC000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95" y="2146442"/>
            <a:ext cx="4704816" cy="352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5" descr="DSC000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90" y="2146441"/>
            <a:ext cx="4416605" cy="352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1391285"/>
            <a:ext cx="7751763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舌头能否由两侧向中间卷曲</a:t>
            </a:r>
          </a:p>
        </p:txBody>
      </p:sp>
      <p:pic>
        <p:nvPicPr>
          <p:cNvPr id="22531" name="Picture 4" descr="DSC000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33" y="2640160"/>
            <a:ext cx="3614119" cy="282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5" descr="DSC000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44" y="2636520"/>
            <a:ext cx="3580296" cy="281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32212" y="1196891"/>
            <a:ext cx="3230985" cy="639767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defTabSz="1219200">
              <a:spcBef>
                <a:spcPts val="935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、单双眼皮</a:t>
            </a:r>
            <a:endParaRPr lang="zh-CN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0" y="2105751"/>
            <a:ext cx="3151611" cy="210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51" y="2105751"/>
            <a:ext cx="3151611" cy="210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660400" y="4475918"/>
            <a:ext cx="10858500" cy="1271289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课后回家观察一下你们的父母是否跟你们的这些性状一样，如果你跟父母都不一样，那是因为什么呢？</a:t>
            </a:r>
            <a:endParaRPr lang="zh-CN" altLang="zh-CN" sz="28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6805" y="1129051"/>
          <a:ext cx="6838027" cy="5076821"/>
        </p:xfrm>
        <a:graphic>
          <a:graphicData uri="http://schemas.openxmlformats.org/drawingml/2006/table">
            <a:tbl>
              <a:tblPr/>
              <a:tblGrid>
                <a:gridCol w="107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序号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特征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3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双眼皮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单眼皮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4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有酒窝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无酒窝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6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大拇指能向背侧弯曲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大拇指不能向背侧弯曲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19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左右手相嵌右手在上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左右手相嵌左手在上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3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舌头能向中央卷曲</a:t>
                      </a: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舌头不能向中央卷曲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血型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12" marB="456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7891780" y="806591"/>
            <a:ext cx="1724520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endParaRPr lang="zh-CN" altLang="zh-CN" sz="3590" kern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8249669" y="5681405"/>
            <a:ext cx="208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生理特征</a:t>
            </a: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8251253" y="4164581"/>
            <a:ext cx="208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行为方式</a:t>
            </a: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8322513" y="1935054"/>
            <a:ext cx="2155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形态特征</a:t>
            </a:r>
          </a:p>
        </p:txBody>
      </p:sp>
      <p:sp>
        <p:nvSpPr>
          <p:cNvPr id="30764" name="AutoShape 44"/>
          <p:cNvSpPr/>
          <p:nvPr/>
        </p:nvSpPr>
        <p:spPr bwMode="auto">
          <a:xfrm>
            <a:off x="7820520" y="1244872"/>
            <a:ext cx="346263" cy="1859557"/>
          </a:xfrm>
          <a:prstGeom prst="rightBrace">
            <a:avLst>
              <a:gd name="adj1" fmla="val 4724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400" kern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/>
          <p:nvPr/>
        </p:nvSpPr>
        <p:spPr bwMode="auto">
          <a:xfrm>
            <a:off x="7482839" y="3356155"/>
            <a:ext cx="766831" cy="2297885"/>
          </a:xfrm>
          <a:prstGeom prst="rightBrace">
            <a:avLst>
              <a:gd name="adj1" fmla="val 5127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400" kern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7389787" y="5989123"/>
            <a:ext cx="43073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</p:spTree>
  </p:cSld>
  <p:clrMapOvr>
    <a:masterClrMapping/>
  </p:clrMapOvr>
  <p:transition spd="med">
    <p:pull dir="r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 autoUpdateAnimBg="0"/>
      <p:bldP spid="29738" grpId="0" autoUpdateAnimBg="0"/>
      <p:bldP spid="29739" grpId="0" autoUpdateAnimBg="0"/>
      <p:bldP spid="30764" grpId="0" animBg="1"/>
      <p:bldP spid="30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60400" y="2675705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什么是相对性状？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60400" y="1340330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什么是性状？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32958" y="1897950"/>
            <a:ext cx="11001487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遗传学中把生物体所表现的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形态结构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生理特征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行为方式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，统称为性状。</a:t>
            </a:r>
            <a:endParaRPr lang="en-US" altLang="zh-CN" sz="20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60400" y="3345879"/>
            <a:ext cx="7114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同种生物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同一性状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不同表现形式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660400" y="4081443"/>
            <a:ext cx="9251259" cy="129220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双眼皮和单眼皮是一个性状还是两个性状？</a:t>
            </a:r>
            <a:endParaRPr lang="en-US" altLang="zh-CN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是否所有的性状都肉眼可见呢？</a:t>
            </a:r>
            <a:endParaRPr lang="en-US" altLang="zh-CN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相对性状是否都只有两种表现形式？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  <p:bldP spid="3174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1222704"/>
            <a:ext cx="11366500" cy="1989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的许多性状都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父母，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那父母是把性状传给了我们吗？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795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父母分别提供精子和卵细胞，但</a:t>
            </a: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精子和卵细胞却没有携带任何性状，那么，父母究竟是把什么东西传给了后代呢？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868" y="3501058"/>
            <a:ext cx="851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小组合作：</a:t>
            </a:r>
            <a:endParaRPr lang="en-US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eaLnBrk="1" hangingPunct="1"/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P27《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转基因鼠的启示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，完成讨论。</a:t>
            </a:r>
          </a:p>
        </p:txBody>
      </p:sp>
      <p:pic>
        <p:nvPicPr>
          <p:cNvPr id="7" name="Picture 3" descr="pic_8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01" y="3321096"/>
            <a:ext cx="3186013" cy="2914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ic_8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77" y="1718390"/>
            <a:ext cx="3613795" cy="3306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569512" y="5355259"/>
            <a:ext cx="5359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zh-CN" altLang="en-US" sz="2000" kern="1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这两只鼠为一胎所生，左侧为转基因超级鼠。</a:t>
            </a:r>
          </a:p>
        </p:txBody>
      </p:sp>
      <p:pic>
        <p:nvPicPr>
          <p:cNvPr id="7" name="图片 6" descr="图片包含 游戏机, 钟表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/>
          <a:stretch>
            <a:fillRect/>
          </a:stretch>
        </p:blipFill>
        <p:spPr>
          <a:xfrm>
            <a:off x="1038458" y="1835976"/>
            <a:ext cx="5881008" cy="307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475014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三、基因控制生物的性状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"/>
          <p:cNvSpPr txBox="1"/>
          <p:nvPr/>
        </p:nvSpPr>
        <p:spPr>
          <a:xfrm>
            <a:off x="660400" y="1130300"/>
            <a:ext cx="8162769" cy="381566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、举例说出生物的性状和相对性状。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、举例说出生物的性状是由基因控制的。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、关注转基因技术给人类带来的影响。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83621" y="1088468"/>
            <a:ext cx="184731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3590" b="1" kern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8480" y="1410928"/>
            <a:ext cx="11403980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3080" indent="-513080" defTabSz="1219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在这项研究中，被研究的性状是什么？控制这个性状的基因是什么基因？</a:t>
            </a:r>
          </a:p>
          <a:p>
            <a:pPr defTabSz="1219200">
              <a:lnSpc>
                <a:spcPct val="150000"/>
              </a:lnSpc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endParaRPr lang="en-US" altLang="zh-CN" sz="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513080" indent="-513080" defTabSz="12192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转基因超级鼠的获得，说明性状与基因之间是什么关系？</a:t>
            </a:r>
          </a:p>
          <a:p>
            <a:pPr defTabSz="1219200">
              <a:lnSpc>
                <a:spcPct val="150000"/>
              </a:lnSpc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endParaRPr lang="zh-CN" altLang="en-US" sz="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513080" indent="-513080" defTabSz="1219200">
              <a:lnSpc>
                <a:spcPct val="150000"/>
              </a:lnSpc>
              <a:buFont typeface="+mj-lt"/>
              <a:buAutoNum type="arabicPeriod" startAt="3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由此推论，在生物传种接代的过程中，传下去的是性状还是控制性状的基因？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23445" y="1832751"/>
            <a:ext cx="184731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395" b="1" kern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60400" y="2155211"/>
            <a:ext cx="72559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研究的性状是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鼠的个体大小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eaLnBrk="1" hangingPunct="1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控制此性状的是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大鼠生长激素基因</a:t>
            </a:r>
            <a:r>
              <a:rPr lang="zh-CN" altLang="en-US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60400" y="3963970"/>
            <a:ext cx="3509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基因控制生物的性状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8480" y="5412376"/>
            <a:ext cx="606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传递的是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控制性状的基因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46" grpId="0" autoUpdateAnimBg="0"/>
      <p:bldP spid="358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1356360"/>
            <a:ext cx="10951738" cy="2842493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把一种生物的某种基因，用生物技术的方法转入到另一种生物的基因组中，培育出转基因生物。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如：转基因动物、转基因食品、转基因药品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转基因技术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588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47" y="1714900"/>
            <a:ext cx="6292557" cy="4195038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遗传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文字, 地图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71" y="2227381"/>
            <a:ext cx="4034744" cy="337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85" y="2408345"/>
            <a:ext cx="4034744" cy="301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遗传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1" y="2301014"/>
            <a:ext cx="5646323" cy="317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0" y="1308408"/>
            <a:ext cx="436848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这又是什么现象呢？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遗传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6162675" y="2366963"/>
            <a:ext cx="6029325" cy="8302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n-US" altLang="zh-CN" sz="1795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zh-CN" sz="1795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zh-CN" sz="1595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756009" y="4562448"/>
            <a:ext cx="12091108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遗传：指亲子间的</a:t>
            </a:r>
            <a:r>
              <a:rPr lang="zh-CN" altLang="en-US" sz="24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相似性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        变异：指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亲子间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子代个体</a:t>
            </a:r>
            <a:r>
              <a:rPr lang="zh-CN" altLang="en-US" sz="24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间的差异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5" name="图片 4" descr="图片包含 人, 室内, 小孩, 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1" y="1952952"/>
            <a:ext cx="3562297" cy="248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9" y="1952953"/>
            <a:ext cx="3732817" cy="248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一、遗传和变异的概念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一、遗传和变异的概念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0"/>
          <p:cNvSpPr txBox="1">
            <a:spLocks noChangeArrowheads="1"/>
          </p:cNvSpPr>
          <p:nvPr/>
        </p:nvSpPr>
        <p:spPr>
          <a:xfrm>
            <a:off x="779047" y="2018725"/>
            <a:ext cx="7772398" cy="69575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>
              <a:lnSpc>
                <a:spcPct val="160000"/>
              </a:lnSpc>
              <a:spcBef>
                <a:spcPts val="1795"/>
              </a:spcBef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“虎父无犬子”</a:t>
            </a:r>
          </a:p>
          <a:p>
            <a:pPr marL="342265" indent="-342265">
              <a:lnSpc>
                <a:spcPct val="160000"/>
              </a:lnSpc>
              <a:spcBef>
                <a:spcPts val="1795"/>
              </a:spcBef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“龙生龙，凤生凤，老鼠的儿子会打洞”</a:t>
            </a:r>
          </a:p>
          <a:p>
            <a:pPr marL="342265" indent="-342265">
              <a:lnSpc>
                <a:spcPct val="160000"/>
              </a:lnSpc>
              <a:spcBef>
                <a:spcPts val="1795"/>
              </a:spcBef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“一母生百般”</a:t>
            </a:r>
          </a:p>
          <a:p>
            <a:pPr marL="342265" indent="-342265">
              <a:lnSpc>
                <a:spcPct val="160000"/>
              </a:lnSpc>
              <a:spcBef>
                <a:spcPts val="1795"/>
              </a:spcBef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“一猪生九仔，连母十个样”</a:t>
            </a:r>
          </a:p>
          <a:p>
            <a:pPr marL="342265" indent="-342265">
              <a:lnSpc>
                <a:spcPct val="160000"/>
              </a:lnSpc>
              <a:spcBef>
                <a:spcPts val="1795"/>
              </a:spcBef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“种瓜得瓜，种豆得豆”</a:t>
            </a:r>
          </a:p>
          <a:p>
            <a:pPr marL="342265" indent="-342265">
              <a:lnSpc>
                <a:spcPct val="160000"/>
              </a:lnSpc>
            </a:pPr>
            <a:endParaRPr lang="zh-CN" altLang="zh-CN" sz="2400" b="1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265" indent="-342265">
              <a:lnSpc>
                <a:spcPct val="160000"/>
              </a:lnSpc>
            </a:pPr>
            <a:endParaRPr lang="zh-CN" altLang="zh-CN" sz="2400" b="1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265" indent="-342265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1320" y="1342934"/>
            <a:ext cx="500027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请问下列分别属于什么现象呢？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04873" y="2078270"/>
            <a:ext cx="96312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遗传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04873" y="2754061"/>
            <a:ext cx="96312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遗传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04873" y="3523344"/>
            <a:ext cx="96312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04873" y="4185062"/>
            <a:ext cx="96312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304873" y="4895852"/>
            <a:ext cx="96312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遗传</a:t>
            </a:r>
          </a:p>
        </p:txBody>
      </p:sp>
      <p:sp>
        <p:nvSpPr>
          <p:cNvPr id="27" name="箭头: 右 1"/>
          <p:cNvSpPr/>
          <p:nvPr/>
        </p:nvSpPr>
        <p:spPr>
          <a:xfrm flipV="1">
            <a:off x="3307259" y="1942273"/>
            <a:ext cx="2456108" cy="733659"/>
          </a:xfrm>
          <a:prstGeom prst="rightArrow">
            <a:avLst>
              <a:gd name="adj1" fmla="val 50000"/>
              <a:gd name="adj2" fmla="val 98309"/>
            </a:avLst>
          </a:pr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箭头: 右 14"/>
          <p:cNvSpPr/>
          <p:nvPr/>
        </p:nvSpPr>
        <p:spPr>
          <a:xfrm flipV="1">
            <a:off x="5811893" y="2719282"/>
            <a:ext cx="783562" cy="733659"/>
          </a:xfrm>
          <a:prstGeom prst="rightArrow">
            <a:avLst>
              <a:gd name="adj1" fmla="val 50000"/>
              <a:gd name="adj2" fmla="val 98309"/>
            </a:avLst>
          </a:pr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箭头: 右 15"/>
          <p:cNvSpPr/>
          <p:nvPr/>
        </p:nvSpPr>
        <p:spPr>
          <a:xfrm flipV="1">
            <a:off x="3295470" y="3395269"/>
            <a:ext cx="2456108" cy="733659"/>
          </a:xfrm>
          <a:prstGeom prst="rightArrow">
            <a:avLst>
              <a:gd name="adj1" fmla="val 50000"/>
              <a:gd name="adj2" fmla="val 98309"/>
            </a:avLst>
          </a:pr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箭头: 右 16"/>
          <p:cNvSpPr/>
          <p:nvPr/>
        </p:nvSpPr>
        <p:spPr>
          <a:xfrm flipV="1">
            <a:off x="4665246" y="4085822"/>
            <a:ext cx="1568214" cy="733659"/>
          </a:xfrm>
          <a:prstGeom prst="rightArrow">
            <a:avLst>
              <a:gd name="adj1" fmla="val 50000"/>
              <a:gd name="adj2" fmla="val 98309"/>
            </a:avLst>
          </a:pr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箭头: 右 17"/>
          <p:cNvSpPr/>
          <p:nvPr/>
        </p:nvSpPr>
        <p:spPr>
          <a:xfrm flipV="1">
            <a:off x="4323068" y="4816012"/>
            <a:ext cx="1910392" cy="733659"/>
          </a:xfrm>
          <a:prstGeom prst="rightArrow">
            <a:avLst>
              <a:gd name="adj1" fmla="val 50000"/>
              <a:gd name="adj2" fmla="val 98309"/>
            </a:avLst>
          </a:pr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ic_69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96" y="1515918"/>
            <a:ext cx="2729518" cy="12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040069" y="4379155"/>
            <a:ext cx="1750301" cy="11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pic_699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27" y="1515919"/>
            <a:ext cx="3106315" cy="12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467369" y="2944830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番茄的红果与黄果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175146" y="5934481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兔的白毛与黑毛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610525" y="5947362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鸡的玫瑰冠与单冠</a:t>
            </a:r>
          </a:p>
        </p:txBody>
      </p:sp>
      <p:sp>
        <p:nvSpPr>
          <p:cNvPr id="16394" name="矩形 10"/>
          <p:cNvSpPr>
            <a:spLocks noChangeArrowheads="1"/>
          </p:cNvSpPr>
          <p:nvPr/>
        </p:nvSpPr>
        <p:spPr bwMode="auto">
          <a:xfrm>
            <a:off x="2941497" y="2944830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豌豆的圆粒与皱粒</a:t>
            </a: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63669" y="4379155"/>
            <a:ext cx="1750300" cy="11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89825" y="4379156"/>
            <a:ext cx="1750300" cy="11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62635" y="4379155"/>
            <a:ext cx="1105282" cy="11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660400" y="3106048"/>
            <a:ext cx="9691687" cy="25352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例如：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性状                          表现形式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有无耳垂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---------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  、  没有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                              …… 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0" y="1174286"/>
            <a:ext cx="2657248" cy="86146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小组合作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80273" y="1374187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人体性状大搜查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60400" y="2070840"/>
            <a:ext cx="9050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以小组为单位分工合作，开展活动，将结果写到纸上，小组代表汇报活动结果。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二、生物的性状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4" grpId="0"/>
      <p:bldP spid="17412" grpId="0"/>
      <p:bldP spid="174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c9036b9-0ff9-4e82-8e73-42695a0757ae}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宽屏</PresentationFormat>
  <Paragraphs>130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Arial</vt:lpstr>
      <vt:lpstr>Calibri</vt:lpstr>
      <vt:lpstr>Calibri Light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观察自己或同学：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2020-06-24T02:34:41Z</dcterms:created>
  <dcterms:modified xsi:type="dcterms:W3CDTF">2021-01-09T11:52:39Z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