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68"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69" r:id="rId28"/>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p15:clr>
            <a:srgbClr val="A4A3A4"/>
          </p15:clr>
        </p15:guide>
        <p15:guide id="2" pos="7256">
          <p15:clr>
            <a:srgbClr val="A4A3A4"/>
          </p15:clr>
        </p15:guide>
        <p15:guide id="3" orient="horz" pos="640">
          <p15:clr>
            <a:srgbClr val="A4A3A4"/>
          </p15:clr>
        </p15:guide>
        <p15:guide id="4" orient="horz" pos="712">
          <p15:clr>
            <a:srgbClr val="A4A3A4"/>
          </p15:clr>
        </p15:guide>
        <p15:guide id="5" orient="horz" pos="3952">
          <p15:clr>
            <a:srgbClr val="A4A3A4"/>
          </p15:clr>
        </p15:guide>
        <p15:guide id="6" orient="horz" pos="38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588E"/>
    <a:srgbClr val="416E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816" y="114"/>
      </p:cViewPr>
      <p:guideLst>
        <p:guide pos="415"/>
        <p:guide pos="7256"/>
        <p:guide orient="horz" pos="640"/>
        <p:guide orient="horz" pos="712"/>
        <p:guide orient="horz" pos="3952"/>
        <p:guide orient="horz"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92323C61-B842-4876-934A-8BA613094525}"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DE745909-FC0F-4B1D-BC5D-B285BAB8E0E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745909-FC0F-4B1D-BC5D-B285BAB8E0E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26</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E745909-FC0F-4B1D-BC5D-B285BAB8E0E5}" type="slidenum">
              <a:rPr lang="zh-CN" altLang="en-US" smtClean="0"/>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4" name="Freeform 3"/>
          <p:cNvSpPr>
            <a:spLocks noGrp="1"/>
          </p:cNvSpPr>
          <p:nvPr>
            <p:ph type="pic" sz="quarter" idx="12"/>
          </p:nvPr>
        </p:nvSpPr>
        <p:spPr>
          <a:xfrm>
            <a:off x="1" y="1"/>
            <a:ext cx="5836918" cy="6858000"/>
          </a:xfrm>
          <a:custGeom>
            <a:avLst/>
            <a:gdLst>
              <a:gd name="connsiteX0" fmla="*/ 0 w 5836918"/>
              <a:gd name="connsiteY0" fmla="*/ 0 h 6858000"/>
              <a:gd name="connsiteX1" fmla="*/ 2212633 w 5836918"/>
              <a:gd name="connsiteY1" fmla="*/ 0 h 6858000"/>
              <a:gd name="connsiteX2" fmla="*/ 5836918 w 5836918"/>
              <a:gd name="connsiteY2" fmla="*/ 3429000 h 6858000"/>
              <a:gd name="connsiteX3" fmla="*/ 2212634 w 5836918"/>
              <a:gd name="connsiteY3" fmla="*/ 6858000 h 6858000"/>
              <a:gd name="connsiteX4" fmla="*/ 0 w 5836918"/>
              <a:gd name="connsiteY4" fmla="*/ 6858000 h 6858000"/>
              <a:gd name="connsiteX5" fmla="*/ 0 w 5836918"/>
              <a:gd name="connsiteY5" fmla="*/ 4718247 h 6858000"/>
              <a:gd name="connsiteX6" fmla="*/ 1160351 w 5836918"/>
              <a:gd name="connsiteY6" fmla="*/ 3620418 h 6858000"/>
              <a:gd name="connsiteX7" fmla="*/ 0 w 5836918"/>
              <a:gd name="connsiteY7" fmla="*/ 25225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6918" h="6858000">
                <a:moveTo>
                  <a:pt x="0" y="0"/>
                </a:moveTo>
                <a:lnTo>
                  <a:pt x="2212633" y="0"/>
                </a:lnTo>
                <a:lnTo>
                  <a:pt x="5836918" y="3429000"/>
                </a:lnTo>
                <a:lnTo>
                  <a:pt x="2212634" y="6858000"/>
                </a:lnTo>
                <a:lnTo>
                  <a:pt x="0" y="6858000"/>
                </a:lnTo>
                <a:lnTo>
                  <a:pt x="0" y="4718247"/>
                </a:lnTo>
                <a:lnTo>
                  <a:pt x="1160351" y="3620418"/>
                </a:lnTo>
                <a:lnTo>
                  <a:pt x="0" y="2522590"/>
                </a:lnTo>
                <a:close/>
              </a:path>
            </a:pathLst>
          </a:custGeom>
        </p:spPr>
        <p:txBody>
          <a:bodyPr wrap="square">
            <a:noAutofit/>
          </a:bodyPr>
          <a:lstStyle>
            <a:lvl1pPr>
              <a:defRPr sz="1500">
                <a:solidFill>
                  <a:srgbClr val="00B0F0"/>
                </a:solidFill>
              </a:defRPr>
            </a:lvl1pPr>
          </a:lstStyle>
          <a:p>
            <a:r>
              <a:rPr lang="en-US" dirty="0"/>
              <a:t>Click icon to add picture</a:t>
            </a:r>
            <a:endParaRPr lang="id-ID"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7" name="组合 6"/>
          <p:cNvGrpSpPr/>
          <p:nvPr userDrawn="1"/>
        </p:nvGrpSpPr>
        <p:grpSpPr>
          <a:xfrm>
            <a:off x="345234" y="302727"/>
            <a:ext cx="1062870" cy="640702"/>
            <a:chOff x="606490" y="317241"/>
            <a:chExt cx="1996751" cy="1203649"/>
          </a:xfrm>
          <a:solidFill>
            <a:srgbClr val="04588E"/>
          </a:solidFill>
        </p:grpSpPr>
        <p:sp>
          <p:nvSpPr>
            <p:cNvPr id="8" name="箭头: V 形 7"/>
            <p:cNvSpPr/>
            <p:nvPr userDrawn="1"/>
          </p:nvSpPr>
          <p:spPr>
            <a:xfrm>
              <a:off x="606490" y="317241"/>
              <a:ext cx="1203649" cy="120364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FandolFang R" panose="00000500000000000000" pitchFamily="50" charset="-122"/>
              </a:endParaRPr>
            </a:p>
          </p:txBody>
        </p:sp>
        <p:sp>
          <p:nvSpPr>
            <p:cNvPr id="9" name="箭头: V 形 8"/>
            <p:cNvSpPr/>
            <p:nvPr userDrawn="1"/>
          </p:nvSpPr>
          <p:spPr>
            <a:xfrm>
              <a:off x="1399592" y="317241"/>
              <a:ext cx="1203649" cy="120364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FandolFang R" panose="00000500000000000000" pitchFamily="50" charset="-122"/>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a:defRPr>
                <a:ea typeface="FandolFang R" panose="00000500000000000000" pitchFamily="50" charset="-122"/>
              </a:defRPr>
            </a:lvl1pPr>
          </a:lstStyle>
          <a:p>
            <a:fld id="{2E05D328-291A-47AC-BDFD-986BBBD9F7A5}" type="datetimeFigureOut">
              <a:rPr lang="zh-CN" altLang="en-US" smtClean="0"/>
              <a:t>2021/1/9</a:t>
            </a:fld>
            <a:endParaRPr lang="zh-CN" altLang="en-US" dirty="0"/>
          </a:p>
        </p:txBody>
      </p:sp>
      <p:sp>
        <p:nvSpPr>
          <p:cNvPr id="5" name="页脚占位符 4"/>
          <p:cNvSpPr>
            <a:spLocks noGrp="1"/>
          </p:cNvSpPr>
          <p:nvPr>
            <p:ph type="ftr" sz="quarter" idx="11"/>
          </p:nvPr>
        </p:nvSpPr>
        <p:spPr/>
        <p:txBody>
          <a:bodyPr/>
          <a:lstStyle>
            <a:lvl1pPr>
              <a:defRPr>
                <a:ea typeface="FandolFang R" panose="00000500000000000000" pitchFamily="50"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ea typeface="FandolFang R" panose="00000500000000000000" pitchFamily="50" charset="-122"/>
              </a:defRPr>
            </a:lvl1pPr>
          </a:lstStyle>
          <a:p>
            <a:fld id="{643A03F8-67D8-4B14-B435-8036BD8CFE83}"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34B4C-4347-4945-B134-372DCE16832F}" type="datetimeFigureOut">
              <a:rPr lang="en-US" smtClean="0"/>
              <a:t>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94A9C-D560-4996-A6D5-39CFF5B26E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FandolFang R" panose="00000500000000000000"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FandolFang R" panose="00000500000000000000" pitchFamily="5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FandolFang R" panose="00000500000000000000" pitchFamily="5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FandolFang R" panose="00000500000000000000" pitchFamily="5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FandolFang R" panose="00000500000000000000" pitchFamily="5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oleObject" Target="../embeddings/oleObject2.bin"/><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ck Arc 28"/>
          <p:cNvSpPr/>
          <p:nvPr/>
        </p:nvSpPr>
        <p:spPr>
          <a:xfrm flipH="1">
            <a:off x="10652093" y="6396445"/>
            <a:ext cx="923109" cy="923109"/>
          </a:xfrm>
          <a:prstGeom prst="blockArc">
            <a:avLst/>
          </a:prstGeom>
          <a:solidFill>
            <a:srgbClr val="04588E"/>
          </a:solidFill>
          <a:ln w="12700" cap="flat" cmpd="sng" algn="ctr">
            <a:noFill/>
            <a:prstDash val="solid"/>
            <a:miter lim="800000"/>
          </a:ln>
          <a:effectLst>
            <a:outerShdw blurRad="863600" sx="102000" sy="102000" algn="ctr" rotWithShape="0">
              <a:prstClr val="black">
                <a:alpha val="7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 name="矩形 14"/>
          <p:cNvSpPr/>
          <p:nvPr/>
        </p:nvSpPr>
        <p:spPr>
          <a:xfrm>
            <a:off x="9544031" y="324651"/>
            <a:ext cx="4062342" cy="300975"/>
          </a:xfrm>
          <a:prstGeom prst="rect">
            <a:avLst/>
          </a:prstGeom>
          <a:solidFill>
            <a:srgbClr val="04588E"/>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defTabSz="1151890" latinLnBrk="1">
              <a:defRPr/>
            </a:pPr>
            <a:r>
              <a:rPr lang="zh-CN" altLang="en-US" sz="1200" kern="0" spc="3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人教版初中生物八年级下册</a:t>
            </a:r>
          </a:p>
        </p:txBody>
      </p:sp>
      <p:grpSp>
        <p:nvGrpSpPr>
          <p:cNvPr id="18" name="组合 17"/>
          <p:cNvGrpSpPr/>
          <p:nvPr/>
        </p:nvGrpSpPr>
        <p:grpSpPr>
          <a:xfrm>
            <a:off x="6096000" y="2350802"/>
            <a:ext cx="6095999" cy="2374759"/>
            <a:chOff x="6147269" y="2844265"/>
            <a:chExt cx="5330266" cy="2076459"/>
          </a:xfrm>
        </p:grpSpPr>
        <p:grpSp>
          <p:nvGrpSpPr>
            <p:cNvPr id="21" name="组合 20"/>
            <p:cNvGrpSpPr/>
            <p:nvPr/>
          </p:nvGrpSpPr>
          <p:grpSpPr>
            <a:xfrm>
              <a:off x="6147269" y="3331609"/>
              <a:ext cx="5330266" cy="1589115"/>
              <a:chOff x="-4714868" y="2110674"/>
              <a:chExt cx="5330266" cy="1589115"/>
            </a:xfrm>
          </p:grpSpPr>
          <p:sp>
            <p:nvSpPr>
              <p:cNvPr id="23" name="矩形: 圆角 22"/>
              <p:cNvSpPr/>
              <p:nvPr/>
            </p:nvSpPr>
            <p:spPr>
              <a:xfrm>
                <a:off x="-4648332" y="3345066"/>
                <a:ext cx="3562392" cy="354723"/>
              </a:xfrm>
              <a:prstGeom prst="roundRect">
                <a:avLst>
                  <a:gd name="adj" fmla="val 50000"/>
                </a:avLst>
              </a:prstGeom>
              <a:solidFill>
                <a:srgbClr val="0458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讲解人：</a:t>
                </a:r>
                <a:r>
                  <a:rPr kumimoji="0" lang="en-US" altLang="zh-CN"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xippt  </a:t>
                </a:r>
                <a:r>
                  <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时间：</a:t>
                </a:r>
                <a:r>
                  <a:rPr kumimoji="0" lang="en-US" altLang="zh-CN"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2020.6.1</a:t>
                </a:r>
                <a:endParaRPr kumimoji="0" lang="en-US" altLang="zh-CN" sz="1800" b="0" i="0" u="none" strike="noStrike" kern="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nvGrpSpPr>
              <p:cNvPr id="24" name="组合 23"/>
              <p:cNvGrpSpPr/>
              <p:nvPr/>
            </p:nvGrpSpPr>
            <p:grpSpPr>
              <a:xfrm>
                <a:off x="-4714868" y="2110674"/>
                <a:ext cx="5330266" cy="990997"/>
                <a:chOff x="-4714868" y="2110674"/>
                <a:chExt cx="5330266" cy="990997"/>
              </a:xfrm>
            </p:grpSpPr>
            <p:sp>
              <p:nvSpPr>
                <p:cNvPr id="25" name="文本框 24"/>
                <p:cNvSpPr txBox="1"/>
                <p:nvPr/>
              </p:nvSpPr>
              <p:spPr>
                <a:xfrm>
                  <a:off x="-4714868" y="2808615"/>
                  <a:ext cx="5033249" cy="293056"/>
                </a:xfrm>
                <a:prstGeom prst="rect">
                  <a:avLst/>
                </a:prstGeom>
                <a:noFill/>
              </p:spPr>
              <p:txBody>
                <a:bodyPr wrap="square" rtlCol="0">
                  <a:spAutoFit/>
                </a:bodyPr>
                <a:lstStyle/>
                <a:p>
                  <a:pPr marL="0" marR="0" lvl="0" indent="0" algn="dist" defTabSz="9144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MENTAL HEALTH COUNSELING PPT</a:t>
                  </a:r>
                </a:p>
              </p:txBody>
            </p:sp>
            <p:cxnSp>
              <p:nvCxnSpPr>
                <p:cNvPr id="26" name="直接连接符 25"/>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27" name="文本占位符 19"/>
                <p:cNvSpPr txBox="1"/>
                <p:nvPr/>
              </p:nvSpPr>
              <p:spPr>
                <a:xfrm>
                  <a:off x="-4708756" y="2110674"/>
                  <a:ext cx="5324154"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en-US" altLang="zh-CN" sz="3600" b="1" dirty="0">
                      <a:solidFill>
                        <a:srgbClr val="04588E"/>
                      </a:solidFill>
                      <a:latin typeface="Arial" panose="020B0604020202020204" pitchFamily="34" charset="0"/>
                      <a:ea typeface="思源黑体 CN Medium" panose="020B0600000000000000" pitchFamily="34" charset="-122"/>
                      <a:cs typeface="+mn-ea"/>
                      <a:sym typeface="Arial" panose="020B0604020202020204" pitchFamily="34" charset="0"/>
                    </a:rPr>
                    <a:t>7.2.2</a:t>
                  </a:r>
                  <a:r>
                    <a:rPr lang="zh-CN" altLang="en-US" sz="3600" b="1" dirty="0">
                      <a:solidFill>
                        <a:srgbClr val="04588E"/>
                      </a:solidFill>
                      <a:latin typeface="Arial" panose="020B0604020202020204" pitchFamily="34" charset="0"/>
                      <a:ea typeface="思源黑体 CN Medium" panose="020B0600000000000000" pitchFamily="34" charset="-122"/>
                      <a:cs typeface="+mn-ea"/>
                      <a:sym typeface="Arial" panose="020B0604020202020204" pitchFamily="34" charset="0"/>
                    </a:rPr>
                    <a:t>基因在亲子代间的传递</a:t>
                  </a:r>
                </a:p>
              </p:txBody>
            </p:sp>
          </p:grpSp>
        </p:grpSp>
        <p:sp>
          <p:nvSpPr>
            <p:cNvPr id="22"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第</a:t>
              </a:r>
              <a:r>
                <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2</a:t>
              </a: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章 生物的遗传和变异</a:t>
              </a:r>
              <a:endParaRPr lang="zh-CN" altLang="en-US" sz="40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pic>
        <p:nvPicPr>
          <p:cNvPr id="6" name="图片占位符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628" r="21628"/>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2" descr="再生纸"/>
          <p:cNvSpPr>
            <a:spLocks noChangeArrowheads="1"/>
          </p:cNvSpPr>
          <p:nvPr/>
        </p:nvSpPr>
        <p:spPr bwMode="auto">
          <a:xfrm>
            <a:off x="383927" y="2062687"/>
            <a:ext cx="2182173" cy="1601000"/>
          </a:xfrm>
          <a:prstGeom prst="ellipse">
            <a:avLst/>
          </a:prstGeom>
          <a:noFill/>
          <a:ln w="9525">
            <a:noFill/>
            <a:round/>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defTabSz="1219200" eaLnBrk="1" hangingPunct="1">
              <a:spcBef>
                <a:spcPct val="50000"/>
              </a:spcBef>
            </a:pPr>
            <a:r>
              <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23</a:t>
            </a:r>
            <a:r>
              <a:rPr lang="en-US"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对</a:t>
            </a:r>
            <a:endParaRPr lang="en-US"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a:p>
            <a:pPr algn="ctr" defTabSz="1219200" eaLnBrk="1" hangingPunct="1">
              <a:spcBef>
                <a:spcPct val="50000"/>
              </a:spcBef>
            </a:pPr>
            <a:r>
              <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条</a:t>
            </a:r>
            <a:endPar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1267" name="Text Box 3"/>
          <p:cNvSpPr txBox="1">
            <a:spLocks noChangeArrowheads="1"/>
          </p:cNvSpPr>
          <p:nvPr/>
        </p:nvSpPr>
        <p:spPr bwMode="auto">
          <a:xfrm>
            <a:off x="531037" y="1408078"/>
            <a:ext cx="9033878" cy="461665"/>
          </a:xfrm>
          <a:prstGeom prst="rect">
            <a:avLst/>
          </a:prstGeom>
          <a:noFill/>
          <a:ln>
            <a:noFill/>
          </a:ln>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zh-CN" altLang="en-US"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a:t>
            </a:r>
            <a:r>
              <a:rPr lang="zh-CN" altLang="zh-CN"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人类</a:t>
            </a:r>
            <a:r>
              <a:rPr lang="zh-CN" altLang="en-US"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的体细胞中</a:t>
            </a:r>
            <a:r>
              <a:rPr lang="zh-CN" altLang="zh-CN"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有多少</a:t>
            </a:r>
            <a:r>
              <a:rPr lang="zh-CN" altLang="en-US"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对、多少条</a:t>
            </a:r>
            <a:r>
              <a:rPr lang="zh-CN" altLang="zh-CN"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染色体？</a:t>
            </a:r>
          </a:p>
        </p:txBody>
      </p:sp>
      <p:sp>
        <p:nvSpPr>
          <p:cNvPr id="11269" name="Text Box 5"/>
          <p:cNvSpPr txBox="1">
            <a:spLocks noChangeArrowheads="1"/>
          </p:cNvSpPr>
          <p:nvPr/>
        </p:nvSpPr>
        <p:spPr bwMode="auto">
          <a:xfrm>
            <a:off x="1062439" y="2906729"/>
            <a:ext cx="760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46</a:t>
            </a:r>
          </a:p>
        </p:txBody>
      </p:sp>
      <p:pic>
        <p:nvPicPr>
          <p:cNvPr id="11273" name="Picture 9" descr="P2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2574707"/>
            <a:ext cx="3453989" cy="3088011"/>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1475014" y="369102"/>
            <a:ext cx="4745210"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一、基因、</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DNA</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和染色体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0-#ppt_w/2"/>
                                          </p:val>
                                        </p:tav>
                                        <p:tav tm="100000">
                                          <p:val>
                                            <p:strVal val="#ppt_x"/>
                                          </p:val>
                                        </p:tav>
                                      </p:tavLst>
                                    </p:anim>
                                    <p:anim calcmode="lin" valueType="num">
                                      <p:cBhvr additive="base">
                                        <p:cTn id="8"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dissolve">
                                      <p:cBhvr>
                                        <p:cTn id="13" dur="500"/>
                                        <p:tgtEl>
                                          <p:spTgt spid="1126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1269"/>
                                        </p:tgtEl>
                                        <p:attrNameLst>
                                          <p:attrName>style.visibility</p:attrName>
                                        </p:attrNameLst>
                                      </p:cBhvr>
                                      <p:to>
                                        <p:strVal val="visible"/>
                                      </p:to>
                                    </p:set>
                                    <p:anim calcmode="lin" valueType="num">
                                      <p:cBhvr additive="base">
                                        <p:cTn id="18" dur="500" fill="hold"/>
                                        <p:tgtEl>
                                          <p:spTgt spid="11269"/>
                                        </p:tgtEl>
                                        <p:attrNameLst>
                                          <p:attrName>ppt_x</p:attrName>
                                        </p:attrNameLst>
                                      </p:cBhvr>
                                      <p:tavLst>
                                        <p:tav tm="0">
                                          <p:val>
                                            <p:strVal val="1+#ppt_w/2"/>
                                          </p:val>
                                        </p:tav>
                                        <p:tav tm="100000">
                                          <p:val>
                                            <p:strVal val="#ppt_x"/>
                                          </p:val>
                                        </p:tav>
                                      </p:tavLst>
                                    </p:anim>
                                    <p:anim calcmode="lin" valueType="num">
                                      <p:cBhvr additive="base">
                                        <p:cTn id="19"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文字, 游戏机, 食物, 涂鸦&#10;&#10;描述已自动生成"/>
          <p:cNvPicPr>
            <a:picLocks noChangeAspect="1"/>
          </p:cNvPicPr>
          <p:nvPr/>
        </p:nvPicPr>
        <p:blipFill rotWithShape="1">
          <a:blip r:embed="rId2">
            <a:extLst>
              <a:ext uri="{28A0092B-C50C-407E-A947-70E740481C1C}">
                <a14:useLocalDpi xmlns:a14="http://schemas.microsoft.com/office/drawing/2010/main" val="0"/>
              </a:ext>
            </a:extLst>
          </a:blip>
          <a:srcRect t="3937"/>
          <a:stretch>
            <a:fillRect/>
          </a:stretch>
        </p:blipFill>
        <p:spPr>
          <a:xfrm>
            <a:off x="6303316" y="2649138"/>
            <a:ext cx="4043386" cy="3348192"/>
          </a:xfrm>
          <a:prstGeom prst="ellipse">
            <a:avLst/>
          </a:prstGeom>
          <a:ln>
            <a:noFill/>
          </a:ln>
          <a:effectLst>
            <a:softEdge rad="112500"/>
          </a:effectLst>
        </p:spPr>
      </p:pic>
      <p:sp>
        <p:nvSpPr>
          <p:cNvPr id="4" name="Text Box 3"/>
          <p:cNvSpPr txBox="1">
            <a:spLocks noChangeArrowheads="1"/>
          </p:cNvSpPr>
          <p:nvPr/>
        </p:nvSpPr>
        <p:spPr bwMode="auto">
          <a:xfrm>
            <a:off x="310901" y="1277505"/>
            <a:ext cx="11207999" cy="461665"/>
          </a:xfrm>
          <a:prstGeom prst="rect">
            <a:avLst/>
          </a:prstGeom>
          <a:noFill/>
          <a:ln>
            <a:noFill/>
          </a:ln>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zh-CN" altLang="en-US"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）从依据图中的染色体，描述一下你所看到的这幅图中的染色体是什么形状</a:t>
            </a:r>
            <a:r>
              <a:rPr lang="zh-CN" altLang="zh-CN"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5" name="Text Box 3"/>
          <p:cNvSpPr txBox="1">
            <a:spLocks noChangeArrowheads="1"/>
          </p:cNvSpPr>
          <p:nvPr/>
        </p:nvSpPr>
        <p:spPr bwMode="auto">
          <a:xfrm>
            <a:off x="490486" y="2064363"/>
            <a:ext cx="1969055" cy="461665"/>
          </a:xfrm>
          <a:prstGeom prst="rect">
            <a:avLst/>
          </a:prstGeom>
          <a:noFill/>
          <a:ln>
            <a:noFill/>
          </a:ln>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zh-CN" altLang="en-US"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X</a:t>
            </a:r>
            <a:r>
              <a:rPr lang="zh-CN" altLang="en-US"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”形</a:t>
            </a:r>
            <a:endPar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1475014" y="369102"/>
            <a:ext cx="4745210"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一、基因、</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DNA</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和染色体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经过整理后绘制的人体（女）细胞内的染色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427" y="2172707"/>
            <a:ext cx="3671003" cy="325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p:nvSpPr>
        <p:spPr bwMode="auto">
          <a:xfrm>
            <a:off x="660400" y="1324030"/>
            <a:ext cx="10689771" cy="11401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defTabSz="1219200">
              <a:lnSpc>
                <a:spcPct val="150000"/>
              </a:lnSpc>
              <a:spcBef>
                <a:spcPct val="50000"/>
              </a:spcBef>
              <a:defRPr/>
            </a:pPr>
            <a:r>
              <a:rPr lang="zh-CN" altLang="en-US" sz="2400" kern="0" dirty="0">
                <a:solidFill>
                  <a:schemeClr val="tx1">
                    <a:lumMod val="10000"/>
                  </a:schemeClr>
                </a:solidFill>
                <a:latin typeface="Arial" panose="020B0604020202020204" pitchFamily="34" charset="0"/>
                <a:ea typeface="思源黑体 CN Medium" panose="020B0600000000000000" pitchFamily="34" charset="-122"/>
                <a:sym typeface="Arial" panose="020B0604020202020204" pitchFamily="34" charset="0"/>
              </a:rPr>
              <a:t>注意：生物的每一个体细胞都像受精卵一样，在细胞核内存在数目相同的染色体，而且</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成对</a:t>
            </a:r>
            <a:r>
              <a:rPr lang="zh-CN" altLang="en-US" sz="2400" kern="0" dirty="0">
                <a:solidFill>
                  <a:schemeClr val="tx1">
                    <a:lumMod val="10000"/>
                  </a:schemeClr>
                </a:solidFill>
                <a:latin typeface="Arial" panose="020B0604020202020204" pitchFamily="34" charset="0"/>
                <a:ea typeface="思源黑体 CN Medium" panose="020B0600000000000000" pitchFamily="34" charset="-122"/>
                <a:sym typeface="Arial" panose="020B0604020202020204" pitchFamily="34" charset="0"/>
              </a:rPr>
              <a:t>出现。</a:t>
            </a:r>
          </a:p>
        </p:txBody>
      </p:sp>
      <p:sp>
        <p:nvSpPr>
          <p:cNvPr id="10" name="圆角矩形 9"/>
          <p:cNvSpPr>
            <a:spLocks noChangeArrowheads="1"/>
          </p:cNvSpPr>
          <p:nvPr/>
        </p:nvSpPr>
        <p:spPr bwMode="auto">
          <a:xfrm>
            <a:off x="605147" y="3999440"/>
            <a:ext cx="6484944" cy="1107996"/>
          </a:xfrm>
          <a:prstGeom prst="roundRect">
            <a:avLst>
              <a:gd name="adj" fmla="val 16667"/>
            </a:avLst>
          </a:prstGeom>
          <a:noFill/>
          <a:ln w="12700" cap="sq" algn="ctr">
            <a:noFill/>
            <a:round/>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lnSpc>
                <a:spcPct val="150000"/>
              </a:lnSpc>
            </a:pPr>
            <a:r>
              <a:rPr lang="zh-CN" altLang="en-US"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猜想：</a:t>
            </a:r>
            <a:r>
              <a:rPr lang="zh-CN" altLang="en-US"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染色体可能一条来自父方，</a:t>
            </a:r>
            <a:endParaRPr lang="en-US"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a:p>
            <a:pPr defTabSz="1219200" eaLnBrk="1" hangingPunct="1">
              <a:lnSpc>
                <a:spcPct val="150000"/>
              </a:lnSpc>
            </a:pPr>
            <a:r>
              <a:rPr lang="zh-CN" altLang="en-US"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一条来自母方。（相关证据，请在教材中去查找）</a:t>
            </a:r>
            <a:endPar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Text Box 3"/>
          <p:cNvSpPr txBox="1">
            <a:spLocks noChangeArrowheads="1"/>
          </p:cNvSpPr>
          <p:nvPr/>
        </p:nvSpPr>
        <p:spPr bwMode="auto">
          <a:xfrm>
            <a:off x="660400" y="2661735"/>
            <a:ext cx="6344240" cy="1140120"/>
          </a:xfrm>
          <a:prstGeom prst="rect">
            <a:avLst/>
          </a:prstGeom>
          <a:noFill/>
          <a:ln>
            <a:noFill/>
          </a:ln>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lnSpc>
                <a:spcPct val="150000"/>
              </a:lnSpc>
              <a:spcBef>
                <a:spcPct val="50000"/>
              </a:spcBef>
            </a:pPr>
            <a:r>
              <a:rPr lang="zh-CN" altLang="en-US"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）想一想，为什么人体细胞中染色体都是成双成对的呢</a:t>
            </a:r>
            <a:r>
              <a:rPr lang="zh-CN" altLang="zh-CN" kern="0" dirty="0">
                <a:solidFill>
                  <a:schemeClr val="bg1">
                    <a:lumMod val="10000"/>
                  </a:schemeClr>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7" name="文本框 6"/>
          <p:cNvSpPr txBox="1"/>
          <p:nvPr/>
        </p:nvSpPr>
        <p:spPr>
          <a:xfrm>
            <a:off x="1475014" y="369102"/>
            <a:ext cx="4745210"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一、基因、</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DNA</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和染色体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经过整理后绘制的人体（女）细胞内的染色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610" y="2148190"/>
            <a:ext cx="3937170" cy="36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p:nvSpPr>
        <p:spPr bwMode="auto">
          <a:xfrm>
            <a:off x="523605" y="1392772"/>
            <a:ext cx="10995295"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defTabSz="1219200">
              <a:spcBef>
                <a:spcPct val="50000"/>
              </a:spcBef>
              <a:defRPr/>
            </a:pPr>
            <a:r>
              <a:rPr lang="zh-CN" altLang="en-US" sz="2400" kern="0" dirty="0">
                <a:solidFill>
                  <a:schemeClr val="tx1">
                    <a:lumMod val="10000"/>
                  </a:schemeClr>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chemeClr val="tx1">
                    <a:lumMod val="10000"/>
                  </a:schemeClr>
                </a:solidFill>
                <a:latin typeface="Arial" panose="020B0604020202020204" pitchFamily="34" charset="0"/>
                <a:ea typeface="思源黑体 CN Medium" panose="020B0600000000000000" pitchFamily="34" charset="-122"/>
                <a:sym typeface="Arial" panose="020B0604020202020204" pitchFamily="34" charset="0"/>
              </a:rPr>
              <a:t>4</a:t>
            </a:r>
            <a:r>
              <a:rPr lang="zh-CN" altLang="en-US" sz="2400" kern="0" dirty="0">
                <a:solidFill>
                  <a:schemeClr val="tx1">
                    <a:lumMod val="10000"/>
                  </a:schemeClr>
                </a:solidFill>
                <a:latin typeface="Arial" panose="020B0604020202020204" pitchFamily="34" charset="0"/>
                <a:ea typeface="思源黑体 CN Medium" panose="020B0600000000000000" pitchFamily="34" charset="-122"/>
                <a:sym typeface="Arial" panose="020B0604020202020204" pitchFamily="34" charset="0"/>
              </a:rPr>
              <a:t>）每条染色体上都有染成不同颜色的区域，每个区域都是一个基因吗？</a:t>
            </a:r>
            <a:endParaRPr lang="zh-CN" altLang="en-US" sz="2800" kern="0" dirty="0">
              <a:solidFill>
                <a:schemeClr val="tx1">
                  <a:lumMod val="10000"/>
                </a:schemeClr>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0" name="圆角矩形 9"/>
          <p:cNvSpPr>
            <a:spLocks noChangeArrowheads="1"/>
          </p:cNvSpPr>
          <p:nvPr/>
        </p:nvSpPr>
        <p:spPr bwMode="auto">
          <a:xfrm>
            <a:off x="660400" y="2293332"/>
            <a:ext cx="6758940" cy="1580413"/>
          </a:xfrm>
          <a:prstGeom prst="roundRect">
            <a:avLst>
              <a:gd name="adj" fmla="val 16667"/>
            </a:avLst>
          </a:prstGeom>
          <a:noFill/>
          <a:ln w="12700" cap="sq" algn="ctr">
            <a:noFill/>
            <a:round/>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lnSpc>
                <a:spcPct val="200000"/>
              </a:lnSpc>
            </a:pP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染色体上不同区段的不同颜色</a:t>
            </a:r>
            <a:endPar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a:p>
            <a:pPr defTabSz="1219200" eaLnBrk="1" hangingPunct="1">
              <a:lnSpc>
                <a:spcPct val="200000"/>
              </a:lnSpc>
            </a:pP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表示其成分差异，每条染色体上的</a:t>
            </a:r>
            <a:endPar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a:p>
            <a:pPr defTabSz="1219200" eaLnBrk="1" hangingPunct="1">
              <a:lnSpc>
                <a:spcPct val="200000"/>
              </a:lnSpc>
            </a:pP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基因数目远多于颜色区域数目。</a:t>
            </a:r>
          </a:p>
        </p:txBody>
      </p:sp>
      <p:sp>
        <p:nvSpPr>
          <p:cNvPr id="5" name="文本框 4"/>
          <p:cNvSpPr txBox="1"/>
          <p:nvPr/>
        </p:nvSpPr>
        <p:spPr>
          <a:xfrm>
            <a:off x="1475014" y="369102"/>
            <a:ext cx="4745210"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一、基因、</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DNA</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和染色体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14235" y="3284896"/>
            <a:ext cx="8619427" cy="156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zh-CN" altLang="zh-CN" sz="2395" kern="0">
                <a:latin typeface="Arial" panose="020B0604020202020204" pitchFamily="34" charset="0"/>
                <a:ea typeface="思源黑体 CN Medium" panose="020B0600000000000000" pitchFamily="34" charset="-122"/>
                <a:sym typeface="Arial" panose="020B0604020202020204" pitchFamily="34" charset="0"/>
              </a:rPr>
              <a:t>      </a:t>
            </a:r>
          </a:p>
          <a:p>
            <a:pPr defTabSz="1219200" eaLnBrk="1" hangingPunct="1">
              <a:spcBef>
                <a:spcPct val="50000"/>
              </a:spcBef>
            </a:pPr>
            <a:endParaRPr lang="zh-CN" altLang="zh-CN" sz="2395" kern="0">
              <a:latin typeface="Arial" panose="020B0604020202020204" pitchFamily="34" charset="0"/>
              <a:ea typeface="思源黑体 CN Medium" panose="020B0600000000000000" pitchFamily="34" charset="-122"/>
              <a:sym typeface="Arial" panose="020B0604020202020204" pitchFamily="34" charset="0"/>
            </a:endParaRPr>
          </a:p>
          <a:p>
            <a:pPr defTabSz="1219200" eaLnBrk="1" hangingPunct="1">
              <a:spcBef>
                <a:spcPct val="50000"/>
              </a:spcBef>
            </a:pPr>
            <a:r>
              <a:rPr lang="zh-CN" altLang="zh-CN" sz="2395" kern="0">
                <a:latin typeface="Arial" panose="020B0604020202020204" pitchFamily="34" charset="0"/>
                <a:ea typeface="思源黑体 CN Medium" panose="020B0600000000000000" pitchFamily="34" charset="-122"/>
                <a:sym typeface="Arial" panose="020B0604020202020204" pitchFamily="34" charset="0"/>
              </a:rPr>
              <a:t>     </a:t>
            </a:r>
          </a:p>
        </p:txBody>
      </p:sp>
      <p:sp>
        <p:nvSpPr>
          <p:cNvPr id="14339" name="Text Box 3"/>
          <p:cNvSpPr txBox="1">
            <a:spLocks noChangeArrowheads="1"/>
          </p:cNvSpPr>
          <p:nvPr/>
        </p:nvSpPr>
        <p:spPr bwMode="auto">
          <a:xfrm>
            <a:off x="3008019" y="5870881"/>
            <a:ext cx="5673968" cy="36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endParaRPr lang="zh-CN" altLang="zh-CN" sz="1795" kern="0">
              <a:latin typeface="Arial" panose="020B0604020202020204" pitchFamily="34" charset="0"/>
              <a:ea typeface="思源黑体 CN Medium" panose="020B0600000000000000" pitchFamily="34" charset="-122"/>
              <a:sym typeface="Arial" panose="020B0604020202020204" pitchFamily="34" charset="0"/>
            </a:endParaRPr>
          </a:p>
        </p:txBody>
      </p:sp>
      <p:pic>
        <p:nvPicPr>
          <p:cNvPr id="14340" name="Picture 4" descr="染色体和DNA关系示意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677" y="2539935"/>
            <a:ext cx="5152364" cy="287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7"/>
          <p:cNvSpPr txBox="1">
            <a:spLocks noChangeArrowheads="1"/>
          </p:cNvSpPr>
          <p:nvPr/>
        </p:nvSpPr>
        <p:spPr bwMode="auto">
          <a:xfrm>
            <a:off x="566137" y="1185907"/>
            <a:ext cx="10952763" cy="1140120"/>
          </a:xfrm>
          <a:prstGeom prst="rect">
            <a:avLst/>
          </a:prstGeom>
          <a:noFill/>
          <a:ln>
            <a:noFill/>
          </a:ln>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lnSpc>
                <a:spcPct val="150000"/>
              </a:lnSpc>
            </a:pPr>
            <a:r>
              <a:rPr lang="zh-CN" altLang="en-US"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5</a:t>
            </a:r>
            <a:r>
              <a:rPr lang="zh-CN" altLang="en-US"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a:t>
            </a:r>
            <a:r>
              <a:rPr lang="zh-CN" altLang="zh-CN"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认真观察染色体和DNA的关系示意图，简略概括染色体、DNA和基因三者之间的关系？</a:t>
            </a:r>
          </a:p>
        </p:txBody>
      </p:sp>
      <p:sp>
        <p:nvSpPr>
          <p:cNvPr id="13320" name="Text Box 8"/>
          <p:cNvSpPr txBox="1">
            <a:spLocks noChangeArrowheads="1"/>
          </p:cNvSpPr>
          <p:nvPr/>
        </p:nvSpPr>
        <p:spPr bwMode="auto">
          <a:xfrm>
            <a:off x="145143" y="5470234"/>
            <a:ext cx="8884920" cy="70788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defTabSz="1219200">
              <a:defRPr/>
            </a:pPr>
            <a:r>
              <a:rPr lang="en-US" altLang="zh-CN" sz="40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基因是染色体上能控制生物性状的</a:t>
            </a:r>
            <a:r>
              <a:rPr lang="zh-CN" altLang="zh-CN"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DNA</a:t>
            </a: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片段。</a:t>
            </a:r>
            <a:endParaRPr lang="zh-CN" altLang="en-US" sz="40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1475014" y="369102"/>
            <a:ext cx="4745210"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一、基因、</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DNA</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和染色体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additive="base">
                                        <p:cTn id="7" dur="500" fill="hold"/>
                                        <p:tgtEl>
                                          <p:spTgt spid="13320"/>
                                        </p:tgtEl>
                                        <p:attrNameLst>
                                          <p:attrName>ppt_x</p:attrName>
                                        </p:attrNameLst>
                                      </p:cBhvr>
                                      <p:tavLst>
                                        <p:tav tm="0">
                                          <p:val>
                                            <p:strVal val="0-#ppt_w/2"/>
                                          </p:val>
                                        </p:tav>
                                        <p:tav tm="100000">
                                          <p:val>
                                            <p:strVal val="#ppt_x"/>
                                          </p:val>
                                        </p:tav>
                                      </p:tavLst>
                                    </p:anim>
                                    <p:anim calcmode="lin" valueType="num">
                                      <p:cBhvr additive="base">
                                        <p:cTn id="8" dur="500" fill="hold"/>
                                        <p:tgtEl>
                                          <p:spTgt spid="133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4956651" y="3510689"/>
            <a:ext cx="4003291" cy="2226513"/>
          </a:xfrm>
          <a:prstGeom prst="ellipse">
            <a:avLst/>
          </a:prstGeom>
          <a:solidFill>
            <a:schemeClr val="bg1"/>
          </a:solidFill>
          <a:ln w="38100">
            <a:solidFill>
              <a:srgbClr val="002060"/>
            </a:solidFill>
            <a:round/>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defTabSz="1219200" eaLnBrk="1" hangingPunct="1"/>
            <a:endParaRPr lang="zh-CN" altLang="zh-CN" kern="0">
              <a:solidFill>
                <a:schemeClr val="folHlink"/>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63" name="Oval 3"/>
          <p:cNvSpPr>
            <a:spLocks noChangeArrowheads="1"/>
          </p:cNvSpPr>
          <p:nvPr/>
        </p:nvSpPr>
        <p:spPr bwMode="auto">
          <a:xfrm>
            <a:off x="4956651" y="4012683"/>
            <a:ext cx="2818773" cy="1334957"/>
          </a:xfrm>
          <a:prstGeom prst="ellipse">
            <a:avLst/>
          </a:prstGeom>
          <a:solidFill>
            <a:schemeClr val="bg1"/>
          </a:solidFill>
          <a:ln w="38100">
            <a:solidFill>
              <a:srgbClr val="002060"/>
            </a:solidFill>
            <a:round/>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defTabSz="1219200" eaLnBrk="1" hangingPunct="1"/>
            <a:endParaRPr lang="zh-CN" altLang="zh-CN" kern="0">
              <a:solidFill>
                <a:schemeClr val="folHlink"/>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64" name="AutoShape 4"/>
          <p:cNvSpPr/>
          <p:nvPr/>
        </p:nvSpPr>
        <p:spPr bwMode="auto">
          <a:xfrm>
            <a:off x="2105305" y="3439427"/>
            <a:ext cx="359472" cy="2083992"/>
          </a:xfrm>
          <a:prstGeom prst="leftBrace">
            <a:avLst>
              <a:gd name="adj1" fmla="val 48311"/>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endParaRPr lang="zh-CN" altLang="en-US"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15365" name="AutoShape 5"/>
          <p:cNvSpPr/>
          <p:nvPr/>
        </p:nvSpPr>
        <p:spPr bwMode="auto">
          <a:xfrm>
            <a:off x="3530637" y="2356769"/>
            <a:ext cx="378476" cy="2137833"/>
          </a:xfrm>
          <a:prstGeom prst="leftBrace">
            <a:avLst>
              <a:gd name="adj1" fmla="val 47071"/>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endParaRPr lang="zh-CN" altLang="en-US"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16390" name="Text Box 6"/>
          <p:cNvSpPr txBox="1">
            <a:spLocks noChangeArrowheads="1"/>
          </p:cNvSpPr>
          <p:nvPr/>
        </p:nvSpPr>
        <p:spPr bwMode="auto">
          <a:xfrm>
            <a:off x="660400" y="4172215"/>
            <a:ext cx="2090325" cy="461665"/>
          </a:xfrm>
          <a:prstGeom prst="rect">
            <a:avLst/>
          </a:prstGeom>
          <a:noFill/>
          <a:ln w="9525">
            <a:noFill/>
            <a:miter lim="800000"/>
          </a:ln>
          <a:effectLst/>
        </p:spPr>
        <p:txBody>
          <a:bodyPr>
            <a:spAutoFit/>
          </a:bodyPr>
          <a:lstStyle/>
          <a:p>
            <a:pPr defTabSz="1219200">
              <a:defRPr/>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染色体</a:t>
            </a:r>
          </a:p>
        </p:txBody>
      </p:sp>
      <p:sp>
        <p:nvSpPr>
          <p:cNvPr id="16391" name="Text Box 7"/>
          <p:cNvSpPr txBox="1">
            <a:spLocks noChangeArrowheads="1"/>
          </p:cNvSpPr>
          <p:nvPr/>
        </p:nvSpPr>
        <p:spPr bwMode="auto">
          <a:xfrm>
            <a:off x="2464778" y="3080515"/>
            <a:ext cx="835485" cy="461665"/>
          </a:xfrm>
          <a:prstGeom prst="rect">
            <a:avLst/>
          </a:prstGeom>
          <a:noFill/>
          <a:ln w="9525">
            <a:noFill/>
            <a:miter lim="800000"/>
          </a:ln>
          <a:effectLst/>
        </p:spPr>
        <p:txBody>
          <a:bodyPr wrap="none">
            <a:spAutoFit/>
          </a:bodyPr>
          <a:lstStyle/>
          <a:p>
            <a:pPr defTabSz="1219200">
              <a:defRPr/>
            </a:pP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DNA</a:t>
            </a:r>
          </a:p>
        </p:txBody>
      </p:sp>
      <p:sp>
        <p:nvSpPr>
          <p:cNvPr id="16392" name="Text Box 8"/>
          <p:cNvSpPr txBox="1">
            <a:spLocks noChangeArrowheads="1"/>
          </p:cNvSpPr>
          <p:nvPr/>
        </p:nvSpPr>
        <p:spPr bwMode="auto">
          <a:xfrm>
            <a:off x="2560694" y="5227390"/>
            <a:ext cx="1939885" cy="461665"/>
          </a:xfrm>
          <a:prstGeom prst="rect">
            <a:avLst/>
          </a:prstGeom>
          <a:noFill/>
          <a:ln w="9525">
            <a:noFill/>
            <a:miter lim="800000"/>
          </a:ln>
          <a:effectLst/>
        </p:spPr>
        <p:txBody>
          <a:bodyPr>
            <a:spAutoFit/>
          </a:bodyPr>
          <a:lstStyle/>
          <a:p>
            <a:pPr defTabSz="1219200">
              <a:defRPr/>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蛋白质</a:t>
            </a:r>
          </a:p>
        </p:txBody>
      </p:sp>
      <p:sp>
        <p:nvSpPr>
          <p:cNvPr id="16393" name="Text Box 9"/>
          <p:cNvSpPr txBox="1">
            <a:spLocks noChangeArrowheads="1"/>
          </p:cNvSpPr>
          <p:nvPr/>
        </p:nvSpPr>
        <p:spPr bwMode="auto">
          <a:xfrm>
            <a:off x="3838896" y="2088555"/>
            <a:ext cx="1868625" cy="461665"/>
          </a:xfrm>
          <a:prstGeom prst="rect">
            <a:avLst/>
          </a:prstGeom>
          <a:noFill/>
          <a:ln w="9525">
            <a:noFill/>
            <a:miter lim="800000"/>
          </a:ln>
          <a:effectLst/>
        </p:spPr>
        <p:txBody>
          <a:bodyPr>
            <a:spAutoFit/>
          </a:bodyPr>
          <a:lstStyle/>
          <a:p>
            <a:pPr defTabSz="1219200">
              <a:defRPr/>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基因</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endPar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6394" name="Text Box 10"/>
          <p:cNvSpPr txBox="1">
            <a:spLocks noChangeArrowheads="1"/>
          </p:cNvSpPr>
          <p:nvPr/>
        </p:nvSpPr>
        <p:spPr bwMode="auto">
          <a:xfrm>
            <a:off x="3876757" y="3628746"/>
            <a:ext cx="2196427" cy="461665"/>
          </a:xfrm>
          <a:prstGeom prst="rect">
            <a:avLst/>
          </a:prstGeom>
          <a:noFill/>
          <a:ln w="9525">
            <a:noFill/>
            <a:miter lim="800000"/>
          </a:ln>
          <a:effectLst/>
        </p:spPr>
        <p:txBody>
          <a:bodyPr>
            <a:spAutoFit/>
          </a:bodyPr>
          <a:lstStyle/>
          <a:p>
            <a:pPr defTabSz="1219200">
              <a:defRPr/>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基因</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c</a:t>
            </a:r>
            <a:endPar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71" name="Oval 11"/>
          <p:cNvSpPr>
            <a:spLocks noChangeArrowheads="1"/>
          </p:cNvSpPr>
          <p:nvPr/>
        </p:nvSpPr>
        <p:spPr bwMode="auto">
          <a:xfrm>
            <a:off x="4956652" y="4373739"/>
            <a:ext cx="1650091" cy="646101"/>
          </a:xfrm>
          <a:prstGeom prst="ellipse">
            <a:avLst/>
          </a:prstGeom>
          <a:solidFill>
            <a:schemeClr val="bg1"/>
          </a:solidFill>
          <a:ln w="38100">
            <a:solidFill>
              <a:srgbClr val="002060"/>
            </a:solidFill>
            <a:round/>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defTabSz="1219200" eaLnBrk="1" hangingPunct="1"/>
            <a:endParaRPr lang="zh-CN" altLang="zh-CN" kern="0">
              <a:solidFill>
                <a:schemeClr val="folHlink"/>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372" name="Text Box 12"/>
          <p:cNvSpPr txBox="1">
            <a:spLocks noChangeArrowheads="1"/>
          </p:cNvSpPr>
          <p:nvPr/>
        </p:nvSpPr>
        <p:spPr bwMode="auto">
          <a:xfrm>
            <a:off x="5236663" y="4449328"/>
            <a:ext cx="1507568" cy="46166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r>
              <a:rPr lang="zh-CN" altLang="zh-CN" kern="0" dirty="0">
                <a:solidFill>
                  <a:srgbClr val="CC3300"/>
                </a:solidFill>
                <a:latin typeface="Arial" panose="020B0604020202020204" pitchFamily="34" charset="0"/>
                <a:ea typeface="思源黑体 CN Medium" panose="020B0600000000000000" pitchFamily="34" charset="-122"/>
                <a:sym typeface="Arial" panose="020B0604020202020204" pitchFamily="34" charset="0"/>
              </a:rPr>
              <a:t>基因</a:t>
            </a:r>
          </a:p>
        </p:txBody>
      </p:sp>
      <p:sp>
        <p:nvSpPr>
          <p:cNvPr id="15373" name="Text Box 13"/>
          <p:cNvSpPr txBox="1">
            <a:spLocks noChangeArrowheads="1"/>
          </p:cNvSpPr>
          <p:nvPr/>
        </p:nvSpPr>
        <p:spPr bwMode="auto">
          <a:xfrm>
            <a:off x="6573489" y="4300895"/>
            <a:ext cx="835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r>
              <a:rPr lang="zh-CN" altLang="zh-CN" kern="0">
                <a:solidFill>
                  <a:srgbClr val="CC3300"/>
                </a:solidFill>
                <a:latin typeface="Arial" panose="020B0604020202020204" pitchFamily="34" charset="0"/>
                <a:ea typeface="思源黑体 CN Medium" panose="020B0600000000000000" pitchFamily="34" charset="-122"/>
                <a:sym typeface="Arial" panose="020B0604020202020204" pitchFamily="34" charset="0"/>
              </a:rPr>
              <a:t>DNA</a:t>
            </a:r>
          </a:p>
        </p:txBody>
      </p:sp>
      <p:sp>
        <p:nvSpPr>
          <p:cNvPr id="15374" name="Text Box 14"/>
          <p:cNvSpPr txBox="1">
            <a:spLocks noChangeArrowheads="1"/>
          </p:cNvSpPr>
          <p:nvPr/>
        </p:nvSpPr>
        <p:spPr bwMode="auto">
          <a:xfrm>
            <a:off x="7864107" y="3822944"/>
            <a:ext cx="4307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r>
              <a:rPr lang="zh-CN" altLang="zh-CN" kern="0" dirty="0">
                <a:solidFill>
                  <a:srgbClr val="CC3300"/>
                </a:solidFill>
                <a:latin typeface="Arial" panose="020B0604020202020204" pitchFamily="34" charset="0"/>
                <a:ea typeface="思源黑体 CN Medium" panose="020B0600000000000000" pitchFamily="34" charset="-122"/>
                <a:sym typeface="Arial" panose="020B0604020202020204" pitchFamily="34" charset="0"/>
              </a:rPr>
              <a:t>染色体</a:t>
            </a:r>
          </a:p>
        </p:txBody>
      </p:sp>
      <p:sp>
        <p:nvSpPr>
          <p:cNvPr id="16399" name="Text Box 15"/>
          <p:cNvSpPr txBox="1">
            <a:spLocks noChangeArrowheads="1"/>
          </p:cNvSpPr>
          <p:nvPr/>
        </p:nvSpPr>
        <p:spPr bwMode="auto">
          <a:xfrm>
            <a:off x="1026115" y="1408281"/>
            <a:ext cx="4836580" cy="461665"/>
          </a:xfrm>
          <a:prstGeom prst="rect">
            <a:avLst/>
          </a:prstGeom>
          <a:noFill/>
          <a:ln w="9525">
            <a:noFill/>
            <a:miter lim="800000"/>
          </a:ln>
          <a:effectLst/>
        </p:spPr>
        <p:txBody>
          <a:bodyPr wrap="none">
            <a:spAutoFit/>
          </a:bodyPr>
          <a:lstStyle/>
          <a:p>
            <a:pPr defTabSz="1219200">
              <a:defRPr/>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染色体，</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DNA</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和基因三者关系图解</a:t>
            </a:r>
          </a:p>
        </p:txBody>
      </p:sp>
      <p:sp>
        <p:nvSpPr>
          <p:cNvPr id="15376" name="Text Box 16"/>
          <p:cNvSpPr txBox="1">
            <a:spLocks noChangeArrowheads="1"/>
          </p:cNvSpPr>
          <p:nvPr/>
        </p:nvSpPr>
        <p:spPr bwMode="auto">
          <a:xfrm>
            <a:off x="4283631" y="4080136"/>
            <a:ext cx="7902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r>
              <a:rPr lang="zh-CN" altLang="zh-CN" kern="0" dirty="0">
                <a:solidFill>
                  <a:schemeClr val="hlink"/>
                </a:solidFill>
                <a:latin typeface="Arial" panose="020B0604020202020204" pitchFamily="34" charset="0"/>
                <a:ea typeface="思源黑体 CN Medium" panose="020B0600000000000000" pitchFamily="34" charset="-122"/>
                <a:sym typeface="Arial" panose="020B0604020202020204" pitchFamily="34" charset="0"/>
              </a:rPr>
              <a:t>、</a:t>
            </a:r>
          </a:p>
          <a:p>
            <a:pPr defTabSz="1219200" eaLnBrk="1" hangingPunct="1"/>
            <a:r>
              <a:rPr lang="zh-CN" altLang="zh-CN" kern="0" dirty="0">
                <a:solidFill>
                  <a:schemeClr val="hlink"/>
                </a:solidFill>
                <a:latin typeface="Arial" panose="020B0604020202020204" pitchFamily="34" charset="0"/>
                <a:ea typeface="思源黑体 CN Medium" panose="020B0600000000000000" pitchFamily="34" charset="-122"/>
                <a:sym typeface="Arial" panose="020B0604020202020204" pitchFamily="34" charset="0"/>
              </a:rPr>
              <a:t>、</a:t>
            </a:r>
          </a:p>
          <a:p>
            <a:pPr defTabSz="1219200" eaLnBrk="1" hangingPunct="1"/>
            <a:r>
              <a:rPr lang="zh-CN" altLang="zh-CN" kern="0" dirty="0">
                <a:solidFill>
                  <a:schemeClr val="hlink"/>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6401" name="Text Box 17"/>
          <p:cNvSpPr txBox="1">
            <a:spLocks noChangeArrowheads="1"/>
          </p:cNvSpPr>
          <p:nvPr/>
        </p:nvSpPr>
        <p:spPr bwMode="auto">
          <a:xfrm>
            <a:off x="3838895" y="2891101"/>
            <a:ext cx="2015899" cy="461665"/>
          </a:xfrm>
          <a:prstGeom prst="rect">
            <a:avLst/>
          </a:prstGeom>
          <a:noFill/>
          <a:ln w="9525">
            <a:noFill/>
            <a:miter lim="800000"/>
          </a:ln>
          <a:effectLst/>
        </p:spPr>
        <p:txBody>
          <a:bodyPr>
            <a:spAutoFit/>
          </a:bodyPr>
          <a:lstStyle/>
          <a:p>
            <a:pPr defTabSz="1219200">
              <a:defRPr/>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基因</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endPar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 name="文本框 18"/>
          <p:cNvSpPr txBox="1"/>
          <p:nvPr/>
        </p:nvSpPr>
        <p:spPr>
          <a:xfrm>
            <a:off x="1475014" y="369102"/>
            <a:ext cx="4745210"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一、基因、</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DNA</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和染色体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wipe(down)">
                                      <p:cBhvr>
                                        <p:cTn id="10" dur="500"/>
                                        <p:tgtEl>
                                          <p:spTgt spid="1536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wipe(down)">
                                      <p:cBhvr>
                                        <p:cTn id="13" dur="500"/>
                                        <p:tgtEl>
                                          <p:spTgt spid="1536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365"/>
                                        </p:tgtEl>
                                        <p:attrNameLst>
                                          <p:attrName>style.visibility</p:attrName>
                                        </p:attrNameLst>
                                      </p:cBhvr>
                                      <p:to>
                                        <p:strVal val="visible"/>
                                      </p:to>
                                    </p:set>
                                    <p:animEffect transition="in" filter="wipe(down)">
                                      <p:cBhvr>
                                        <p:cTn id="16" dur="500"/>
                                        <p:tgtEl>
                                          <p:spTgt spid="1536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390"/>
                                        </p:tgtEl>
                                        <p:attrNameLst>
                                          <p:attrName>style.visibility</p:attrName>
                                        </p:attrNameLst>
                                      </p:cBhvr>
                                      <p:to>
                                        <p:strVal val="visible"/>
                                      </p:to>
                                    </p:set>
                                    <p:animEffect transition="in" filter="wipe(down)">
                                      <p:cBhvr>
                                        <p:cTn id="19" dur="500"/>
                                        <p:tgtEl>
                                          <p:spTgt spid="1639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391"/>
                                        </p:tgtEl>
                                        <p:attrNameLst>
                                          <p:attrName>style.visibility</p:attrName>
                                        </p:attrNameLst>
                                      </p:cBhvr>
                                      <p:to>
                                        <p:strVal val="visible"/>
                                      </p:to>
                                    </p:set>
                                    <p:animEffect transition="in" filter="wipe(down)">
                                      <p:cBhvr>
                                        <p:cTn id="22" dur="500"/>
                                        <p:tgtEl>
                                          <p:spTgt spid="1639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392"/>
                                        </p:tgtEl>
                                        <p:attrNameLst>
                                          <p:attrName>style.visibility</p:attrName>
                                        </p:attrNameLst>
                                      </p:cBhvr>
                                      <p:to>
                                        <p:strVal val="visible"/>
                                      </p:to>
                                    </p:set>
                                    <p:animEffect transition="in" filter="wipe(down)">
                                      <p:cBhvr>
                                        <p:cTn id="25" dur="500"/>
                                        <p:tgtEl>
                                          <p:spTgt spid="1639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393"/>
                                        </p:tgtEl>
                                        <p:attrNameLst>
                                          <p:attrName>style.visibility</p:attrName>
                                        </p:attrNameLst>
                                      </p:cBhvr>
                                      <p:to>
                                        <p:strVal val="visible"/>
                                      </p:to>
                                    </p:set>
                                    <p:animEffect transition="in" filter="wipe(down)">
                                      <p:cBhvr>
                                        <p:cTn id="28" dur="500"/>
                                        <p:tgtEl>
                                          <p:spTgt spid="1639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394"/>
                                        </p:tgtEl>
                                        <p:attrNameLst>
                                          <p:attrName>style.visibility</p:attrName>
                                        </p:attrNameLst>
                                      </p:cBhvr>
                                      <p:to>
                                        <p:strVal val="visible"/>
                                      </p:to>
                                    </p:set>
                                    <p:animEffect transition="in" filter="wipe(down)">
                                      <p:cBhvr>
                                        <p:cTn id="31" dur="500"/>
                                        <p:tgtEl>
                                          <p:spTgt spid="1639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371"/>
                                        </p:tgtEl>
                                        <p:attrNameLst>
                                          <p:attrName>style.visibility</p:attrName>
                                        </p:attrNameLst>
                                      </p:cBhvr>
                                      <p:to>
                                        <p:strVal val="visible"/>
                                      </p:to>
                                    </p:set>
                                    <p:animEffect transition="in" filter="wipe(down)">
                                      <p:cBhvr>
                                        <p:cTn id="34" dur="500"/>
                                        <p:tgtEl>
                                          <p:spTgt spid="1537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372"/>
                                        </p:tgtEl>
                                        <p:attrNameLst>
                                          <p:attrName>style.visibility</p:attrName>
                                        </p:attrNameLst>
                                      </p:cBhvr>
                                      <p:to>
                                        <p:strVal val="visible"/>
                                      </p:to>
                                    </p:set>
                                    <p:animEffect transition="in" filter="wipe(down)">
                                      <p:cBhvr>
                                        <p:cTn id="37" dur="500"/>
                                        <p:tgtEl>
                                          <p:spTgt spid="1537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373"/>
                                        </p:tgtEl>
                                        <p:attrNameLst>
                                          <p:attrName>style.visibility</p:attrName>
                                        </p:attrNameLst>
                                      </p:cBhvr>
                                      <p:to>
                                        <p:strVal val="visible"/>
                                      </p:to>
                                    </p:set>
                                    <p:animEffect transition="in" filter="wipe(down)">
                                      <p:cBhvr>
                                        <p:cTn id="40" dur="500"/>
                                        <p:tgtEl>
                                          <p:spTgt spid="1537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5374"/>
                                        </p:tgtEl>
                                        <p:attrNameLst>
                                          <p:attrName>style.visibility</p:attrName>
                                        </p:attrNameLst>
                                      </p:cBhvr>
                                      <p:to>
                                        <p:strVal val="visible"/>
                                      </p:to>
                                    </p:set>
                                    <p:animEffect transition="in" filter="wipe(down)">
                                      <p:cBhvr>
                                        <p:cTn id="43" dur="500"/>
                                        <p:tgtEl>
                                          <p:spTgt spid="1537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6399"/>
                                        </p:tgtEl>
                                        <p:attrNameLst>
                                          <p:attrName>style.visibility</p:attrName>
                                        </p:attrNameLst>
                                      </p:cBhvr>
                                      <p:to>
                                        <p:strVal val="visible"/>
                                      </p:to>
                                    </p:set>
                                    <p:animEffect transition="in" filter="wipe(down)">
                                      <p:cBhvr>
                                        <p:cTn id="46" dur="500"/>
                                        <p:tgtEl>
                                          <p:spTgt spid="1639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5376"/>
                                        </p:tgtEl>
                                        <p:attrNameLst>
                                          <p:attrName>style.visibility</p:attrName>
                                        </p:attrNameLst>
                                      </p:cBhvr>
                                      <p:to>
                                        <p:strVal val="visible"/>
                                      </p:to>
                                    </p:set>
                                    <p:animEffect transition="in" filter="wipe(down)">
                                      <p:cBhvr>
                                        <p:cTn id="49" dur="500"/>
                                        <p:tgtEl>
                                          <p:spTgt spid="1537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6401"/>
                                        </p:tgtEl>
                                        <p:attrNameLst>
                                          <p:attrName>style.visibility</p:attrName>
                                        </p:attrNameLst>
                                      </p:cBhvr>
                                      <p:to>
                                        <p:strVal val="visible"/>
                                      </p:to>
                                    </p:set>
                                    <p:animEffect transition="in" filter="wipe(down)">
                                      <p:cBhvr>
                                        <p:cTn id="52" dur="500"/>
                                        <p:tgtEl>
                                          <p:spTgt spid="16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animBg="1"/>
      <p:bldP spid="15365" grpId="0" animBg="1"/>
      <p:bldP spid="16390" grpId="0"/>
      <p:bldP spid="16391" grpId="0"/>
      <p:bldP spid="16392" grpId="0"/>
      <p:bldP spid="16393" grpId="0"/>
      <p:bldP spid="16394" grpId="0"/>
      <p:bldP spid="15371" grpId="0" animBg="1"/>
      <p:bldP spid="15372" grpId="0"/>
      <p:bldP spid="15373" grpId="0"/>
      <p:bldP spid="15374" grpId="0"/>
      <p:bldP spid="16399" grpId="0"/>
      <p:bldP spid="15376" grpId="0"/>
      <p:bldP spid="164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008019" y="5870881"/>
            <a:ext cx="5673968" cy="36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endParaRPr lang="zh-CN" altLang="zh-CN" sz="1795"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16388" name="Text Box 6"/>
          <p:cNvSpPr txBox="1">
            <a:spLocks noChangeArrowheads="1"/>
          </p:cNvSpPr>
          <p:nvPr/>
        </p:nvSpPr>
        <p:spPr bwMode="auto">
          <a:xfrm>
            <a:off x="660400" y="1130300"/>
            <a:ext cx="10678160" cy="1754326"/>
          </a:xfrm>
          <a:prstGeom prst="rect">
            <a:avLst/>
          </a:prstGeom>
          <a:noFill/>
          <a:ln>
            <a:noFill/>
          </a:ln>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lnSpc>
                <a:spcPct val="150000"/>
              </a:lnSpc>
            </a:pPr>
            <a:r>
              <a:rPr lang="zh-CN" altLang="zh-CN"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如果</a:t>
            </a:r>
            <a:r>
              <a:rPr lang="zh-CN" altLang="en-US"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我们</a:t>
            </a:r>
            <a:r>
              <a:rPr lang="zh-CN" altLang="zh-CN"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用一根长绳来代表DNA分子，在长绳上用红、橙、黄、绿、蓝等颜色涂在不同的区段上。这些不同颜色的区段表示什么？怎样才能把长绳处理成短棒状的染色体的样子？</a:t>
            </a:r>
          </a:p>
        </p:txBody>
      </p:sp>
      <p:sp>
        <p:nvSpPr>
          <p:cNvPr id="14343" name="Text Box 7"/>
          <p:cNvSpPr txBox="1">
            <a:spLocks noChangeArrowheads="1"/>
          </p:cNvSpPr>
          <p:nvPr/>
        </p:nvSpPr>
        <p:spPr bwMode="auto">
          <a:xfrm>
            <a:off x="660400" y="4762660"/>
            <a:ext cx="8119257" cy="175432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defTabSz="1219200">
              <a:lnSpc>
                <a:spcPct val="200000"/>
              </a:lnSpc>
              <a:defRPr/>
            </a:pP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不同颜色的区段表示控制不同性状的基因。不断把长绳螺旋缩短变粗，就能把长绳处理成短棒状的染色体样子。</a:t>
            </a:r>
          </a:p>
          <a:p>
            <a:pPr defTabSz="1219200">
              <a:lnSpc>
                <a:spcPct val="200000"/>
              </a:lnSpc>
              <a:defRPr/>
            </a:pPr>
            <a:endParaRPr lang="zh-CN" altLang="zh-CN" sz="1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16390" name="Group 8"/>
          <p:cNvGrpSpPr/>
          <p:nvPr/>
        </p:nvGrpSpPr>
        <p:grpSpPr bwMode="auto">
          <a:xfrm>
            <a:off x="4234626" y="2843234"/>
            <a:ext cx="2936257" cy="1504415"/>
            <a:chOff x="0" y="0"/>
            <a:chExt cx="2880" cy="1392"/>
          </a:xfrm>
        </p:grpSpPr>
        <p:cxnSp>
          <p:nvCxnSpPr>
            <p:cNvPr id="16391" name="AutoShape 9"/>
            <p:cNvCxnSpPr>
              <a:cxnSpLocks noChangeShapeType="1"/>
            </p:cNvCxnSpPr>
            <p:nvPr/>
          </p:nvCxnSpPr>
          <p:spPr bwMode="auto">
            <a:xfrm rot="16200000" flipH="1">
              <a:off x="-24" y="312"/>
              <a:ext cx="576" cy="240"/>
            </a:xfrm>
            <a:prstGeom prst="curvedConnector3">
              <a:avLst>
                <a:gd name="adj1" fmla="val 50000"/>
              </a:avLst>
            </a:prstGeom>
            <a:noFill/>
            <a:ln w="76200" cap="sq">
              <a:solidFill>
                <a:srgbClr val="FF0000"/>
              </a:solidFill>
              <a:round/>
            </a:ln>
            <a:extLst>
              <a:ext uri="{909E8E84-426E-40DD-AFC4-6F175D3DCCD1}">
                <a14:hiddenFill xmlns:a14="http://schemas.microsoft.com/office/drawing/2010/main">
                  <a:noFill/>
                </a14:hiddenFill>
              </a:ext>
            </a:extLst>
          </p:spPr>
        </p:cxnSp>
        <p:cxnSp>
          <p:nvCxnSpPr>
            <p:cNvPr id="16392" name="AutoShape 10"/>
            <p:cNvCxnSpPr>
              <a:cxnSpLocks noChangeShapeType="1"/>
            </p:cNvCxnSpPr>
            <p:nvPr/>
          </p:nvCxnSpPr>
          <p:spPr bwMode="auto">
            <a:xfrm rot="16200000" flipH="1">
              <a:off x="336" y="816"/>
              <a:ext cx="528" cy="432"/>
            </a:xfrm>
            <a:prstGeom prst="curvedConnector3">
              <a:avLst>
                <a:gd name="adj1" fmla="val 102079"/>
              </a:avLst>
            </a:prstGeom>
            <a:noFill/>
            <a:ln w="76200" cap="sq">
              <a:solidFill>
                <a:schemeClr val="accent1"/>
              </a:solidFill>
              <a:round/>
            </a:ln>
            <a:extLst>
              <a:ext uri="{909E8E84-426E-40DD-AFC4-6F175D3DCCD1}">
                <a14:hiddenFill xmlns:a14="http://schemas.microsoft.com/office/drawing/2010/main">
                  <a:noFill/>
                </a14:hiddenFill>
              </a:ext>
            </a:extLst>
          </p:spPr>
        </p:cxnSp>
        <p:cxnSp>
          <p:nvCxnSpPr>
            <p:cNvPr id="16393" name="AutoShape 11"/>
            <p:cNvCxnSpPr>
              <a:cxnSpLocks noChangeShapeType="1"/>
            </p:cNvCxnSpPr>
            <p:nvPr/>
          </p:nvCxnSpPr>
          <p:spPr bwMode="auto">
            <a:xfrm flipV="1">
              <a:off x="864" y="1056"/>
              <a:ext cx="576" cy="240"/>
            </a:xfrm>
            <a:prstGeom prst="curvedConnector3">
              <a:avLst>
                <a:gd name="adj1" fmla="val 50000"/>
              </a:avLst>
            </a:prstGeom>
            <a:noFill/>
            <a:ln w="76200" cap="sq">
              <a:solidFill>
                <a:srgbClr val="FFFF00"/>
              </a:solidFill>
              <a:round/>
            </a:ln>
            <a:extLst>
              <a:ext uri="{909E8E84-426E-40DD-AFC4-6F175D3DCCD1}">
                <a14:hiddenFill xmlns:a14="http://schemas.microsoft.com/office/drawing/2010/main">
                  <a:noFill/>
                </a14:hiddenFill>
              </a:ext>
            </a:extLst>
          </p:spPr>
        </p:cxnSp>
        <p:cxnSp>
          <p:nvCxnSpPr>
            <p:cNvPr id="16394" name="AutoShape 12"/>
            <p:cNvCxnSpPr>
              <a:cxnSpLocks noChangeShapeType="1"/>
            </p:cNvCxnSpPr>
            <p:nvPr/>
          </p:nvCxnSpPr>
          <p:spPr bwMode="auto">
            <a:xfrm flipV="1">
              <a:off x="1440" y="624"/>
              <a:ext cx="672" cy="432"/>
            </a:xfrm>
            <a:prstGeom prst="curvedConnector3">
              <a:avLst>
                <a:gd name="adj1" fmla="val 50000"/>
              </a:avLst>
            </a:prstGeom>
            <a:noFill/>
            <a:ln w="76200" cap="sq">
              <a:solidFill>
                <a:srgbClr val="33CC33"/>
              </a:solidFill>
              <a:round/>
            </a:ln>
            <a:extLst>
              <a:ext uri="{909E8E84-426E-40DD-AFC4-6F175D3DCCD1}">
                <a14:hiddenFill xmlns:a14="http://schemas.microsoft.com/office/drawing/2010/main">
                  <a:noFill/>
                </a14:hiddenFill>
              </a:ext>
            </a:extLst>
          </p:spPr>
        </p:cxnSp>
        <p:cxnSp>
          <p:nvCxnSpPr>
            <p:cNvPr id="16395" name="AutoShape 13"/>
            <p:cNvCxnSpPr>
              <a:cxnSpLocks noChangeShapeType="1"/>
            </p:cNvCxnSpPr>
            <p:nvPr/>
          </p:nvCxnSpPr>
          <p:spPr bwMode="auto">
            <a:xfrm flipV="1">
              <a:off x="2160" y="48"/>
              <a:ext cx="624" cy="576"/>
            </a:xfrm>
            <a:prstGeom prst="curvedConnector3">
              <a:avLst>
                <a:gd name="adj1" fmla="val 50000"/>
              </a:avLst>
            </a:prstGeom>
            <a:noFill/>
            <a:ln w="76200" cap="sq">
              <a:solidFill>
                <a:srgbClr val="0066FF"/>
              </a:solidFill>
              <a:round/>
            </a:ln>
            <a:extLst>
              <a:ext uri="{909E8E84-426E-40DD-AFC4-6F175D3DCCD1}">
                <a14:hiddenFill xmlns:a14="http://schemas.microsoft.com/office/drawing/2010/main">
                  <a:noFill/>
                </a14:hiddenFill>
              </a:ext>
            </a:extLst>
          </p:spPr>
        </p:cxnSp>
        <p:sp>
          <p:nvSpPr>
            <p:cNvPr id="16396" name="Rectangle 14"/>
            <p:cNvSpPr>
              <a:spLocks noChangeArrowheads="1"/>
            </p:cNvSpPr>
            <p:nvPr/>
          </p:nvSpPr>
          <p:spPr bwMode="auto">
            <a:xfrm>
              <a:off x="0" y="0"/>
              <a:ext cx="2880" cy="1392"/>
            </a:xfrm>
            <a:prstGeom prst="rect">
              <a:avLst/>
            </a:prstGeom>
            <a:noFill/>
            <a:ln w="38100" cap="sq">
              <a:solidFill>
                <a:srgbClr val="CCECFF"/>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endParaRPr lang="zh-CN" altLang="en-US" sz="2395" kern="0">
                <a:latin typeface="Arial" panose="020B0604020202020204" pitchFamily="34" charset="0"/>
                <a:ea typeface="思源黑体 CN Medium" panose="020B0600000000000000" pitchFamily="34" charset="-122"/>
                <a:sym typeface="Arial" panose="020B0604020202020204" pitchFamily="34" charset="0"/>
              </a:endParaRPr>
            </a:p>
          </p:txBody>
        </p:sp>
      </p:gr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8357"/>
          <a:stretch>
            <a:fillRect/>
          </a:stretch>
        </p:blipFill>
        <p:spPr>
          <a:xfrm>
            <a:off x="8883699" y="2694865"/>
            <a:ext cx="2232012" cy="2838680"/>
          </a:xfrm>
          <a:prstGeom prst="rect">
            <a:avLst/>
          </a:prstGeom>
        </p:spPr>
      </p:pic>
      <p:sp>
        <p:nvSpPr>
          <p:cNvPr id="13" name="文本框 12"/>
          <p:cNvSpPr txBox="1"/>
          <p:nvPr/>
        </p:nvSpPr>
        <p:spPr>
          <a:xfrm>
            <a:off x="1475014" y="369102"/>
            <a:ext cx="4745210"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一、基因、</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DNA</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和染色体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additive="base">
                                        <p:cTn id="7" dur="500" fill="hold"/>
                                        <p:tgtEl>
                                          <p:spTgt spid="14343"/>
                                        </p:tgtEl>
                                        <p:attrNameLst>
                                          <p:attrName>ppt_x</p:attrName>
                                        </p:attrNameLst>
                                      </p:cBhvr>
                                      <p:tavLst>
                                        <p:tav tm="0">
                                          <p:val>
                                            <p:strVal val="0-#ppt_w/2"/>
                                          </p:val>
                                        </p:tav>
                                        <p:tav tm="100000">
                                          <p:val>
                                            <p:strVal val="#ppt_x"/>
                                          </p:val>
                                        </p:tav>
                                      </p:tavLst>
                                    </p:anim>
                                    <p:anim calcmode="lin" valueType="num">
                                      <p:cBhvr additive="base">
                                        <p:cTn id="8"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660400" y="2098545"/>
            <a:ext cx="5093061" cy="461665"/>
          </a:xfrm>
          <a:prstGeom prst="rect">
            <a:avLst/>
          </a:prstGeom>
          <a:noFill/>
          <a:ln>
            <a:noFill/>
          </a:ln>
        </p:spPr>
        <p:txBody>
          <a:bodyPr wrap="non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r>
              <a:rPr lang="zh-CN" altLang="zh-CN" kern="0" dirty="0">
                <a:latin typeface="Arial" panose="020B0604020202020204" pitchFamily="34" charset="0"/>
                <a:ea typeface="思源黑体 CN Medium" panose="020B0600000000000000" pitchFamily="34" charset="-122"/>
                <a:sym typeface="Arial" panose="020B0604020202020204" pitchFamily="34" charset="0"/>
              </a:rPr>
              <a:t>1、体细胞中的染色体的来源怎样？</a:t>
            </a:r>
          </a:p>
        </p:txBody>
      </p:sp>
      <p:sp>
        <p:nvSpPr>
          <p:cNvPr id="15365" name="Text Box 5"/>
          <p:cNvSpPr txBox="1">
            <a:spLocks noChangeArrowheads="1"/>
          </p:cNvSpPr>
          <p:nvPr/>
        </p:nvSpPr>
        <p:spPr bwMode="auto">
          <a:xfrm>
            <a:off x="660400" y="3146206"/>
            <a:ext cx="10985172" cy="1140120"/>
          </a:xfrm>
          <a:prstGeom prst="rect">
            <a:avLst/>
          </a:prstGeom>
          <a:noFill/>
          <a:ln>
            <a:noFill/>
          </a:ln>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lnSpc>
                <a:spcPct val="150000"/>
              </a:lnSpc>
            </a:pPr>
            <a:r>
              <a:rPr lang="zh-CN" altLang="zh-CN" kern="0" dirty="0">
                <a:latin typeface="Arial" panose="020B0604020202020204" pitchFamily="34" charset="0"/>
                <a:ea typeface="思源黑体 CN Medium" panose="020B0600000000000000" pitchFamily="34" charset="-122"/>
                <a:sym typeface="Arial" panose="020B0604020202020204" pitchFamily="34" charset="0"/>
              </a:rPr>
              <a:t>2</a:t>
            </a:r>
            <a:r>
              <a:rPr lang="zh-CN" altLang="en-US" kern="0" dirty="0">
                <a:latin typeface="Arial" panose="020B0604020202020204" pitchFamily="34" charset="0"/>
                <a:ea typeface="思源黑体 CN Medium" panose="020B0600000000000000" pitchFamily="34" charset="-122"/>
                <a:sym typeface="Arial" panose="020B0604020202020204" pitchFamily="34" charset="0"/>
              </a:rPr>
              <a:t>、回顾七上有关细胞分裂的知识，</a:t>
            </a:r>
            <a:r>
              <a:rPr lang="zh-CN" altLang="zh-CN" kern="0" dirty="0">
                <a:latin typeface="Arial" panose="020B0604020202020204" pitchFamily="34" charset="0"/>
                <a:ea typeface="思源黑体 CN Medium" panose="020B0600000000000000" pitchFamily="34" charset="-122"/>
                <a:sym typeface="Arial" panose="020B0604020202020204" pitchFamily="34" charset="0"/>
              </a:rPr>
              <a:t>细胞中的染色体怎样保持恒定的？</a:t>
            </a:r>
            <a:r>
              <a:rPr lang="zh-CN" altLang="en-US" kern="0" dirty="0">
                <a:latin typeface="Arial" panose="020B0604020202020204" pitchFamily="34" charset="0"/>
                <a:ea typeface="思源黑体 CN Medium" panose="020B0600000000000000" pitchFamily="34" charset="-122"/>
                <a:sym typeface="Arial" panose="020B0604020202020204" pitchFamily="34" charset="0"/>
              </a:rPr>
              <a:t>通过细胞分裂产生的新细胞和原来的细胞中染色体形态和数目是一样的吗？</a:t>
            </a:r>
            <a:endParaRPr lang="zh-CN" altLang="zh-CN"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5366" name="Text Box 6"/>
          <p:cNvSpPr txBox="1">
            <a:spLocks noChangeArrowheads="1"/>
          </p:cNvSpPr>
          <p:nvPr/>
        </p:nvSpPr>
        <p:spPr bwMode="auto">
          <a:xfrm>
            <a:off x="418477" y="2690596"/>
            <a:ext cx="10469880" cy="400110"/>
          </a:xfrm>
          <a:prstGeom prst="rect">
            <a:avLst/>
          </a:prstGeom>
          <a:noFill/>
          <a:ln>
            <a:noFill/>
          </a:ln>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r>
              <a:rPr lang="en-US"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生物的体细胞中每一对染色体，</a:t>
            </a: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都</a:t>
            </a:r>
            <a:r>
              <a:rPr lang="zh-CN"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是一条来自父方，一条来自母方。</a:t>
            </a:r>
          </a:p>
        </p:txBody>
      </p:sp>
      <p:sp>
        <p:nvSpPr>
          <p:cNvPr id="7" name="圆角矩形 6"/>
          <p:cNvSpPr/>
          <p:nvPr/>
        </p:nvSpPr>
        <p:spPr bwMode="auto">
          <a:xfrm>
            <a:off x="-206363" y="4346535"/>
            <a:ext cx="4166399" cy="790207"/>
          </a:xfrm>
          <a:prstGeom prst="roundRect">
            <a:avLst/>
          </a:prstGeom>
          <a:no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defTabSz="1219200">
              <a:defRPr/>
            </a:pP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复制加倍，平均分配</a:t>
            </a:r>
          </a:p>
        </p:txBody>
      </p:sp>
      <p:sp>
        <p:nvSpPr>
          <p:cNvPr id="10" name="Text Box 15"/>
          <p:cNvSpPr txBox="1">
            <a:spLocks noChangeArrowheads="1"/>
          </p:cNvSpPr>
          <p:nvPr/>
        </p:nvSpPr>
        <p:spPr bwMode="auto">
          <a:xfrm>
            <a:off x="660400" y="1302660"/>
            <a:ext cx="6032421" cy="461665"/>
          </a:xfrm>
          <a:prstGeom prst="rect">
            <a:avLst/>
          </a:prstGeom>
          <a:noFill/>
          <a:ln w="9525">
            <a:noFill/>
            <a:miter lim="800000"/>
          </a:ln>
          <a:effectLst/>
        </p:spPr>
        <p:txBody>
          <a:bodyPr wrap="none">
            <a:spAutoFit/>
          </a:bodyPr>
          <a:lstStyle/>
          <a:p>
            <a:pPr defTabSz="1219200">
              <a:defRPr/>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根据我们以往所学的知识，思考以下问题。</a:t>
            </a:r>
          </a:p>
        </p:txBody>
      </p:sp>
      <p:sp>
        <p:nvSpPr>
          <p:cNvPr id="11" name="圆角矩形 6"/>
          <p:cNvSpPr/>
          <p:nvPr/>
        </p:nvSpPr>
        <p:spPr bwMode="auto">
          <a:xfrm>
            <a:off x="4253929" y="4346535"/>
            <a:ext cx="4166399" cy="790207"/>
          </a:xfrm>
          <a:prstGeom prst="roundRect">
            <a:avLst/>
          </a:prstGeom>
          <a:no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defTabSz="1219200">
              <a:defRPr/>
            </a:pPr>
            <a:r>
              <a:rPr lang="zh-CN" altLang="en-US"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一样的</a:t>
            </a:r>
          </a:p>
        </p:txBody>
      </p:sp>
      <p:sp>
        <p:nvSpPr>
          <p:cNvPr id="12" name="Text Box 15"/>
          <p:cNvSpPr txBox="1">
            <a:spLocks noChangeArrowheads="1"/>
          </p:cNvSpPr>
          <p:nvPr/>
        </p:nvSpPr>
        <p:spPr bwMode="auto">
          <a:xfrm>
            <a:off x="418477" y="5114971"/>
            <a:ext cx="8048998" cy="461665"/>
          </a:xfrm>
          <a:prstGeom prst="rect">
            <a:avLst/>
          </a:prstGeom>
          <a:noFill/>
          <a:ln w="9525">
            <a:noFill/>
            <a:miter lim="800000"/>
          </a:ln>
          <a:effectLst/>
        </p:spPr>
        <p:txBody>
          <a:bodyPr wrap="none">
            <a:spAutoFit/>
          </a:bodyPr>
          <a:lstStyle/>
          <a:p>
            <a:pPr defTabSz="1219200">
              <a:defRPr/>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那么人体产生生殖细胞（卵细胞和精子）也是这样的吗？</a:t>
            </a:r>
          </a:p>
        </p:txBody>
      </p:sp>
      <p:sp>
        <p:nvSpPr>
          <p:cNvPr id="13" name="文本框 12"/>
          <p:cNvSpPr txBox="1"/>
          <p:nvPr/>
        </p:nvSpPr>
        <p:spPr>
          <a:xfrm>
            <a:off x="1475014" y="369102"/>
            <a:ext cx="4745210"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一、基因、</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DNA</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和染色体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0-#ppt_w/2"/>
                                          </p:val>
                                        </p:tav>
                                        <p:tav tm="100000">
                                          <p:val>
                                            <p:strVal val="#ppt_x"/>
                                          </p:val>
                                        </p:tav>
                                      </p:tavLst>
                                    </p:anim>
                                    <p:anim calcmode="lin" valueType="num">
                                      <p:cBhvr additive="base">
                                        <p:cTn id="8"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6"/>
                                        </p:tgtEl>
                                        <p:attrNameLst>
                                          <p:attrName>style.visibility</p:attrName>
                                        </p:attrNameLst>
                                      </p:cBhvr>
                                      <p:to>
                                        <p:strVal val="visible"/>
                                      </p:to>
                                    </p:set>
                                    <p:anim calcmode="lin" valueType="num">
                                      <p:cBhvr additive="base">
                                        <p:cTn id="13" dur="500" fill="hold"/>
                                        <p:tgtEl>
                                          <p:spTgt spid="15366"/>
                                        </p:tgtEl>
                                        <p:attrNameLst>
                                          <p:attrName>ppt_x</p:attrName>
                                        </p:attrNameLst>
                                      </p:cBhvr>
                                      <p:tavLst>
                                        <p:tav tm="0">
                                          <p:val>
                                            <p:strVal val="0-#ppt_w/2"/>
                                          </p:val>
                                        </p:tav>
                                        <p:tav tm="100000">
                                          <p:val>
                                            <p:strVal val="#ppt_x"/>
                                          </p:val>
                                        </p:tav>
                                      </p:tavLst>
                                    </p:anim>
                                    <p:anim calcmode="lin" valueType="num">
                                      <p:cBhvr additive="base">
                                        <p:cTn id="14"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additive="base">
                                        <p:cTn id="19" dur="500" fill="hold"/>
                                        <p:tgtEl>
                                          <p:spTgt spid="15365"/>
                                        </p:tgtEl>
                                        <p:attrNameLst>
                                          <p:attrName>ppt_x</p:attrName>
                                        </p:attrNameLst>
                                      </p:cBhvr>
                                      <p:tavLst>
                                        <p:tav tm="0">
                                          <p:val>
                                            <p:strVal val="0-#ppt_w/2"/>
                                          </p:val>
                                        </p:tav>
                                        <p:tav tm="100000">
                                          <p:val>
                                            <p:strVal val="#ppt_x"/>
                                          </p:val>
                                        </p:tav>
                                      </p:tavLst>
                                    </p:anim>
                                    <p:anim calcmode="lin" valueType="num">
                                      <p:cBhvr additive="base">
                                        <p:cTn id="20"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15366" grpId="0"/>
      <p:bldP spid="7" grpId="0" animBg="1"/>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3041011" y="2189480"/>
            <a:ext cx="2812439" cy="829138"/>
          </a:xfrm>
          <a:prstGeom prst="rect">
            <a:avLst/>
          </a:prstGeom>
          <a:noFill/>
          <a:ln w="9525">
            <a:noFill/>
            <a:miter lim="800000"/>
          </a:ln>
          <a:effectLst/>
        </p:spPr>
        <p:txBody>
          <a:bodyPr>
            <a:spAutoFit/>
          </a:bodyPr>
          <a:lstStyle/>
          <a:p>
            <a:pPr defTabSz="1219200">
              <a:spcBef>
                <a:spcPct val="50000"/>
              </a:spcBef>
              <a:defRPr/>
            </a:pPr>
            <a:r>
              <a:rPr lang="zh-CN" altLang="zh-CN" sz="4790" kern="0">
                <a:solidFill>
                  <a:srgbClr val="FFFF66"/>
                </a:solidFill>
                <a:effectLst>
                  <a:outerShdw blurRad="38100" dist="38100" dir="2700000" algn="tl">
                    <a:srgbClr val="000000"/>
                  </a:outerShdw>
                </a:effectLst>
                <a:latin typeface="Arial" panose="020B0604020202020204" pitchFamily="34" charset="0"/>
                <a:ea typeface="思源黑体 CN Medium" panose="020B0600000000000000" pitchFamily="34" charset="-122"/>
                <a:sym typeface="Arial" panose="020B0604020202020204" pitchFamily="34" charset="0"/>
              </a:rPr>
              <a:t>46+46=</a:t>
            </a:r>
          </a:p>
        </p:txBody>
      </p:sp>
      <p:sp>
        <p:nvSpPr>
          <p:cNvPr id="18436" name="Text Box 4"/>
          <p:cNvSpPr txBox="1">
            <a:spLocks noChangeArrowheads="1"/>
          </p:cNvSpPr>
          <p:nvPr/>
        </p:nvSpPr>
        <p:spPr bwMode="auto">
          <a:xfrm>
            <a:off x="4782550" y="2201435"/>
            <a:ext cx="2128332" cy="830997"/>
          </a:xfrm>
          <a:prstGeom prst="rect">
            <a:avLst/>
          </a:prstGeom>
          <a:noFill/>
          <a:ln w="9525">
            <a:noFill/>
            <a:miter lim="800000"/>
          </a:ln>
          <a:effectLst/>
        </p:spPr>
        <p:txBody>
          <a:bodyPr wrap="square">
            <a:spAutoFit/>
          </a:bodyPr>
          <a:lstStyle/>
          <a:p>
            <a:pPr algn="ctr" defTabSz="1219200">
              <a:spcBef>
                <a:spcPct val="50000"/>
              </a:spcBef>
              <a:defRPr/>
            </a:pPr>
            <a:r>
              <a:rPr lang="zh-CN" altLang="zh-CN" sz="4800" kern="0" dirty="0">
                <a:solidFill>
                  <a:srgbClr val="FFFF66"/>
                </a:solidFill>
                <a:effectLst>
                  <a:outerShdw blurRad="38100" dist="38100" dir="2700000" algn="tl">
                    <a:srgbClr val="000000"/>
                  </a:outerShdw>
                </a:effectLst>
                <a:latin typeface="Arial" panose="020B0604020202020204" pitchFamily="34" charset="0"/>
                <a:ea typeface="思源黑体 CN Medium" panose="020B0600000000000000" pitchFamily="34" charset="-122"/>
                <a:sym typeface="Arial" panose="020B0604020202020204" pitchFamily="34" charset="0"/>
              </a:rPr>
              <a:t>92</a:t>
            </a:r>
          </a:p>
        </p:txBody>
      </p:sp>
      <p:sp>
        <p:nvSpPr>
          <p:cNvPr id="18437" name="Text Box 5"/>
          <p:cNvSpPr txBox="1">
            <a:spLocks noChangeArrowheads="1"/>
          </p:cNvSpPr>
          <p:nvPr/>
        </p:nvSpPr>
        <p:spPr bwMode="auto">
          <a:xfrm>
            <a:off x="2745129" y="3781264"/>
            <a:ext cx="2508391" cy="829138"/>
          </a:xfrm>
          <a:prstGeom prst="rect">
            <a:avLst/>
          </a:prstGeom>
          <a:noFill/>
          <a:ln w="9525">
            <a:noFill/>
            <a:miter lim="800000"/>
          </a:ln>
          <a:effectLst/>
        </p:spPr>
        <p:txBody>
          <a:bodyPr>
            <a:spAutoFit/>
          </a:bodyPr>
          <a:lstStyle/>
          <a:p>
            <a:pPr algn="ctr" defTabSz="1219200">
              <a:spcBef>
                <a:spcPct val="50000"/>
              </a:spcBef>
              <a:defRPr/>
            </a:pPr>
            <a:r>
              <a:rPr lang="zh-CN" altLang="zh-CN" sz="4790" kern="0">
                <a:solidFill>
                  <a:srgbClr val="FFFF66"/>
                </a:solidFill>
                <a:effectLst>
                  <a:outerShdw blurRad="38100" dist="38100" dir="2700000" algn="tl">
                    <a:srgbClr val="000000"/>
                  </a:outerShdw>
                </a:effectLst>
                <a:latin typeface="Arial" panose="020B0604020202020204" pitchFamily="34" charset="0"/>
                <a:ea typeface="思源黑体 CN Medium" panose="020B0600000000000000" pitchFamily="34" charset="-122"/>
                <a:sym typeface="Arial" panose="020B0604020202020204" pitchFamily="34" charset="0"/>
              </a:rPr>
              <a:t>92+92=</a:t>
            </a:r>
          </a:p>
        </p:txBody>
      </p:sp>
      <p:sp>
        <p:nvSpPr>
          <p:cNvPr id="18438" name="Text Box 6"/>
          <p:cNvSpPr txBox="1">
            <a:spLocks noChangeArrowheads="1"/>
          </p:cNvSpPr>
          <p:nvPr/>
        </p:nvSpPr>
        <p:spPr bwMode="auto">
          <a:xfrm>
            <a:off x="4975596" y="3746389"/>
            <a:ext cx="3030125" cy="1015663"/>
          </a:xfrm>
          <a:prstGeom prst="rect">
            <a:avLst/>
          </a:prstGeom>
          <a:noFill/>
          <a:ln w="9525">
            <a:noFill/>
            <a:miter lim="800000"/>
          </a:ln>
          <a:effectLst/>
        </p:spPr>
        <p:txBody>
          <a:bodyPr wrap="square">
            <a:spAutoFit/>
          </a:bodyPr>
          <a:lstStyle/>
          <a:p>
            <a:pPr defTabSz="1219200">
              <a:spcBef>
                <a:spcPct val="50000"/>
              </a:spcBef>
              <a:defRPr/>
            </a:pPr>
            <a:r>
              <a:rPr lang="zh-CN" altLang="zh-CN" sz="6000" kern="0" dirty="0">
                <a:solidFill>
                  <a:srgbClr val="FFFF66"/>
                </a:solidFill>
                <a:effectLst>
                  <a:outerShdw blurRad="38100" dist="38100" dir="2700000" algn="tl">
                    <a:srgbClr val="000000"/>
                  </a:outerShdw>
                </a:effectLst>
                <a:latin typeface="Arial" panose="020B0604020202020204" pitchFamily="34" charset="0"/>
                <a:ea typeface="思源黑体 CN Medium" panose="020B0600000000000000" pitchFamily="34" charset="-122"/>
                <a:sym typeface="Arial" panose="020B0604020202020204" pitchFamily="34" charset="0"/>
              </a:rPr>
              <a:t>184</a:t>
            </a:r>
          </a:p>
        </p:txBody>
      </p:sp>
      <p:sp>
        <p:nvSpPr>
          <p:cNvPr id="18439" name="Text Box 7"/>
          <p:cNvSpPr txBox="1">
            <a:spLocks noChangeArrowheads="1"/>
          </p:cNvSpPr>
          <p:nvPr/>
        </p:nvSpPr>
        <p:spPr bwMode="auto">
          <a:xfrm>
            <a:off x="3999324" y="4815450"/>
            <a:ext cx="1412438" cy="988155"/>
          </a:xfrm>
          <a:prstGeom prst="rect">
            <a:avLst/>
          </a:prstGeom>
          <a:noFill/>
          <a:ln w="9525">
            <a:noFill/>
            <a:miter lim="800000"/>
          </a:ln>
          <a:effectLst/>
        </p:spPr>
        <p:txBody>
          <a:bodyPr vert="eaVert">
            <a:spAutoFit/>
          </a:bodyPr>
          <a:lstStyle/>
          <a:p>
            <a:pPr defTabSz="1219200">
              <a:spcBef>
                <a:spcPct val="50000"/>
              </a:spcBef>
              <a:defRPr/>
            </a:pPr>
            <a:r>
              <a:rPr lang="zh-CN" altLang="zh-CN" sz="3990" kern="0">
                <a:solidFill>
                  <a:srgbClr val="FFFF66"/>
                </a:solidFill>
                <a:effectLst>
                  <a:outerShdw blurRad="38100" dist="38100" dir="2700000" algn="tl">
                    <a:srgbClr val="000000"/>
                  </a:outerShdw>
                </a:effectLst>
                <a:latin typeface="Arial" panose="020B0604020202020204" pitchFamily="34" charset="0"/>
                <a:ea typeface="思源黑体 CN Medium" panose="020B0600000000000000" pitchFamily="34" charset="-122"/>
                <a:sym typeface="Arial" panose="020B0604020202020204" pitchFamily="34" charset="0"/>
              </a:rPr>
              <a:t>……</a:t>
            </a:r>
          </a:p>
        </p:txBody>
      </p:sp>
      <p:sp>
        <p:nvSpPr>
          <p:cNvPr id="18440" name="Text Box 8"/>
          <p:cNvSpPr txBox="1">
            <a:spLocks noChangeArrowheads="1"/>
          </p:cNvSpPr>
          <p:nvPr/>
        </p:nvSpPr>
        <p:spPr bwMode="auto">
          <a:xfrm>
            <a:off x="3137453" y="1406785"/>
            <a:ext cx="657552"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r>
              <a:rPr lang="zh-CN" altLang="zh-CN" sz="3590" b="1"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父</a:t>
            </a:r>
          </a:p>
        </p:txBody>
      </p:sp>
      <p:sp>
        <p:nvSpPr>
          <p:cNvPr id="18441" name="Text Box 9"/>
          <p:cNvSpPr txBox="1">
            <a:spLocks noChangeArrowheads="1"/>
          </p:cNvSpPr>
          <p:nvPr/>
        </p:nvSpPr>
        <p:spPr bwMode="auto">
          <a:xfrm>
            <a:off x="4318044" y="1406445"/>
            <a:ext cx="657552"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r>
              <a:rPr lang="zh-CN" altLang="zh-CN" sz="3590" b="1"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母</a:t>
            </a:r>
          </a:p>
        </p:txBody>
      </p:sp>
      <p:sp>
        <p:nvSpPr>
          <p:cNvPr id="18442" name="Text Box 10"/>
          <p:cNvSpPr txBox="1">
            <a:spLocks noChangeArrowheads="1"/>
          </p:cNvSpPr>
          <p:nvPr/>
        </p:nvSpPr>
        <p:spPr bwMode="auto">
          <a:xfrm>
            <a:off x="5611968" y="1406445"/>
            <a:ext cx="657552"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r>
              <a:rPr lang="zh-CN" altLang="zh-CN" sz="3590" b="1"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子</a:t>
            </a:r>
          </a:p>
        </p:txBody>
      </p:sp>
      <p:sp>
        <p:nvSpPr>
          <p:cNvPr id="18443" name="Text Box 11"/>
          <p:cNvSpPr txBox="1">
            <a:spLocks noChangeArrowheads="1"/>
          </p:cNvSpPr>
          <p:nvPr/>
        </p:nvSpPr>
        <p:spPr bwMode="auto">
          <a:xfrm>
            <a:off x="3062912" y="3140505"/>
            <a:ext cx="657552"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r>
              <a:rPr lang="zh-CN" altLang="zh-CN" sz="3590" b="1"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子</a:t>
            </a:r>
          </a:p>
        </p:txBody>
      </p:sp>
      <p:sp>
        <p:nvSpPr>
          <p:cNvPr id="18444" name="Text Box 12"/>
          <p:cNvSpPr txBox="1">
            <a:spLocks noChangeArrowheads="1"/>
          </p:cNvSpPr>
          <p:nvPr/>
        </p:nvSpPr>
        <p:spPr bwMode="auto">
          <a:xfrm>
            <a:off x="4013059" y="3140505"/>
            <a:ext cx="657552"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r>
              <a:rPr lang="zh-CN" altLang="zh-CN" sz="3590" b="1" kern="0">
                <a:solidFill>
                  <a:srgbClr val="002060"/>
                </a:solidFill>
                <a:latin typeface="Arial" panose="020B0604020202020204" pitchFamily="34" charset="0"/>
                <a:ea typeface="思源黑体 CN Medium" panose="020B0600000000000000" pitchFamily="34" charset="-122"/>
                <a:sym typeface="Arial" panose="020B0604020202020204" pitchFamily="34" charset="0"/>
              </a:rPr>
              <a:t>媳</a:t>
            </a:r>
          </a:p>
        </p:txBody>
      </p:sp>
      <p:sp>
        <p:nvSpPr>
          <p:cNvPr id="18445" name="Text Box 13"/>
          <p:cNvSpPr txBox="1">
            <a:spLocks noChangeArrowheads="1"/>
          </p:cNvSpPr>
          <p:nvPr/>
        </p:nvSpPr>
        <p:spPr bwMode="auto">
          <a:xfrm>
            <a:off x="5635831" y="3140505"/>
            <a:ext cx="657552"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r>
              <a:rPr lang="zh-CN" altLang="zh-CN" sz="3590" b="1"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孙</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3977" y="2020440"/>
            <a:ext cx="2937798" cy="2942317"/>
          </a:xfrm>
          <a:prstGeom prst="ellipse">
            <a:avLst/>
          </a:prstGeom>
          <a:ln>
            <a:noFill/>
          </a:ln>
          <a:effectLst>
            <a:softEdge rad="112500"/>
          </a:effectLst>
        </p:spPr>
      </p:pic>
      <p:sp>
        <p:nvSpPr>
          <p:cNvPr id="14" name="文本框 13"/>
          <p:cNvSpPr txBox="1"/>
          <p:nvPr/>
        </p:nvSpPr>
        <p:spPr>
          <a:xfrm>
            <a:off x="1475014" y="369102"/>
            <a:ext cx="4745210"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一、基因、</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DNA</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和染色体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fill="hold"/>
                                        <p:tgtEl>
                                          <p:spTgt spid="18436"/>
                                        </p:tgtEl>
                                        <p:attrNameLst>
                                          <p:attrName>ppt_x</p:attrName>
                                        </p:attrNameLst>
                                      </p:cBhvr>
                                      <p:tavLst>
                                        <p:tav tm="0">
                                          <p:val>
                                            <p:strVal val="0-#ppt_w/2"/>
                                          </p:val>
                                        </p:tav>
                                        <p:tav tm="100000">
                                          <p:val>
                                            <p:strVal val="#ppt_x"/>
                                          </p:val>
                                        </p:tav>
                                      </p:tavLst>
                                    </p:anim>
                                    <p:anim calcmode="lin" valueType="num">
                                      <p:cBhvr additive="base">
                                        <p:cTn id="14"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7"/>
                                        </p:tgtEl>
                                        <p:attrNameLst>
                                          <p:attrName>style.visibility</p:attrName>
                                        </p:attrNameLst>
                                      </p:cBhvr>
                                      <p:to>
                                        <p:strVal val="visible"/>
                                      </p:to>
                                    </p:set>
                                    <p:anim calcmode="lin" valueType="num">
                                      <p:cBhvr additive="base">
                                        <p:cTn id="19" dur="500" fill="hold"/>
                                        <p:tgtEl>
                                          <p:spTgt spid="18437"/>
                                        </p:tgtEl>
                                        <p:attrNameLst>
                                          <p:attrName>ppt_x</p:attrName>
                                        </p:attrNameLst>
                                      </p:cBhvr>
                                      <p:tavLst>
                                        <p:tav tm="0">
                                          <p:val>
                                            <p:strVal val="0-#ppt_w/2"/>
                                          </p:val>
                                        </p:tav>
                                        <p:tav tm="100000">
                                          <p:val>
                                            <p:strVal val="#ppt_x"/>
                                          </p:val>
                                        </p:tav>
                                      </p:tavLst>
                                    </p:anim>
                                    <p:anim calcmode="lin" valueType="num">
                                      <p:cBhvr additive="base">
                                        <p:cTn id="20"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8"/>
                                        </p:tgtEl>
                                        <p:attrNameLst>
                                          <p:attrName>style.visibility</p:attrName>
                                        </p:attrNameLst>
                                      </p:cBhvr>
                                      <p:to>
                                        <p:strVal val="visible"/>
                                      </p:to>
                                    </p:set>
                                    <p:anim calcmode="lin" valueType="num">
                                      <p:cBhvr additive="base">
                                        <p:cTn id="25" dur="500" fill="hold"/>
                                        <p:tgtEl>
                                          <p:spTgt spid="18438"/>
                                        </p:tgtEl>
                                        <p:attrNameLst>
                                          <p:attrName>ppt_x</p:attrName>
                                        </p:attrNameLst>
                                      </p:cBhvr>
                                      <p:tavLst>
                                        <p:tav tm="0">
                                          <p:val>
                                            <p:strVal val="0-#ppt_w/2"/>
                                          </p:val>
                                        </p:tav>
                                        <p:tav tm="100000">
                                          <p:val>
                                            <p:strVal val="#ppt_x"/>
                                          </p:val>
                                        </p:tav>
                                      </p:tavLst>
                                    </p:anim>
                                    <p:anim calcmode="lin" valueType="num">
                                      <p:cBhvr additive="base">
                                        <p:cTn id="26"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439"/>
                                        </p:tgtEl>
                                        <p:attrNameLst>
                                          <p:attrName>style.visibility</p:attrName>
                                        </p:attrNameLst>
                                      </p:cBhvr>
                                      <p:to>
                                        <p:strVal val="visible"/>
                                      </p:to>
                                    </p:set>
                                    <p:anim calcmode="lin" valueType="num">
                                      <p:cBhvr additive="base">
                                        <p:cTn id="31" dur="500" fill="hold"/>
                                        <p:tgtEl>
                                          <p:spTgt spid="18439"/>
                                        </p:tgtEl>
                                        <p:attrNameLst>
                                          <p:attrName>ppt_x</p:attrName>
                                        </p:attrNameLst>
                                      </p:cBhvr>
                                      <p:tavLst>
                                        <p:tav tm="0">
                                          <p:val>
                                            <p:strVal val="0-#ppt_w/2"/>
                                          </p:val>
                                        </p:tav>
                                        <p:tav tm="100000">
                                          <p:val>
                                            <p:strVal val="#ppt_x"/>
                                          </p:val>
                                        </p:tav>
                                      </p:tavLst>
                                    </p:anim>
                                    <p:anim calcmode="lin" valueType="num">
                                      <p:cBhvr additive="base">
                                        <p:cTn id="32" dur="500" fill="hold"/>
                                        <p:tgtEl>
                                          <p:spTgt spid="1843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P spid="18437" grpId="0" autoUpdateAnimBg="0"/>
      <p:bldP spid="18438" grpId="0" autoUpdateAnimBg="0"/>
      <p:bldP spid="1843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游戏机, 雪, 食物&#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084" y="1533677"/>
            <a:ext cx="3547291" cy="4026624"/>
          </a:xfrm>
          <a:prstGeom prst="rect">
            <a:avLst/>
          </a:prstGeom>
        </p:spPr>
      </p:pic>
      <p:sp>
        <p:nvSpPr>
          <p:cNvPr id="19458" name="Text Box 2"/>
          <p:cNvSpPr txBox="1">
            <a:spLocks noChangeArrowheads="1"/>
          </p:cNvSpPr>
          <p:nvPr/>
        </p:nvSpPr>
        <p:spPr bwMode="auto">
          <a:xfrm>
            <a:off x="660400" y="1533677"/>
            <a:ext cx="695705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lnSpc>
                <a:spcPct val="200000"/>
              </a:lnSpc>
            </a:pPr>
            <a:r>
              <a:rPr lang="zh-CN" altLang="zh-CN" kern="0" dirty="0">
                <a:latin typeface="Arial" panose="020B0604020202020204" pitchFamily="34" charset="0"/>
                <a:ea typeface="思源黑体 CN Medium" panose="020B0600000000000000" pitchFamily="34" charset="-122"/>
                <a:sym typeface="Arial" panose="020B0604020202020204" pitchFamily="34" charset="0"/>
              </a:rPr>
              <a:t>1883年，比利时胚胎学家比耐登对体细胞只有2对染色体的马蛔虫进行研究时发现，马蛔虫的精子和卵细胞都只有2条染色体（由每一对里的一条组成），而受精卵则又恢复到2对染色体。那么，是不是所有进行有性生殖的生物都是这样的呢？</a:t>
            </a:r>
          </a:p>
        </p:txBody>
      </p:sp>
      <p:sp>
        <p:nvSpPr>
          <p:cNvPr id="7" name="文本框 6"/>
          <p:cNvSpPr txBox="1"/>
          <p:nvPr/>
        </p:nvSpPr>
        <p:spPr>
          <a:xfrm>
            <a:off x="1475014" y="369102"/>
            <a:ext cx="5929828"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二、基因经精子或卵细胞的传递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down)">
                                      <p:cBhvr>
                                        <p:cTn id="7" dur="500"/>
                                        <p:tgtEl>
                                          <p:spTgt spid="19458"/>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文本框 1"/>
          <p:cNvSpPr txBox="1"/>
          <p:nvPr/>
        </p:nvSpPr>
        <p:spPr>
          <a:xfrm>
            <a:off x="660400" y="1805712"/>
            <a:ext cx="10506456" cy="2663456"/>
          </a:xfrm>
          <a:prstGeom prst="rect">
            <a:avLst/>
          </a:prstGeom>
        </p:spPr>
        <p:txBody>
          <a:bodyPr vert="horz" lIns="121920" tIns="60960" rIns="121920" bIns="60960" rtlCol="0">
            <a:normAutofit fontScale="92500" lnSpcReduction="10000"/>
          </a:bodyPr>
          <a:lstStyle/>
          <a:p>
            <a:pPr indent="-304800" defTabSz="1219200">
              <a:lnSpc>
                <a:spcPct val="250000"/>
              </a:lnSpc>
              <a:spcAft>
                <a:spcPts val="800"/>
              </a:spcAft>
              <a:buFont typeface="Arial" panose="020B0604020202020204" pitchFamily="34" charset="0"/>
              <a:buChar char="•"/>
            </a:pPr>
            <a:r>
              <a:rPr lang="en-US" altLang="zh-CN"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、描述基因、</a:t>
            </a:r>
            <a:r>
              <a:rPr lang="en-US" altLang="zh-CN"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DNA</a:t>
            </a:r>
            <a:r>
              <a:rPr lang="zh-CN" altLang="en-US"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、染色体之间的关系。</a:t>
            </a:r>
            <a:endParaRPr lang="en-US" altLang="zh-CN"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endParaRPr>
          </a:p>
          <a:p>
            <a:pPr indent="-304800" defTabSz="1219200">
              <a:lnSpc>
                <a:spcPct val="250000"/>
              </a:lnSpc>
              <a:spcAft>
                <a:spcPts val="800"/>
              </a:spcAft>
              <a:buFont typeface="Arial" panose="020B0604020202020204" pitchFamily="34" charset="0"/>
              <a:buChar char="•"/>
            </a:pPr>
            <a:r>
              <a:rPr lang="en-US" altLang="zh-CN"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、描述生殖过程中染色体的变化。</a:t>
            </a:r>
            <a:endParaRPr lang="en-US" altLang="zh-CN"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endParaRPr>
          </a:p>
          <a:p>
            <a:pPr indent="-304800" defTabSz="1219200">
              <a:lnSpc>
                <a:spcPct val="250000"/>
              </a:lnSpc>
              <a:spcAft>
                <a:spcPts val="800"/>
              </a:spcAft>
              <a:buFont typeface="Arial" panose="020B0604020202020204" pitchFamily="34" charset="0"/>
              <a:buChar char="•"/>
            </a:pPr>
            <a:r>
              <a:rPr lang="en-US" altLang="zh-CN"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rPr>
              <a:t>、说出基因经生殖细胞在亲子代间的传递。</a:t>
            </a:r>
            <a:endParaRPr lang="en-US" altLang="zh-CN" sz="2400" dirty="0">
              <a:solidFill>
                <a:schemeClr val="bg1"/>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1475014" y="369102"/>
            <a:ext cx="1939955"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 学习目标</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60400" y="1245884"/>
            <a:ext cx="10858500" cy="3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lnSpc>
                <a:spcPct val="300000"/>
              </a:lnSpc>
            </a:pPr>
            <a:r>
              <a:rPr lang="zh-CN" altLang="zh-CN"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1890年德国细胞学家鲍维里，1891年德国动物学家亨金，通过对多种生物的观察研究，证实了在形成精子或卵细胞的细胞分裂过程中，</a:t>
            </a:r>
            <a:r>
              <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染色体都要减少一半，</a:t>
            </a:r>
            <a:r>
              <a:rPr lang="zh-CN" altLang="en-US"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但</a:t>
            </a:r>
            <a:r>
              <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不是任意的一半，</a:t>
            </a:r>
            <a:r>
              <a:rPr lang="zh-CN" altLang="en-US"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而</a:t>
            </a:r>
            <a:r>
              <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是每对染色体中各有一条进入精子或卵细胞</a:t>
            </a:r>
            <a:r>
              <a:rPr lang="zh-CN" altLang="en-US"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endPar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 name="文本框 2"/>
          <p:cNvSpPr txBox="1"/>
          <p:nvPr/>
        </p:nvSpPr>
        <p:spPr>
          <a:xfrm>
            <a:off x="1475014" y="369102"/>
            <a:ext cx="5929828"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二、基因经精子或卵细胞的传递</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2"/>
          <p:cNvSpPr>
            <a:spLocks noChangeArrowheads="1"/>
          </p:cNvSpPr>
          <p:nvPr/>
        </p:nvSpPr>
        <p:spPr bwMode="auto">
          <a:xfrm>
            <a:off x="6445551" y="1360150"/>
            <a:ext cx="1254196" cy="1197187"/>
          </a:xfrm>
          <a:prstGeom prst="ellipse">
            <a:avLst/>
          </a:prstGeom>
          <a:solidFill>
            <a:srgbClr val="002060"/>
          </a:solidFill>
          <a:ln w="9525">
            <a:solidFill>
              <a:schemeClr val="tx1"/>
            </a:solidFill>
            <a:round/>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1795">
              <a:latin typeface="Arial" panose="020B0604020202020204" pitchFamily="34" charset="0"/>
              <a:ea typeface="思源黑体 CN Medium" panose="020B0600000000000000" pitchFamily="34" charset="-122"/>
              <a:sym typeface="Arial" panose="020B0604020202020204" pitchFamily="34" charset="0"/>
            </a:endParaRPr>
          </a:p>
        </p:txBody>
      </p:sp>
      <p:sp>
        <p:nvSpPr>
          <p:cNvPr id="41" name="Oval 3"/>
          <p:cNvSpPr>
            <a:spLocks noChangeArrowheads="1"/>
          </p:cNvSpPr>
          <p:nvPr/>
        </p:nvSpPr>
        <p:spPr bwMode="auto">
          <a:xfrm>
            <a:off x="8383854" y="1360150"/>
            <a:ext cx="1425222" cy="1197187"/>
          </a:xfrm>
          <a:prstGeom prst="ellipse">
            <a:avLst/>
          </a:prstGeom>
          <a:solidFill>
            <a:srgbClr val="92D050"/>
          </a:solidFill>
          <a:ln w="9525">
            <a:solidFill>
              <a:schemeClr val="tx1"/>
            </a:solidFill>
            <a:round/>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1795">
              <a:solidFill>
                <a:schemeClr val="bg2"/>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42" name="Oval 4"/>
          <p:cNvSpPr>
            <a:spLocks noChangeArrowheads="1"/>
          </p:cNvSpPr>
          <p:nvPr/>
        </p:nvSpPr>
        <p:spPr bwMode="auto">
          <a:xfrm>
            <a:off x="6438426" y="2899391"/>
            <a:ext cx="1311204" cy="570089"/>
          </a:xfrm>
          <a:prstGeom prst="ellipse">
            <a:avLst/>
          </a:prstGeom>
          <a:solidFill>
            <a:srgbClr val="002060"/>
          </a:solidFill>
          <a:ln w="9525">
            <a:solidFill>
              <a:schemeClr val="tx1"/>
            </a:solidFill>
            <a:round/>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1795">
              <a:latin typeface="Arial" panose="020B0604020202020204" pitchFamily="34" charset="0"/>
              <a:ea typeface="思源黑体 CN Medium" panose="020B0600000000000000" pitchFamily="34" charset="-122"/>
              <a:sym typeface="Arial" panose="020B0604020202020204" pitchFamily="34" charset="0"/>
            </a:endParaRPr>
          </a:p>
        </p:txBody>
      </p:sp>
      <p:sp>
        <p:nvSpPr>
          <p:cNvPr id="43" name="Oval 5"/>
          <p:cNvSpPr>
            <a:spLocks noChangeArrowheads="1"/>
          </p:cNvSpPr>
          <p:nvPr/>
        </p:nvSpPr>
        <p:spPr bwMode="auto">
          <a:xfrm>
            <a:off x="8432550" y="2956399"/>
            <a:ext cx="1311204" cy="513080"/>
          </a:xfrm>
          <a:prstGeom prst="ellipse">
            <a:avLst/>
          </a:prstGeom>
          <a:solidFill>
            <a:srgbClr val="92D050"/>
          </a:solidFill>
          <a:ln w="9525">
            <a:solidFill>
              <a:schemeClr val="tx1"/>
            </a:solidFill>
            <a:round/>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1795">
              <a:latin typeface="Arial" panose="020B0604020202020204" pitchFamily="34" charset="0"/>
              <a:ea typeface="思源黑体 CN Medium" panose="020B0600000000000000" pitchFamily="34" charset="-122"/>
              <a:sym typeface="Arial" panose="020B0604020202020204" pitchFamily="34" charset="0"/>
            </a:endParaRPr>
          </a:p>
        </p:txBody>
      </p:sp>
      <p:sp>
        <p:nvSpPr>
          <p:cNvPr id="44" name="Oval 6"/>
          <p:cNvSpPr>
            <a:spLocks noChangeArrowheads="1"/>
          </p:cNvSpPr>
          <p:nvPr/>
        </p:nvSpPr>
        <p:spPr bwMode="auto">
          <a:xfrm>
            <a:off x="7357694" y="3754524"/>
            <a:ext cx="1596249" cy="855133"/>
          </a:xfrm>
          <a:prstGeom prst="ellipse">
            <a:avLst/>
          </a:prstGeom>
          <a:solidFill>
            <a:srgbClr val="7030A0"/>
          </a:solidFill>
          <a:ln w="9525">
            <a:solidFill>
              <a:schemeClr val="tx1"/>
            </a:solidFill>
            <a:round/>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1795">
              <a:latin typeface="Arial" panose="020B0604020202020204" pitchFamily="34" charset="0"/>
              <a:ea typeface="思源黑体 CN Medium" panose="020B0600000000000000" pitchFamily="34" charset="-122"/>
              <a:sym typeface="Arial" panose="020B0604020202020204" pitchFamily="34" charset="0"/>
            </a:endParaRPr>
          </a:p>
        </p:txBody>
      </p:sp>
      <p:sp>
        <p:nvSpPr>
          <p:cNvPr id="45" name="Oval 7"/>
          <p:cNvSpPr>
            <a:spLocks noChangeArrowheads="1"/>
          </p:cNvSpPr>
          <p:nvPr/>
        </p:nvSpPr>
        <p:spPr bwMode="auto">
          <a:xfrm>
            <a:off x="7300685" y="4951711"/>
            <a:ext cx="1767276" cy="969151"/>
          </a:xfrm>
          <a:prstGeom prst="ellipse">
            <a:avLst/>
          </a:prstGeom>
          <a:solidFill>
            <a:srgbClr val="FF00FF"/>
          </a:solidFill>
          <a:ln w="9525">
            <a:solidFill>
              <a:schemeClr val="tx1"/>
            </a:solidFill>
            <a:round/>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1795">
              <a:latin typeface="Arial" panose="020B0604020202020204" pitchFamily="34" charset="0"/>
              <a:ea typeface="思源黑体 CN Medium" panose="020B0600000000000000" pitchFamily="34" charset="-122"/>
              <a:sym typeface="Arial" panose="020B0604020202020204" pitchFamily="34" charset="0"/>
            </a:endParaRPr>
          </a:p>
        </p:txBody>
      </p:sp>
      <p:sp>
        <p:nvSpPr>
          <p:cNvPr id="46" name="Line 8"/>
          <p:cNvSpPr>
            <a:spLocks noChangeShapeType="1"/>
          </p:cNvSpPr>
          <p:nvPr/>
        </p:nvSpPr>
        <p:spPr bwMode="auto">
          <a:xfrm>
            <a:off x="7129658" y="2614346"/>
            <a:ext cx="0" cy="285044"/>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47" name="Line 9"/>
          <p:cNvSpPr>
            <a:spLocks noChangeShapeType="1"/>
          </p:cNvSpPr>
          <p:nvPr/>
        </p:nvSpPr>
        <p:spPr bwMode="auto">
          <a:xfrm>
            <a:off x="8155818" y="4666666"/>
            <a:ext cx="0" cy="285044"/>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48" name="Line 10"/>
          <p:cNvSpPr>
            <a:spLocks noChangeShapeType="1"/>
          </p:cNvSpPr>
          <p:nvPr/>
        </p:nvSpPr>
        <p:spPr bwMode="auto">
          <a:xfrm>
            <a:off x="9067961" y="2614346"/>
            <a:ext cx="0" cy="285044"/>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49" name="Line 11"/>
          <p:cNvSpPr>
            <a:spLocks noChangeShapeType="1"/>
          </p:cNvSpPr>
          <p:nvPr/>
        </p:nvSpPr>
        <p:spPr bwMode="auto">
          <a:xfrm>
            <a:off x="7243676" y="3526489"/>
            <a:ext cx="285044" cy="342053"/>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50" name="Line 12"/>
          <p:cNvSpPr>
            <a:spLocks noChangeShapeType="1"/>
          </p:cNvSpPr>
          <p:nvPr/>
        </p:nvSpPr>
        <p:spPr bwMode="auto">
          <a:xfrm flipH="1">
            <a:off x="8839925" y="3469480"/>
            <a:ext cx="342053" cy="399062"/>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51" name="Text Box 23"/>
          <p:cNvSpPr txBox="1">
            <a:spLocks noChangeArrowheads="1"/>
          </p:cNvSpPr>
          <p:nvPr/>
        </p:nvSpPr>
        <p:spPr bwMode="auto">
          <a:xfrm>
            <a:off x="6654584" y="1482483"/>
            <a:ext cx="969151"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95" u="sng">
                <a:solidFill>
                  <a:schemeClr val="tx2"/>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395">
                <a:solidFill>
                  <a:schemeClr val="tx2"/>
                </a:solidFill>
                <a:latin typeface="Arial" panose="020B0604020202020204" pitchFamily="34" charset="0"/>
                <a:ea typeface="思源黑体 CN Medium" panose="020B0600000000000000" pitchFamily="34" charset="-122"/>
                <a:sym typeface="Arial" panose="020B0604020202020204" pitchFamily="34" charset="0"/>
              </a:rPr>
              <a:t>对</a:t>
            </a:r>
          </a:p>
        </p:txBody>
      </p:sp>
      <p:sp>
        <p:nvSpPr>
          <p:cNvPr id="53" name="Text Box 33"/>
          <p:cNvSpPr txBox="1">
            <a:spLocks noChangeArrowheads="1"/>
          </p:cNvSpPr>
          <p:nvPr/>
        </p:nvSpPr>
        <p:spPr bwMode="auto">
          <a:xfrm>
            <a:off x="5932472" y="1588186"/>
            <a:ext cx="68410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sz="2395">
                <a:latin typeface="Arial" panose="020B0604020202020204" pitchFamily="34" charset="0"/>
                <a:ea typeface="思源黑体 CN Medium" panose="020B0600000000000000" pitchFamily="34" charset="-122"/>
                <a:sym typeface="Arial" panose="020B0604020202020204" pitchFamily="34" charset="0"/>
              </a:rPr>
              <a:t>父</a:t>
            </a:r>
          </a:p>
        </p:txBody>
      </p:sp>
      <p:sp>
        <p:nvSpPr>
          <p:cNvPr id="55" name="Text Box 34"/>
          <p:cNvSpPr txBox="1">
            <a:spLocks noChangeArrowheads="1"/>
          </p:cNvSpPr>
          <p:nvPr/>
        </p:nvSpPr>
        <p:spPr bwMode="auto">
          <a:xfrm>
            <a:off x="7827666" y="1554303"/>
            <a:ext cx="627098"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sz="2395" dirty="0">
                <a:latin typeface="Arial" panose="020B0604020202020204" pitchFamily="34" charset="0"/>
                <a:ea typeface="思源黑体 CN Medium" panose="020B0600000000000000" pitchFamily="34" charset="-122"/>
                <a:sym typeface="Arial" panose="020B0604020202020204" pitchFamily="34" charset="0"/>
              </a:rPr>
              <a:t>母</a:t>
            </a:r>
          </a:p>
        </p:txBody>
      </p:sp>
      <p:sp>
        <p:nvSpPr>
          <p:cNvPr id="56" name="Text Box 35"/>
          <p:cNvSpPr txBox="1">
            <a:spLocks noChangeArrowheads="1"/>
          </p:cNvSpPr>
          <p:nvPr/>
        </p:nvSpPr>
        <p:spPr bwMode="auto">
          <a:xfrm>
            <a:off x="5577354" y="2994406"/>
            <a:ext cx="921714"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sz="2395">
                <a:latin typeface="Arial" panose="020B0604020202020204" pitchFamily="34" charset="0"/>
                <a:ea typeface="思源黑体 CN Medium" panose="020B0600000000000000" pitchFamily="34" charset="-122"/>
                <a:sym typeface="Arial" panose="020B0604020202020204" pitchFamily="34" charset="0"/>
              </a:rPr>
              <a:t>精子</a:t>
            </a:r>
          </a:p>
        </p:txBody>
      </p:sp>
      <p:sp>
        <p:nvSpPr>
          <p:cNvPr id="57" name="Text Box 36"/>
          <p:cNvSpPr txBox="1">
            <a:spLocks noChangeArrowheads="1"/>
          </p:cNvSpPr>
          <p:nvPr/>
        </p:nvSpPr>
        <p:spPr bwMode="auto">
          <a:xfrm>
            <a:off x="9695059" y="2994406"/>
            <a:ext cx="1161556"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sz="2395" dirty="0">
                <a:latin typeface="Arial" panose="020B0604020202020204" pitchFamily="34" charset="0"/>
                <a:ea typeface="思源黑体 CN Medium" panose="020B0600000000000000" pitchFamily="34" charset="-122"/>
                <a:sym typeface="Arial" panose="020B0604020202020204" pitchFamily="34" charset="0"/>
              </a:rPr>
              <a:t>卵细胞</a:t>
            </a:r>
          </a:p>
        </p:txBody>
      </p:sp>
      <p:sp>
        <p:nvSpPr>
          <p:cNvPr id="58" name="Text Box 37"/>
          <p:cNvSpPr txBox="1">
            <a:spLocks noChangeArrowheads="1"/>
          </p:cNvSpPr>
          <p:nvPr/>
        </p:nvSpPr>
        <p:spPr bwMode="auto">
          <a:xfrm>
            <a:off x="5590418" y="4096578"/>
            <a:ext cx="127913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sz="2395">
                <a:latin typeface="Arial" panose="020B0604020202020204" pitchFamily="34" charset="0"/>
                <a:ea typeface="思源黑体 CN Medium" panose="020B0600000000000000" pitchFamily="34" charset="-122"/>
                <a:sym typeface="Arial" panose="020B0604020202020204" pitchFamily="34" charset="0"/>
              </a:rPr>
              <a:t>受精卵</a:t>
            </a:r>
          </a:p>
        </p:txBody>
      </p:sp>
      <p:sp>
        <p:nvSpPr>
          <p:cNvPr id="61" name="Text Box 38"/>
          <p:cNvSpPr txBox="1">
            <a:spLocks noChangeArrowheads="1"/>
          </p:cNvSpPr>
          <p:nvPr/>
        </p:nvSpPr>
        <p:spPr bwMode="auto">
          <a:xfrm>
            <a:off x="5517970" y="5179746"/>
            <a:ext cx="1405031" cy="7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zh-CN" altLang="zh-CN" sz="2095" dirty="0">
                <a:latin typeface="Arial" panose="020B0604020202020204" pitchFamily="34" charset="0"/>
                <a:ea typeface="思源黑体 CN Medium" panose="020B0600000000000000" pitchFamily="34" charset="-122"/>
                <a:sym typeface="Arial" panose="020B0604020202020204" pitchFamily="34" charset="0"/>
              </a:rPr>
              <a:t>新个体（体细胞）</a:t>
            </a:r>
          </a:p>
        </p:txBody>
      </p:sp>
      <p:sp>
        <p:nvSpPr>
          <p:cNvPr id="62" name="Text Box 39"/>
          <p:cNvSpPr txBox="1">
            <a:spLocks noChangeArrowheads="1"/>
          </p:cNvSpPr>
          <p:nvPr/>
        </p:nvSpPr>
        <p:spPr bwMode="auto">
          <a:xfrm>
            <a:off x="431291" y="1342733"/>
            <a:ext cx="7054321" cy="461665"/>
          </a:xfrm>
          <a:prstGeom prst="rect">
            <a:avLst/>
          </a:prstGeom>
          <a:noFill/>
          <a:ln>
            <a:noFill/>
          </a:ln>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填写生殖过程中染色体数目的变化</a:t>
            </a:r>
            <a:r>
              <a:rPr lang="zh-CN" altLang="en-US"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a:t>
            </a:r>
            <a:endParaRPr lang="zh-CN" altLang="zh-CN"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63" name="Text Box 40"/>
          <p:cNvSpPr txBox="1">
            <a:spLocks noChangeArrowheads="1"/>
          </p:cNvSpPr>
          <p:nvPr/>
        </p:nvSpPr>
        <p:spPr bwMode="auto">
          <a:xfrm>
            <a:off x="6559569" y="1496735"/>
            <a:ext cx="570089"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sz="2395" dirty="0">
                <a:solidFill>
                  <a:srgbClr val="FFFF00"/>
                </a:solidFill>
                <a:latin typeface="Arial" panose="020B0604020202020204" pitchFamily="34" charset="0"/>
                <a:ea typeface="思源黑体 CN Medium" panose="020B0600000000000000" pitchFamily="34" charset="-122"/>
                <a:sym typeface="Arial" panose="020B0604020202020204" pitchFamily="34" charset="0"/>
              </a:rPr>
              <a:t>23</a:t>
            </a:r>
          </a:p>
        </p:txBody>
      </p:sp>
      <p:sp>
        <p:nvSpPr>
          <p:cNvPr id="64" name="Text Box 41"/>
          <p:cNvSpPr txBox="1">
            <a:spLocks noChangeArrowheads="1"/>
          </p:cNvSpPr>
          <p:nvPr/>
        </p:nvSpPr>
        <p:spPr bwMode="auto">
          <a:xfrm>
            <a:off x="6512415" y="1873232"/>
            <a:ext cx="627098"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sz="2395" dirty="0">
                <a:solidFill>
                  <a:srgbClr val="FFFF00"/>
                </a:solidFill>
                <a:latin typeface="Arial" panose="020B0604020202020204" pitchFamily="34" charset="0"/>
                <a:ea typeface="思源黑体 CN Medium" panose="020B0600000000000000" pitchFamily="34" charset="-122"/>
                <a:sym typeface="Arial" panose="020B0604020202020204" pitchFamily="34" charset="0"/>
              </a:rPr>
              <a:t>46</a:t>
            </a:r>
          </a:p>
        </p:txBody>
      </p:sp>
      <p:sp>
        <p:nvSpPr>
          <p:cNvPr id="65" name="Text Box 44"/>
          <p:cNvSpPr txBox="1">
            <a:spLocks noChangeArrowheads="1"/>
          </p:cNvSpPr>
          <p:nvPr/>
        </p:nvSpPr>
        <p:spPr bwMode="auto">
          <a:xfrm>
            <a:off x="6666461" y="2956400"/>
            <a:ext cx="570089"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sz="2395">
                <a:solidFill>
                  <a:srgbClr val="FFFF00"/>
                </a:solidFill>
                <a:latin typeface="Arial" panose="020B0604020202020204" pitchFamily="34" charset="0"/>
                <a:ea typeface="思源黑体 CN Medium" panose="020B0600000000000000" pitchFamily="34" charset="-122"/>
                <a:sym typeface="Arial" panose="020B0604020202020204" pitchFamily="34" charset="0"/>
              </a:rPr>
              <a:t>23</a:t>
            </a:r>
          </a:p>
        </p:txBody>
      </p:sp>
      <p:sp>
        <p:nvSpPr>
          <p:cNvPr id="66" name="Text Box 45"/>
          <p:cNvSpPr txBox="1">
            <a:spLocks noChangeArrowheads="1"/>
          </p:cNvSpPr>
          <p:nvPr/>
        </p:nvSpPr>
        <p:spPr bwMode="auto">
          <a:xfrm>
            <a:off x="8705717" y="2994406"/>
            <a:ext cx="68410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sz="2395">
                <a:solidFill>
                  <a:srgbClr val="00FFFF"/>
                </a:solidFill>
                <a:latin typeface="Arial" panose="020B0604020202020204" pitchFamily="34" charset="0"/>
                <a:ea typeface="思源黑体 CN Medium" panose="020B0600000000000000" pitchFamily="34" charset="-122"/>
                <a:sym typeface="Arial" panose="020B0604020202020204" pitchFamily="34" charset="0"/>
              </a:rPr>
              <a:t>23</a:t>
            </a:r>
          </a:p>
        </p:txBody>
      </p:sp>
      <p:sp>
        <p:nvSpPr>
          <p:cNvPr id="67" name="Text Box 46"/>
          <p:cNvSpPr txBox="1">
            <a:spLocks noChangeArrowheads="1"/>
          </p:cNvSpPr>
          <p:nvPr/>
        </p:nvSpPr>
        <p:spPr bwMode="auto">
          <a:xfrm>
            <a:off x="7756756" y="3754524"/>
            <a:ext cx="68410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sz="2395">
                <a:solidFill>
                  <a:srgbClr val="66FF33"/>
                </a:solidFill>
                <a:latin typeface="Arial" panose="020B0604020202020204" pitchFamily="34" charset="0"/>
                <a:ea typeface="思源黑体 CN Medium" panose="020B0600000000000000" pitchFamily="34" charset="-122"/>
                <a:sym typeface="Arial" panose="020B0604020202020204" pitchFamily="34" charset="0"/>
              </a:rPr>
              <a:t>23</a:t>
            </a:r>
          </a:p>
        </p:txBody>
      </p:sp>
      <p:sp>
        <p:nvSpPr>
          <p:cNvPr id="68" name="Text Box 47"/>
          <p:cNvSpPr txBox="1">
            <a:spLocks noChangeArrowheads="1"/>
          </p:cNvSpPr>
          <p:nvPr/>
        </p:nvSpPr>
        <p:spPr bwMode="auto">
          <a:xfrm>
            <a:off x="7750818" y="4128645"/>
            <a:ext cx="627098"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sz="2395">
                <a:solidFill>
                  <a:srgbClr val="66FF33"/>
                </a:solidFill>
                <a:latin typeface="Arial" panose="020B0604020202020204" pitchFamily="34" charset="0"/>
                <a:ea typeface="思源黑体 CN Medium" panose="020B0600000000000000" pitchFamily="34" charset="-122"/>
                <a:sym typeface="Arial" panose="020B0604020202020204" pitchFamily="34" charset="0"/>
              </a:rPr>
              <a:t>46</a:t>
            </a:r>
          </a:p>
        </p:txBody>
      </p:sp>
      <p:sp>
        <p:nvSpPr>
          <p:cNvPr id="69" name="Text Box 23"/>
          <p:cNvSpPr txBox="1">
            <a:spLocks noChangeArrowheads="1"/>
          </p:cNvSpPr>
          <p:nvPr/>
        </p:nvSpPr>
        <p:spPr bwMode="auto">
          <a:xfrm>
            <a:off x="6663732" y="1918416"/>
            <a:ext cx="998008"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95" u="sng"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395"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条</a:t>
            </a:r>
            <a:endParaRPr lang="zh-CN" altLang="zh-CN" sz="2395" dirty="0">
              <a:solidFill>
                <a:schemeClr val="tx2"/>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0" name="Text Box 23"/>
          <p:cNvSpPr txBox="1">
            <a:spLocks noChangeArrowheads="1"/>
          </p:cNvSpPr>
          <p:nvPr/>
        </p:nvSpPr>
        <p:spPr bwMode="auto">
          <a:xfrm>
            <a:off x="8647520" y="1496735"/>
            <a:ext cx="969151"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95" u="sng"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395"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对</a:t>
            </a:r>
          </a:p>
        </p:txBody>
      </p:sp>
      <p:sp>
        <p:nvSpPr>
          <p:cNvPr id="71" name="Text Box 40"/>
          <p:cNvSpPr txBox="1">
            <a:spLocks noChangeArrowheads="1"/>
          </p:cNvSpPr>
          <p:nvPr/>
        </p:nvSpPr>
        <p:spPr bwMode="auto">
          <a:xfrm>
            <a:off x="8527788" y="1509275"/>
            <a:ext cx="570089"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sz="2395" dirty="0">
                <a:solidFill>
                  <a:schemeClr val="bg2"/>
                </a:solidFill>
                <a:latin typeface="Arial" panose="020B0604020202020204" pitchFamily="34" charset="0"/>
                <a:ea typeface="思源黑体 CN Medium" panose="020B0600000000000000" pitchFamily="34" charset="-122"/>
                <a:sym typeface="Arial" panose="020B0604020202020204" pitchFamily="34" charset="0"/>
              </a:rPr>
              <a:t>23</a:t>
            </a:r>
          </a:p>
        </p:txBody>
      </p:sp>
      <p:sp>
        <p:nvSpPr>
          <p:cNvPr id="72" name="Text Box 23"/>
          <p:cNvSpPr txBox="1">
            <a:spLocks noChangeArrowheads="1"/>
          </p:cNvSpPr>
          <p:nvPr/>
        </p:nvSpPr>
        <p:spPr bwMode="auto">
          <a:xfrm>
            <a:off x="8647520" y="1927864"/>
            <a:ext cx="969151"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95" u="sng"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395"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条</a:t>
            </a:r>
            <a:endParaRPr lang="zh-CN" altLang="zh-CN" sz="2395"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3" name="Text Box 41"/>
          <p:cNvSpPr txBox="1">
            <a:spLocks noChangeArrowheads="1"/>
          </p:cNvSpPr>
          <p:nvPr/>
        </p:nvSpPr>
        <p:spPr bwMode="auto">
          <a:xfrm>
            <a:off x="8504997" y="1916051"/>
            <a:ext cx="627098"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sz="2395" dirty="0">
                <a:solidFill>
                  <a:schemeClr val="bg2"/>
                </a:solidFill>
                <a:latin typeface="Arial" panose="020B0604020202020204" pitchFamily="34" charset="0"/>
                <a:ea typeface="思源黑体 CN Medium" panose="020B0600000000000000" pitchFamily="34" charset="-122"/>
                <a:sym typeface="Arial" panose="020B0604020202020204" pitchFamily="34" charset="0"/>
              </a:rPr>
              <a:t>46</a:t>
            </a:r>
          </a:p>
        </p:txBody>
      </p:sp>
      <p:sp>
        <p:nvSpPr>
          <p:cNvPr id="74" name="Text Box 23"/>
          <p:cNvSpPr txBox="1">
            <a:spLocks noChangeArrowheads="1"/>
          </p:cNvSpPr>
          <p:nvPr/>
        </p:nvSpPr>
        <p:spPr bwMode="auto">
          <a:xfrm>
            <a:off x="6743663" y="2965902"/>
            <a:ext cx="969151"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95" u="sng"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395"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条</a:t>
            </a:r>
            <a:endParaRPr lang="zh-CN" altLang="zh-CN" sz="2395" dirty="0">
              <a:solidFill>
                <a:schemeClr val="tx2"/>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5" name="Text Box 23"/>
          <p:cNvSpPr txBox="1">
            <a:spLocks noChangeArrowheads="1"/>
          </p:cNvSpPr>
          <p:nvPr/>
        </p:nvSpPr>
        <p:spPr bwMode="auto">
          <a:xfrm>
            <a:off x="8749192" y="2996222"/>
            <a:ext cx="969151"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95" u="sng"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395"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条</a:t>
            </a:r>
            <a:endParaRPr lang="zh-CN" altLang="zh-CN" sz="2395"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6" name="Text Box 23"/>
          <p:cNvSpPr txBox="1">
            <a:spLocks noChangeArrowheads="1"/>
          </p:cNvSpPr>
          <p:nvPr/>
        </p:nvSpPr>
        <p:spPr bwMode="auto">
          <a:xfrm>
            <a:off x="7833357" y="3742033"/>
            <a:ext cx="969151"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95" u="sng"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395"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对</a:t>
            </a:r>
          </a:p>
        </p:txBody>
      </p:sp>
      <p:sp>
        <p:nvSpPr>
          <p:cNvPr id="77" name="Text Box 23"/>
          <p:cNvSpPr txBox="1">
            <a:spLocks noChangeArrowheads="1"/>
          </p:cNvSpPr>
          <p:nvPr/>
        </p:nvSpPr>
        <p:spPr bwMode="auto">
          <a:xfrm>
            <a:off x="7809910" y="4118867"/>
            <a:ext cx="969151"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95" u="sng"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395" dirty="0">
                <a:solidFill>
                  <a:schemeClr val="tx2"/>
                </a:solidFill>
                <a:latin typeface="Arial" panose="020B0604020202020204" pitchFamily="34" charset="0"/>
                <a:ea typeface="思源黑体 CN Medium" panose="020B0600000000000000" pitchFamily="34" charset="-122"/>
                <a:sym typeface="Arial" panose="020B0604020202020204" pitchFamily="34" charset="0"/>
              </a:rPr>
              <a:t>条</a:t>
            </a:r>
            <a:endParaRPr lang="zh-CN" altLang="zh-CN" sz="2395" dirty="0">
              <a:solidFill>
                <a:schemeClr val="tx2"/>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8" name="Text Box 46"/>
          <p:cNvSpPr txBox="1">
            <a:spLocks noChangeArrowheads="1"/>
          </p:cNvSpPr>
          <p:nvPr/>
        </p:nvSpPr>
        <p:spPr bwMode="auto">
          <a:xfrm>
            <a:off x="7756756" y="4993280"/>
            <a:ext cx="68410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sz="2395">
                <a:solidFill>
                  <a:srgbClr val="66FF33"/>
                </a:solidFill>
                <a:latin typeface="Arial" panose="020B0604020202020204" pitchFamily="34" charset="0"/>
                <a:ea typeface="思源黑体 CN Medium" panose="020B0600000000000000" pitchFamily="34" charset="-122"/>
                <a:sym typeface="Arial" panose="020B0604020202020204" pitchFamily="34" charset="0"/>
              </a:rPr>
              <a:t>23</a:t>
            </a:r>
          </a:p>
        </p:txBody>
      </p:sp>
      <p:sp>
        <p:nvSpPr>
          <p:cNvPr id="79" name="Text Box 47"/>
          <p:cNvSpPr txBox="1">
            <a:spLocks noChangeArrowheads="1"/>
          </p:cNvSpPr>
          <p:nvPr/>
        </p:nvSpPr>
        <p:spPr bwMode="auto">
          <a:xfrm>
            <a:off x="7750818" y="5367401"/>
            <a:ext cx="627098"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sz="2395">
                <a:solidFill>
                  <a:srgbClr val="66FF33"/>
                </a:solidFill>
                <a:latin typeface="Arial" panose="020B0604020202020204" pitchFamily="34" charset="0"/>
                <a:ea typeface="思源黑体 CN Medium" panose="020B0600000000000000" pitchFamily="34" charset="-122"/>
                <a:sym typeface="Arial" panose="020B0604020202020204" pitchFamily="34" charset="0"/>
              </a:rPr>
              <a:t>46</a:t>
            </a:r>
          </a:p>
        </p:txBody>
      </p:sp>
      <p:sp>
        <p:nvSpPr>
          <p:cNvPr id="80" name="Text Box 23"/>
          <p:cNvSpPr txBox="1">
            <a:spLocks noChangeArrowheads="1"/>
          </p:cNvSpPr>
          <p:nvPr/>
        </p:nvSpPr>
        <p:spPr bwMode="auto">
          <a:xfrm>
            <a:off x="7809910" y="5005102"/>
            <a:ext cx="969151"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95" u="sng" dirty="0">
                <a:solidFill>
                  <a:schemeClr val="bg2"/>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395" dirty="0">
                <a:solidFill>
                  <a:schemeClr val="bg2"/>
                </a:solidFill>
                <a:latin typeface="Arial" panose="020B0604020202020204" pitchFamily="34" charset="0"/>
                <a:ea typeface="思源黑体 CN Medium" panose="020B0600000000000000" pitchFamily="34" charset="-122"/>
                <a:sym typeface="Arial" panose="020B0604020202020204" pitchFamily="34" charset="0"/>
              </a:rPr>
              <a:t>对</a:t>
            </a:r>
          </a:p>
        </p:txBody>
      </p:sp>
      <p:sp>
        <p:nvSpPr>
          <p:cNvPr id="81" name="Text Box 23"/>
          <p:cNvSpPr txBox="1">
            <a:spLocks noChangeArrowheads="1"/>
          </p:cNvSpPr>
          <p:nvPr/>
        </p:nvSpPr>
        <p:spPr bwMode="auto">
          <a:xfrm>
            <a:off x="7817717" y="5355579"/>
            <a:ext cx="969151"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95" u="sng" dirty="0">
                <a:solidFill>
                  <a:schemeClr val="bg2"/>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395" dirty="0">
                <a:solidFill>
                  <a:schemeClr val="bg2"/>
                </a:solidFill>
                <a:latin typeface="Arial" panose="020B0604020202020204" pitchFamily="34" charset="0"/>
                <a:ea typeface="思源黑体 CN Medium" panose="020B0600000000000000" pitchFamily="34" charset="-122"/>
                <a:sym typeface="Arial" panose="020B0604020202020204" pitchFamily="34" charset="0"/>
              </a:rPr>
              <a:t>条</a:t>
            </a:r>
            <a:endParaRPr lang="zh-CN" altLang="zh-CN" sz="2395" dirty="0">
              <a:solidFill>
                <a:schemeClr val="bg2"/>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82" name="文本框 81"/>
          <p:cNvSpPr txBox="1"/>
          <p:nvPr/>
        </p:nvSpPr>
        <p:spPr>
          <a:xfrm>
            <a:off x="1475014" y="369102"/>
            <a:ext cx="5929828"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二、基因经精子或卵细胞的传递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dissolv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500" fill="hold"/>
                                        <p:tgtEl>
                                          <p:spTgt spid="65"/>
                                        </p:tgtEl>
                                        <p:attrNameLst>
                                          <p:attrName>ppt_x</p:attrName>
                                        </p:attrNameLst>
                                      </p:cBhvr>
                                      <p:tavLst>
                                        <p:tav tm="0">
                                          <p:val>
                                            <p:strVal val="0-#ppt_w/2"/>
                                          </p:val>
                                        </p:tav>
                                        <p:tav tm="100000">
                                          <p:val>
                                            <p:strVal val="#ppt_x"/>
                                          </p:val>
                                        </p:tav>
                                      </p:tavLst>
                                    </p:anim>
                                    <p:anim calcmode="lin" valueType="num">
                                      <p:cBhvr additive="base">
                                        <p:cTn id="18"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dissolve">
                                      <p:cBhvr>
                                        <p:cTn id="23" dur="500"/>
                                        <p:tgtEl>
                                          <p:spTgt spid="7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dissolve">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fill="hold"/>
                                        <p:tgtEl>
                                          <p:spTgt spid="66"/>
                                        </p:tgtEl>
                                        <p:attrNameLst>
                                          <p:attrName>ppt_x</p:attrName>
                                        </p:attrNameLst>
                                      </p:cBhvr>
                                      <p:tavLst>
                                        <p:tav tm="0">
                                          <p:val>
                                            <p:strVal val="1+#ppt_w/2"/>
                                          </p:val>
                                        </p:tav>
                                        <p:tav tm="100000">
                                          <p:val>
                                            <p:strVal val="#ppt_x"/>
                                          </p:val>
                                        </p:tav>
                                      </p:tavLst>
                                    </p:anim>
                                    <p:anim calcmode="lin" valueType="num">
                                      <p:cBhvr additive="base">
                                        <p:cTn id="34"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1000" fill="hold"/>
                                        <p:tgtEl>
                                          <p:spTgt spid="67"/>
                                        </p:tgtEl>
                                        <p:attrNameLst>
                                          <p:attrName>ppt_w</p:attrName>
                                        </p:attrNameLst>
                                      </p:cBhvr>
                                      <p:tavLst>
                                        <p:tav tm="0">
                                          <p:val>
                                            <p:fltVal val="0"/>
                                          </p:val>
                                        </p:tav>
                                        <p:tav tm="100000">
                                          <p:val>
                                            <p:strVal val="#ppt_w"/>
                                          </p:val>
                                        </p:tav>
                                      </p:tavLst>
                                    </p:anim>
                                    <p:anim calcmode="lin" valueType="num">
                                      <p:cBhvr>
                                        <p:cTn id="40" dur="1000" fill="hold"/>
                                        <p:tgtEl>
                                          <p:spTgt spid="67"/>
                                        </p:tgtEl>
                                        <p:attrNameLst>
                                          <p:attrName>ppt_h</p:attrName>
                                        </p:attrNameLst>
                                      </p:cBhvr>
                                      <p:tavLst>
                                        <p:tav tm="0">
                                          <p:val>
                                            <p:fltVal val="0"/>
                                          </p:val>
                                        </p:tav>
                                        <p:tav tm="100000">
                                          <p:val>
                                            <p:strVal val="#ppt_h"/>
                                          </p:val>
                                        </p:tav>
                                      </p:tavLst>
                                    </p:anim>
                                    <p:anim calcmode="lin" valueType="num">
                                      <p:cBhvr>
                                        <p:cTn id="41"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dissolve">
                                      <p:cBhvr>
                                        <p:cTn id="47" dur="500"/>
                                        <p:tgtEl>
                                          <p:spTgt spid="68"/>
                                        </p:tgtEl>
                                      </p:cBhvr>
                                    </p:animEffect>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78"/>
                                        </p:tgtEl>
                                        <p:attrNameLst>
                                          <p:attrName>style.visibility</p:attrName>
                                        </p:attrNameLst>
                                      </p:cBhvr>
                                      <p:to>
                                        <p:strVal val="visible"/>
                                      </p:to>
                                    </p:set>
                                    <p:anim calcmode="lin" valueType="num">
                                      <p:cBhvr>
                                        <p:cTn id="52" dur="1000" fill="hold"/>
                                        <p:tgtEl>
                                          <p:spTgt spid="78"/>
                                        </p:tgtEl>
                                        <p:attrNameLst>
                                          <p:attrName>ppt_w</p:attrName>
                                        </p:attrNameLst>
                                      </p:cBhvr>
                                      <p:tavLst>
                                        <p:tav tm="0">
                                          <p:val>
                                            <p:fltVal val="0"/>
                                          </p:val>
                                        </p:tav>
                                        <p:tav tm="100000">
                                          <p:val>
                                            <p:strVal val="#ppt_w"/>
                                          </p:val>
                                        </p:tav>
                                      </p:tavLst>
                                    </p:anim>
                                    <p:anim calcmode="lin" valueType="num">
                                      <p:cBhvr>
                                        <p:cTn id="53" dur="1000" fill="hold"/>
                                        <p:tgtEl>
                                          <p:spTgt spid="78"/>
                                        </p:tgtEl>
                                        <p:attrNameLst>
                                          <p:attrName>ppt_h</p:attrName>
                                        </p:attrNameLst>
                                      </p:cBhvr>
                                      <p:tavLst>
                                        <p:tav tm="0">
                                          <p:val>
                                            <p:fltVal val="0"/>
                                          </p:val>
                                        </p:tav>
                                        <p:tav tm="100000">
                                          <p:val>
                                            <p:strVal val="#ppt_h"/>
                                          </p:val>
                                        </p:tav>
                                      </p:tavLst>
                                    </p:anim>
                                    <p:anim calcmode="lin" valueType="num">
                                      <p:cBhvr>
                                        <p:cTn id="54"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dissolve">
                                      <p:cBhvr>
                                        <p:cTn id="6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utoUpdateAnimBg="0"/>
      <p:bldP spid="64" grpId="0" autoUpdateAnimBg="0"/>
      <p:bldP spid="65" grpId="0" autoUpdateAnimBg="0"/>
      <p:bldP spid="66" grpId="0" autoUpdateAnimBg="0"/>
      <p:bldP spid="67" grpId="0" autoUpdateAnimBg="0"/>
      <p:bldP spid="68" grpId="0" autoUpdateAnimBg="0"/>
      <p:bldP spid="71" grpId="0" autoUpdateAnimBg="0"/>
      <p:bldP spid="73" grpId="0" autoUpdateAnimBg="0"/>
      <p:bldP spid="78" grpId="0" autoUpdateAnimBg="0"/>
      <p:bldP spid="7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657229" y="1311358"/>
            <a:ext cx="7856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zh-CN" altLang="zh-CN"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请写出染色体变化的规律（用n、2n表示）</a:t>
            </a:r>
          </a:p>
        </p:txBody>
      </p:sp>
      <p:sp>
        <p:nvSpPr>
          <p:cNvPr id="22532" name="Text Box 4"/>
          <p:cNvSpPr txBox="1">
            <a:spLocks noChangeArrowheads="1"/>
          </p:cNvSpPr>
          <p:nvPr/>
        </p:nvSpPr>
        <p:spPr bwMode="auto">
          <a:xfrm>
            <a:off x="328458" y="1792632"/>
            <a:ext cx="11795760" cy="58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lnSpc>
                <a:spcPct val="150000"/>
              </a:lnSpc>
              <a:spcBef>
                <a:spcPct val="50000"/>
              </a:spcBef>
            </a:pPr>
            <a:r>
              <a:rPr lang="zh-CN" altLang="zh-CN" kern="0" dirty="0">
                <a:latin typeface="Arial" panose="020B0604020202020204" pitchFamily="34" charset="0"/>
                <a:ea typeface="思源黑体 CN Medium" panose="020B0600000000000000" pitchFamily="34" charset="-122"/>
                <a:sym typeface="Arial" panose="020B0604020202020204" pitchFamily="34" charset="0"/>
              </a:rPr>
              <a:t>    父母的性状遗传是通过双亲的</a:t>
            </a:r>
            <a:r>
              <a:rPr lang="en-US" altLang="zh-CN" kern="0" dirty="0">
                <a:latin typeface="Arial" panose="020B0604020202020204" pitchFamily="34" charset="0"/>
                <a:ea typeface="思源黑体 CN Medium" panose="020B0600000000000000" pitchFamily="34" charset="-122"/>
                <a:sym typeface="Arial" panose="020B0604020202020204" pitchFamily="34" charset="0"/>
              </a:rPr>
              <a:t>   </a:t>
            </a:r>
            <a:r>
              <a:rPr lang="zh-CN" altLang="zh-CN" kern="0" dirty="0">
                <a:latin typeface="Arial" panose="020B0604020202020204" pitchFamily="34" charset="0"/>
                <a:ea typeface="思源黑体 CN Medium" panose="020B0600000000000000" pitchFamily="34" charset="-122"/>
                <a:sym typeface="Arial" panose="020B0604020202020204" pitchFamily="34" charset="0"/>
              </a:rPr>
              <a:t>        </a:t>
            </a:r>
            <a:r>
              <a:rPr lang="en-US" altLang="zh-CN" kern="0" dirty="0">
                <a:latin typeface="Arial" panose="020B0604020202020204" pitchFamily="34" charset="0"/>
                <a:ea typeface="思源黑体 CN Medium" panose="020B0600000000000000" pitchFamily="34" charset="-122"/>
                <a:sym typeface="Arial" panose="020B0604020202020204" pitchFamily="34" charset="0"/>
              </a:rPr>
              <a:t>             </a:t>
            </a:r>
            <a:r>
              <a:rPr lang="zh-CN" altLang="zh-CN" kern="0" dirty="0">
                <a:latin typeface="Arial" panose="020B0604020202020204" pitchFamily="34" charset="0"/>
                <a:ea typeface="思源黑体 CN Medium" panose="020B0600000000000000" pitchFamily="34" charset="-122"/>
                <a:sym typeface="Arial" panose="020B0604020202020204" pitchFamily="34" charset="0"/>
              </a:rPr>
              <a:t>把      </a:t>
            </a:r>
            <a:r>
              <a:rPr lang="en-US" altLang="zh-CN" kern="0" dirty="0">
                <a:latin typeface="Arial" panose="020B0604020202020204" pitchFamily="34" charset="0"/>
                <a:ea typeface="思源黑体 CN Medium" panose="020B0600000000000000" pitchFamily="34" charset="-122"/>
                <a:sym typeface="Arial" panose="020B0604020202020204" pitchFamily="34" charset="0"/>
              </a:rPr>
              <a:t>   </a:t>
            </a:r>
            <a:r>
              <a:rPr lang="zh-CN" altLang="zh-CN" kern="0" dirty="0">
                <a:latin typeface="Arial" panose="020B0604020202020204" pitchFamily="34" charset="0"/>
                <a:ea typeface="思源黑体 CN Medium" panose="020B0600000000000000" pitchFamily="34" charset="-122"/>
                <a:sym typeface="Arial" panose="020B0604020202020204" pitchFamily="34" charset="0"/>
              </a:rPr>
              <a:t> </a:t>
            </a:r>
            <a:r>
              <a:rPr lang="en-US" altLang="zh-CN" kern="0" dirty="0">
                <a:latin typeface="Arial" panose="020B0604020202020204" pitchFamily="34" charset="0"/>
                <a:ea typeface="思源黑体 CN Medium" panose="020B0600000000000000" pitchFamily="34" charset="-122"/>
                <a:sym typeface="Arial" panose="020B0604020202020204" pitchFamily="34" charset="0"/>
              </a:rPr>
              <a:t>   </a:t>
            </a:r>
            <a:r>
              <a:rPr lang="zh-CN" altLang="zh-CN" kern="0" dirty="0">
                <a:latin typeface="Arial" panose="020B0604020202020204" pitchFamily="34" charset="0"/>
                <a:ea typeface="思源黑体 CN Medium" panose="020B0600000000000000" pitchFamily="34" charset="-122"/>
                <a:sym typeface="Arial" panose="020B0604020202020204" pitchFamily="34" charset="0"/>
              </a:rPr>
              <a:t>传递给了子代个体。</a:t>
            </a:r>
          </a:p>
        </p:txBody>
      </p:sp>
      <p:sp>
        <p:nvSpPr>
          <p:cNvPr id="22533" name="Text Box 5"/>
          <p:cNvSpPr txBox="1">
            <a:spLocks noChangeArrowheads="1"/>
          </p:cNvSpPr>
          <p:nvPr/>
        </p:nvSpPr>
        <p:spPr bwMode="auto">
          <a:xfrm>
            <a:off x="5031861" y="1938886"/>
            <a:ext cx="2019241" cy="461665"/>
          </a:xfrm>
          <a:prstGeom prst="rect">
            <a:avLst/>
          </a:prstGeom>
          <a:noFill/>
          <a:ln>
            <a:noFill/>
          </a:ln>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生殖细胞</a:t>
            </a:r>
          </a:p>
        </p:txBody>
      </p:sp>
      <p:sp>
        <p:nvSpPr>
          <p:cNvPr id="22534" name="Text Box 6"/>
          <p:cNvSpPr txBox="1">
            <a:spLocks noChangeArrowheads="1"/>
          </p:cNvSpPr>
          <p:nvPr/>
        </p:nvSpPr>
        <p:spPr bwMode="auto">
          <a:xfrm>
            <a:off x="7283217" y="1926516"/>
            <a:ext cx="1214025" cy="461665"/>
          </a:xfrm>
          <a:prstGeom prst="rect">
            <a:avLst/>
          </a:prstGeom>
          <a:noFill/>
          <a:ln>
            <a:noFill/>
          </a:ln>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基因</a:t>
            </a:r>
          </a:p>
        </p:txBody>
      </p:sp>
      <p:sp>
        <p:nvSpPr>
          <p:cNvPr id="22535" name="Text Box 7"/>
          <p:cNvSpPr txBox="1">
            <a:spLocks noChangeArrowheads="1"/>
          </p:cNvSpPr>
          <p:nvPr/>
        </p:nvSpPr>
        <p:spPr bwMode="auto">
          <a:xfrm>
            <a:off x="1019883" y="3714202"/>
            <a:ext cx="28884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亲代（    ）</a:t>
            </a:r>
          </a:p>
        </p:txBody>
      </p:sp>
      <p:sp>
        <p:nvSpPr>
          <p:cNvPr id="22536" name="Line 8"/>
          <p:cNvSpPr>
            <a:spLocks noChangeShapeType="1"/>
          </p:cNvSpPr>
          <p:nvPr/>
        </p:nvSpPr>
        <p:spPr bwMode="auto">
          <a:xfrm>
            <a:off x="6024740" y="4304721"/>
            <a:ext cx="0" cy="380059"/>
          </a:xfrm>
          <a:prstGeom prst="line">
            <a:avLst/>
          </a:prstGeom>
          <a:noFill/>
          <a:ln w="57150">
            <a:solidFill>
              <a:schemeClr val="bg1"/>
            </a:solidFill>
            <a:round/>
            <a:tailEnd type="triangle" w="med" len="med"/>
          </a:ln>
          <a:extLst>
            <a:ext uri="{909E8E84-426E-40DD-AFC4-6F175D3DCCD1}">
              <a14:hiddenFill xmlns:a14="http://schemas.microsoft.com/office/drawing/2010/main">
                <a:noFill/>
              </a14:hiddenFill>
            </a:ext>
          </a:extLst>
        </p:spPr>
        <p:txBody>
          <a:bodyPr/>
          <a:lstStyle/>
          <a:p>
            <a:pPr defTabSz="1219200"/>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2537" name="Text Box 9"/>
          <p:cNvSpPr txBox="1">
            <a:spLocks noChangeArrowheads="1"/>
          </p:cNvSpPr>
          <p:nvPr/>
        </p:nvSpPr>
        <p:spPr bwMode="auto">
          <a:xfrm>
            <a:off x="4614576" y="3699390"/>
            <a:ext cx="35456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生殖细胞（   ）</a:t>
            </a:r>
          </a:p>
        </p:txBody>
      </p:sp>
      <p:sp>
        <p:nvSpPr>
          <p:cNvPr id="22538" name="Line 10"/>
          <p:cNvSpPr>
            <a:spLocks noChangeShapeType="1"/>
          </p:cNvSpPr>
          <p:nvPr/>
        </p:nvSpPr>
        <p:spPr bwMode="auto">
          <a:xfrm>
            <a:off x="6040575" y="5511410"/>
            <a:ext cx="0" cy="456071"/>
          </a:xfrm>
          <a:prstGeom prst="line">
            <a:avLst/>
          </a:prstGeom>
          <a:noFill/>
          <a:ln w="57150">
            <a:solidFill>
              <a:schemeClr val="bg1"/>
            </a:solidFill>
            <a:round/>
            <a:tailEnd type="triangle" w="med" len="med"/>
          </a:ln>
          <a:extLst>
            <a:ext uri="{909E8E84-426E-40DD-AFC4-6F175D3DCCD1}">
              <a14:hiddenFill xmlns:a14="http://schemas.microsoft.com/office/drawing/2010/main">
                <a:noFill/>
              </a14:hiddenFill>
            </a:ext>
          </a:extLst>
        </p:spPr>
        <p:txBody>
          <a:bodyPr/>
          <a:lstStyle/>
          <a:p>
            <a:pPr defTabSz="1219200"/>
            <a:endPar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2539" name="Text Box 11"/>
          <p:cNvSpPr txBox="1">
            <a:spLocks noChangeArrowheads="1"/>
          </p:cNvSpPr>
          <p:nvPr/>
        </p:nvSpPr>
        <p:spPr bwMode="auto">
          <a:xfrm>
            <a:off x="8709643" y="3699389"/>
            <a:ext cx="3040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子代（    ）</a:t>
            </a:r>
          </a:p>
        </p:txBody>
      </p:sp>
      <p:sp>
        <p:nvSpPr>
          <p:cNvPr id="22540" name="Text Box 12"/>
          <p:cNvSpPr txBox="1">
            <a:spLocks noChangeArrowheads="1"/>
          </p:cNvSpPr>
          <p:nvPr/>
        </p:nvSpPr>
        <p:spPr bwMode="auto">
          <a:xfrm>
            <a:off x="1907436" y="3671369"/>
            <a:ext cx="1173431" cy="461665"/>
          </a:xfrm>
          <a:prstGeom prst="rect">
            <a:avLst/>
          </a:prstGeom>
          <a:noFill/>
          <a:ln w="9525">
            <a:noFill/>
            <a:miter lim="800000"/>
          </a:ln>
        </p:spPr>
        <p:txBody>
          <a:bodyPr wrap="square">
            <a:spAutoFit/>
          </a:bodyPr>
          <a:lstStyle/>
          <a:p>
            <a:pPr defTabSz="1219200">
              <a:spcBef>
                <a:spcPct val="50000"/>
              </a:spcBef>
              <a:defRPr/>
            </a:pPr>
            <a:r>
              <a:rPr lang="zh-CN" altLang="zh-CN" sz="2400" kern="0" dirty="0">
                <a:solidFill>
                  <a:schemeClr val="tx1">
                    <a:lumMod val="10000"/>
                  </a:schemeClr>
                </a:solidFill>
                <a:latin typeface="Arial" panose="020B0604020202020204" pitchFamily="34" charset="0"/>
                <a:ea typeface="思源黑体 CN Medium" panose="020B0600000000000000" pitchFamily="34" charset="-122"/>
                <a:sym typeface="Arial" panose="020B0604020202020204" pitchFamily="34" charset="0"/>
              </a:rPr>
              <a:t>2n</a:t>
            </a:r>
          </a:p>
        </p:txBody>
      </p:sp>
      <p:sp>
        <p:nvSpPr>
          <p:cNvPr id="22541" name="Text Box 13"/>
          <p:cNvSpPr txBox="1">
            <a:spLocks noChangeArrowheads="1"/>
          </p:cNvSpPr>
          <p:nvPr/>
        </p:nvSpPr>
        <p:spPr bwMode="auto">
          <a:xfrm>
            <a:off x="6221902" y="3643029"/>
            <a:ext cx="608095" cy="461665"/>
          </a:xfrm>
          <a:prstGeom prst="rect">
            <a:avLst/>
          </a:prstGeom>
          <a:noFill/>
          <a:ln w="9525">
            <a:noFill/>
            <a:miter lim="800000"/>
          </a:ln>
        </p:spPr>
        <p:txBody>
          <a:bodyPr>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zh-CN" altLang="zh-CN" kern="0" dirty="0">
                <a:solidFill>
                  <a:srgbClr val="171717"/>
                </a:solidFill>
                <a:latin typeface="Arial" panose="020B0604020202020204" pitchFamily="34" charset="0"/>
                <a:ea typeface="思源黑体 CN Medium" panose="020B0600000000000000" pitchFamily="34" charset="-122"/>
                <a:sym typeface="Arial" panose="020B0604020202020204" pitchFamily="34" charset="0"/>
              </a:rPr>
              <a:t>n</a:t>
            </a:r>
          </a:p>
        </p:txBody>
      </p:sp>
      <p:sp>
        <p:nvSpPr>
          <p:cNvPr id="22542" name="Text Box 14"/>
          <p:cNvSpPr txBox="1">
            <a:spLocks noChangeArrowheads="1"/>
          </p:cNvSpPr>
          <p:nvPr/>
        </p:nvSpPr>
        <p:spPr bwMode="auto">
          <a:xfrm>
            <a:off x="9656952" y="3677725"/>
            <a:ext cx="912143" cy="461665"/>
          </a:xfrm>
          <a:prstGeom prst="rect">
            <a:avLst/>
          </a:prstGeom>
          <a:noFill/>
          <a:ln w="9525">
            <a:noFill/>
            <a:miter lim="800000"/>
          </a:ln>
        </p:spPr>
        <p:txBody>
          <a:bodyPr>
            <a:spAutoFit/>
          </a:bodyPr>
          <a:lstStyle/>
          <a:p>
            <a:pPr defTabSz="1219200">
              <a:spcBef>
                <a:spcPct val="50000"/>
              </a:spcBef>
              <a:defRPr/>
            </a:pPr>
            <a:r>
              <a:rPr lang="zh-CN" altLang="zh-CN" sz="2400" b="1" kern="0" dirty="0">
                <a:solidFill>
                  <a:schemeClr val="tx1">
                    <a:lumMod val="10000"/>
                  </a:schemeClr>
                </a:solidFill>
                <a:latin typeface="Arial" panose="020B0604020202020204" pitchFamily="34" charset="0"/>
                <a:ea typeface="思源黑体 CN Medium" panose="020B0600000000000000" pitchFamily="34" charset="-122"/>
                <a:sym typeface="Arial" panose="020B0604020202020204" pitchFamily="34" charset="0"/>
              </a:rPr>
              <a:t>2n</a:t>
            </a:r>
          </a:p>
        </p:txBody>
      </p:sp>
      <p:sp>
        <p:nvSpPr>
          <p:cNvPr id="16" name="Text Box 3"/>
          <p:cNvSpPr txBox="1">
            <a:spLocks noChangeArrowheads="1"/>
          </p:cNvSpPr>
          <p:nvPr/>
        </p:nvSpPr>
        <p:spPr bwMode="auto">
          <a:xfrm>
            <a:off x="2657653" y="5716519"/>
            <a:ext cx="1956923" cy="523220"/>
          </a:xfrm>
          <a:prstGeom prst="rect">
            <a:avLst/>
          </a:prstGeom>
          <a:solidFill>
            <a:srgbClr val="00B050"/>
          </a:solidFill>
          <a:ln>
            <a:noFill/>
          </a:ln>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zh-CN" altLang="en-US" sz="2800"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成对存在</a:t>
            </a:r>
            <a:endParaRPr lang="zh-CN" altLang="zh-CN" sz="2800"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7" name="Text Box 3"/>
          <p:cNvSpPr txBox="1">
            <a:spLocks noChangeArrowheads="1"/>
          </p:cNvSpPr>
          <p:nvPr/>
        </p:nvSpPr>
        <p:spPr bwMode="auto">
          <a:xfrm>
            <a:off x="7010329" y="5716517"/>
            <a:ext cx="1956923" cy="523220"/>
          </a:xfrm>
          <a:prstGeom prst="rect">
            <a:avLst/>
          </a:prstGeom>
          <a:solidFill>
            <a:srgbClr val="00B0F0"/>
          </a:solidFill>
          <a:ln>
            <a:noFill/>
          </a:ln>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zh-CN" altLang="en-US" sz="2800"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成单存在</a:t>
            </a:r>
            <a:endParaRPr lang="zh-CN" altLang="zh-CN" sz="2800"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6" name="组合 5"/>
          <p:cNvGrpSpPr/>
          <p:nvPr/>
        </p:nvGrpSpPr>
        <p:grpSpPr>
          <a:xfrm>
            <a:off x="1569720" y="4199467"/>
            <a:ext cx="7620000" cy="1467045"/>
            <a:chOff x="1177290" y="3143250"/>
            <a:chExt cx="5715000" cy="1100284"/>
          </a:xfrm>
        </p:grpSpPr>
        <p:sp>
          <p:nvSpPr>
            <p:cNvPr id="2" name="任意多边形: 形状 1"/>
            <p:cNvSpPr/>
            <p:nvPr/>
          </p:nvSpPr>
          <p:spPr>
            <a:xfrm>
              <a:off x="1177290" y="3143250"/>
              <a:ext cx="5715000" cy="628650"/>
            </a:xfrm>
            <a:custGeom>
              <a:avLst/>
              <a:gdLst>
                <a:gd name="connsiteX0" fmla="*/ 0 w 5845973"/>
                <a:gd name="connsiteY0" fmla="*/ 80010 h 628650"/>
                <a:gd name="connsiteX1" fmla="*/ 22860 w 5845973"/>
                <a:gd name="connsiteY1" fmla="*/ 628650 h 628650"/>
                <a:gd name="connsiteX2" fmla="*/ 22860 w 5845973"/>
                <a:gd name="connsiteY2" fmla="*/ 628650 h 628650"/>
                <a:gd name="connsiteX3" fmla="*/ 5280660 w 5845973"/>
                <a:gd name="connsiteY3" fmla="*/ 594360 h 628650"/>
                <a:gd name="connsiteX4" fmla="*/ 5452110 w 5845973"/>
                <a:gd name="connsiteY4" fmla="*/ 0 h 628650"/>
                <a:gd name="connsiteX0-1" fmla="*/ 0 w 5452110"/>
                <a:gd name="connsiteY0-2" fmla="*/ 80010 h 628650"/>
                <a:gd name="connsiteX1-3" fmla="*/ 22860 w 5452110"/>
                <a:gd name="connsiteY1-4" fmla="*/ 628650 h 628650"/>
                <a:gd name="connsiteX2-5" fmla="*/ 22860 w 5452110"/>
                <a:gd name="connsiteY2-6" fmla="*/ 628650 h 628650"/>
                <a:gd name="connsiteX3-7" fmla="*/ 5280660 w 5452110"/>
                <a:gd name="connsiteY3-8" fmla="*/ 594360 h 628650"/>
                <a:gd name="connsiteX4-9" fmla="*/ 5452110 w 5452110"/>
                <a:gd name="connsiteY4-10" fmla="*/ 0 h 628650"/>
                <a:gd name="connsiteX0-11" fmla="*/ 0 w 5715000"/>
                <a:gd name="connsiteY0-12" fmla="*/ 57150 h 628650"/>
                <a:gd name="connsiteX1-13" fmla="*/ 285750 w 5715000"/>
                <a:gd name="connsiteY1-14" fmla="*/ 628650 h 628650"/>
                <a:gd name="connsiteX2-15" fmla="*/ 285750 w 5715000"/>
                <a:gd name="connsiteY2-16" fmla="*/ 628650 h 628650"/>
                <a:gd name="connsiteX3-17" fmla="*/ 5543550 w 5715000"/>
                <a:gd name="connsiteY3-18" fmla="*/ 594360 h 628650"/>
                <a:gd name="connsiteX4-19" fmla="*/ 5715000 w 5715000"/>
                <a:gd name="connsiteY4-20" fmla="*/ 0 h 628650"/>
                <a:gd name="connsiteX0-21" fmla="*/ 0 w 5715000"/>
                <a:gd name="connsiteY0-22" fmla="*/ 57150 h 640080"/>
                <a:gd name="connsiteX1-23" fmla="*/ 285750 w 5715000"/>
                <a:gd name="connsiteY1-24" fmla="*/ 628650 h 640080"/>
                <a:gd name="connsiteX2-25" fmla="*/ 285750 w 5715000"/>
                <a:gd name="connsiteY2-26" fmla="*/ 628650 h 640080"/>
                <a:gd name="connsiteX3-27" fmla="*/ 5303520 w 5715000"/>
                <a:gd name="connsiteY3-28" fmla="*/ 640080 h 640080"/>
                <a:gd name="connsiteX4-29" fmla="*/ 5715000 w 5715000"/>
                <a:gd name="connsiteY4-30" fmla="*/ 0 h 640080"/>
                <a:gd name="connsiteX0-31" fmla="*/ 0 w 5715000"/>
                <a:gd name="connsiteY0-32" fmla="*/ 57150 h 628650"/>
                <a:gd name="connsiteX1-33" fmla="*/ 285750 w 5715000"/>
                <a:gd name="connsiteY1-34" fmla="*/ 628650 h 628650"/>
                <a:gd name="connsiteX2-35" fmla="*/ 285750 w 5715000"/>
                <a:gd name="connsiteY2-36" fmla="*/ 628650 h 628650"/>
                <a:gd name="connsiteX3-37" fmla="*/ 5406390 w 5715000"/>
                <a:gd name="connsiteY3-38" fmla="*/ 628650 h 628650"/>
                <a:gd name="connsiteX4-39" fmla="*/ 5715000 w 5715000"/>
                <a:gd name="connsiteY4-40" fmla="*/ 0 h 6286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715000" h="628650">
                  <a:moveTo>
                    <a:pt x="0" y="57150"/>
                  </a:moveTo>
                  <a:lnTo>
                    <a:pt x="285750" y="628650"/>
                  </a:lnTo>
                  <a:lnTo>
                    <a:pt x="285750" y="628650"/>
                  </a:lnTo>
                  <a:lnTo>
                    <a:pt x="5406390" y="628650"/>
                  </a:lnTo>
                  <a:lnTo>
                    <a:pt x="5715000" y="0"/>
                  </a:lnTo>
                </a:path>
              </a:pathLst>
            </a:custGeom>
          </p:spPr>
          <p:style>
            <a:lnRef idx="3">
              <a:schemeClr val="accent2"/>
            </a:lnRef>
            <a:fillRef idx="0">
              <a:schemeClr val="accent2"/>
            </a:fillRef>
            <a:effectRef idx="2">
              <a:schemeClr val="accent2"/>
            </a:effectRef>
            <a:fontRef idx="minor">
              <a:schemeClr val="tx1"/>
            </a:fontRef>
          </p:style>
          <p:txBody>
            <a:bodyPr rot="0" spcFirstLastPara="1" vertOverflow="overflow" horzOverflow="overflow" vert="horz" wrap="square" lIns="121919" tIns="60959" rIns="121919" bIns="60959" numCol="1" spcCol="38100" rtlCol="0" anchor="t">
              <a:noAutofit/>
            </a:bodyPr>
            <a:lstStyle/>
            <a:p>
              <a:pPr defTabSz="1219200" latinLnBrk="1" hangingPunct="0"/>
              <a:endParaRPr lang="zh-CN" altLang="en-US" sz="2000" kern="0">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p:txBody>
        </p:sp>
        <p:cxnSp>
          <p:nvCxnSpPr>
            <p:cNvPr id="4" name="直接连接符 3"/>
            <p:cNvCxnSpPr/>
            <p:nvPr/>
          </p:nvCxnSpPr>
          <p:spPr>
            <a:xfrm flipH="1">
              <a:off x="3134668" y="3771900"/>
              <a:ext cx="850717" cy="471634"/>
            </a:xfrm>
            <a:prstGeom prst="line">
              <a:avLst/>
            </a:prstGeom>
            <a:ln>
              <a:tailEnd type="stealth"/>
            </a:ln>
          </p:spPr>
          <p:style>
            <a:lnRef idx="3">
              <a:schemeClr val="accent2"/>
            </a:lnRef>
            <a:fillRef idx="0">
              <a:schemeClr val="accent2"/>
            </a:fillRef>
            <a:effectRef idx="2">
              <a:schemeClr val="accent2"/>
            </a:effectRef>
            <a:fontRef idx="minor">
              <a:schemeClr val="tx1"/>
            </a:fontRef>
          </p:style>
        </p:cxnSp>
      </p:grpSp>
      <p:cxnSp>
        <p:nvCxnSpPr>
          <p:cNvPr id="23" name="直接连接符 22"/>
          <p:cNvCxnSpPr/>
          <p:nvPr/>
        </p:nvCxnSpPr>
        <p:spPr>
          <a:xfrm>
            <a:off x="6226338" y="4199467"/>
            <a:ext cx="1762453" cy="1467045"/>
          </a:xfrm>
          <a:prstGeom prst="line">
            <a:avLst/>
          </a:prstGeom>
          <a:ln>
            <a:tailEnd type="stealth"/>
          </a:ln>
        </p:spPr>
        <p:style>
          <a:lnRef idx="3">
            <a:schemeClr val="accent2"/>
          </a:lnRef>
          <a:fillRef idx="0">
            <a:schemeClr val="accent2"/>
          </a:fillRef>
          <a:effectRef idx="2">
            <a:schemeClr val="accent2"/>
          </a:effectRef>
          <a:fontRef idx="minor">
            <a:schemeClr val="tx1"/>
          </a:fontRef>
        </p:style>
      </p:cxnSp>
      <p:sp>
        <p:nvSpPr>
          <p:cNvPr id="21" name="文本框 20"/>
          <p:cNvSpPr txBox="1"/>
          <p:nvPr/>
        </p:nvSpPr>
        <p:spPr>
          <a:xfrm>
            <a:off x="1475014" y="369102"/>
            <a:ext cx="5929828"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二、基因经精子或卵细胞的传递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randombar(vertic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blinds(vertical)">
                                      <p:cBhvr>
                                        <p:cTn id="12" dur="500"/>
                                        <p:tgtEl>
                                          <p:spTgt spid="225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533"/>
                                        </p:tgtEl>
                                        <p:attrNameLst>
                                          <p:attrName>style.visibility</p:attrName>
                                        </p:attrNameLst>
                                      </p:cBhvr>
                                      <p:to>
                                        <p:strVal val="visible"/>
                                      </p:to>
                                    </p:set>
                                    <p:animEffect transition="in" filter="randombar(horizontal)">
                                      <p:cBhvr>
                                        <p:cTn id="17" dur="500"/>
                                        <p:tgtEl>
                                          <p:spTgt spid="2253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22534"/>
                                        </p:tgtEl>
                                        <p:attrNameLst>
                                          <p:attrName>style.visibility</p:attrName>
                                        </p:attrNameLst>
                                      </p:cBhvr>
                                      <p:to>
                                        <p:strVal val="visible"/>
                                      </p:to>
                                    </p:set>
                                    <p:animEffect transition="in" filter="randombar(vertical)">
                                      <p:cBhvr>
                                        <p:cTn id="22" dur="500"/>
                                        <p:tgtEl>
                                          <p:spTgt spid="2253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2535"/>
                                        </p:tgtEl>
                                        <p:attrNameLst>
                                          <p:attrName>style.visibility</p:attrName>
                                        </p:attrNameLst>
                                      </p:cBhvr>
                                      <p:to>
                                        <p:strVal val="visible"/>
                                      </p:to>
                                    </p:set>
                                    <p:anim calcmode="lin" valueType="num">
                                      <p:cBhvr additive="base">
                                        <p:cTn id="27" dur="500" fill="hold"/>
                                        <p:tgtEl>
                                          <p:spTgt spid="22535"/>
                                        </p:tgtEl>
                                        <p:attrNameLst>
                                          <p:attrName>ppt_x</p:attrName>
                                        </p:attrNameLst>
                                      </p:cBhvr>
                                      <p:tavLst>
                                        <p:tav tm="0">
                                          <p:val>
                                            <p:strVal val="0-#ppt_w/2"/>
                                          </p:val>
                                        </p:tav>
                                        <p:tav tm="100000">
                                          <p:val>
                                            <p:strVal val="#ppt_x"/>
                                          </p:val>
                                        </p:tav>
                                      </p:tavLst>
                                    </p:anim>
                                    <p:anim calcmode="lin" valueType="num">
                                      <p:cBhvr additive="base">
                                        <p:cTn id="28"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2536"/>
                                        </p:tgtEl>
                                        <p:attrNameLst>
                                          <p:attrName>style.visibility</p:attrName>
                                        </p:attrNameLst>
                                      </p:cBhvr>
                                      <p:to>
                                        <p:strVal val="visible"/>
                                      </p:to>
                                    </p:set>
                                    <p:anim calcmode="lin" valueType="num">
                                      <p:cBhvr additive="base">
                                        <p:cTn id="33" dur="500" fill="hold"/>
                                        <p:tgtEl>
                                          <p:spTgt spid="22536"/>
                                        </p:tgtEl>
                                        <p:attrNameLst>
                                          <p:attrName>ppt_x</p:attrName>
                                        </p:attrNameLst>
                                      </p:cBhvr>
                                      <p:tavLst>
                                        <p:tav tm="0">
                                          <p:val>
                                            <p:strVal val="0-#ppt_w/2"/>
                                          </p:val>
                                        </p:tav>
                                        <p:tav tm="100000">
                                          <p:val>
                                            <p:strVal val="#ppt_x"/>
                                          </p:val>
                                        </p:tav>
                                      </p:tavLst>
                                    </p:anim>
                                    <p:anim calcmode="lin" valueType="num">
                                      <p:cBhvr additive="base">
                                        <p:cTn id="34"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2537"/>
                                        </p:tgtEl>
                                        <p:attrNameLst>
                                          <p:attrName>style.visibility</p:attrName>
                                        </p:attrNameLst>
                                      </p:cBhvr>
                                      <p:to>
                                        <p:strVal val="visible"/>
                                      </p:to>
                                    </p:set>
                                    <p:anim calcmode="lin" valueType="num">
                                      <p:cBhvr additive="base">
                                        <p:cTn id="39" dur="500" fill="hold"/>
                                        <p:tgtEl>
                                          <p:spTgt spid="22537"/>
                                        </p:tgtEl>
                                        <p:attrNameLst>
                                          <p:attrName>ppt_x</p:attrName>
                                        </p:attrNameLst>
                                      </p:cBhvr>
                                      <p:tavLst>
                                        <p:tav tm="0">
                                          <p:val>
                                            <p:strVal val="0-#ppt_w/2"/>
                                          </p:val>
                                        </p:tav>
                                        <p:tav tm="100000">
                                          <p:val>
                                            <p:strVal val="#ppt_x"/>
                                          </p:val>
                                        </p:tav>
                                      </p:tavLst>
                                    </p:anim>
                                    <p:anim calcmode="lin" valueType="num">
                                      <p:cBhvr additive="base">
                                        <p:cTn id="40"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2538"/>
                                        </p:tgtEl>
                                        <p:attrNameLst>
                                          <p:attrName>style.visibility</p:attrName>
                                        </p:attrNameLst>
                                      </p:cBhvr>
                                      <p:to>
                                        <p:strVal val="visible"/>
                                      </p:to>
                                    </p:set>
                                    <p:anim calcmode="lin" valueType="num">
                                      <p:cBhvr additive="base">
                                        <p:cTn id="45" dur="500" fill="hold"/>
                                        <p:tgtEl>
                                          <p:spTgt spid="22538"/>
                                        </p:tgtEl>
                                        <p:attrNameLst>
                                          <p:attrName>ppt_x</p:attrName>
                                        </p:attrNameLst>
                                      </p:cBhvr>
                                      <p:tavLst>
                                        <p:tav tm="0">
                                          <p:val>
                                            <p:strVal val="0-#ppt_w/2"/>
                                          </p:val>
                                        </p:tav>
                                        <p:tav tm="100000">
                                          <p:val>
                                            <p:strVal val="#ppt_x"/>
                                          </p:val>
                                        </p:tav>
                                      </p:tavLst>
                                    </p:anim>
                                    <p:anim calcmode="lin" valueType="num">
                                      <p:cBhvr additive="base">
                                        <p:cTn id="46" dur="500" fill="hold"/>
                                        <p:tgtEl>
                                          <p:spTgt spid="2253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2539"/>
                                        </p:tgtEl>
                                        <p:attrNameLst>
                                          <p:attrName>style.visibility</p:attrName>
                                        </p:attrNameLst>
                                      </p:cBhvr>
                                      <p:to>
                                        <p:strVal val="visible"/>
                                      </p:to>
                                    </p:set>
                                    <p:anim calcmode="lin" valueType="num">
                                      <p:cBhvr additive="base">
                                        <p:cTn id="51" dur="500" fill="hold"/>
                                        <p:tgtEl>
                                          <p:spTgt spid="22539"/>
                                        </p:tgtEl>
                                        <p:attrNameLst>
                                          <p:attrName>ppt_x</p:attrName>
                                        </p:attrNameLst>
                                      </p:cBhvr>
                                      <p:tavLst>
                                        <p:tav tm="0">
                                          <p:val>
                                            <p:strVal val="0-#ppt_w/2"/>
                                          </p:val>
                                        </p:tav>
                                        <p:tav tm="100000">
                                          <p:val>
                                            <p:strVal val="#ppt_x"/>
                                          </p:val>
                                        </p:tav>
                                      </p:tavLst>
                                    </p:anim>
                                    <p:anim calcmode="lin" valueType="num">
                                      <p:cBhvr additive="base">
                                        <p:cTn id="52" dur="500" fill="hold"/>
                                        <p:tgtEl>
                                          <p:spTgt spid="2253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2540"/>
                                        </p:tgtEl>
                                        <p:attrNameLst>
                                          <p:attrName>style.visibility</p:attrName>
                                        </p:attrNameLst>
                                      </p:cBhvr>
                                      <p:to>
                                        <p:strVal val="visible"/>
                                      </p:to>
                                    </p:set>
                                    <p:anim calcmode="lin" valueType="num">
                                      <p:cBhvr additive="base">
                                        <p:cTn id="57" dur="500" fill="hold"/>
                                        <p:tgtEl>
                                          <p:spTgt spid="22540"/>
                                        </p:tgtEl>
                                        <p:attrNameLst>
                                          <p:attrName>ppt_x</p:attrName>
                                        </p:attrNameLst>
                                      </p:cBhvr>
                                      <p:tavLst>
                                        <p:tav tm="0">
                                          <p:val>
                                            <p:strVal val="1+#ppt_w/2"/>
                                          </p:val>
                                        </p:tav>
                                        <p:tav tm="100000">
                                          <p:val>
                                            <p:strVal val="#ppt_x"/>
                                          </p:val>
                                        </p:tav>
                                      </p:tavLst>
                                    </p:anim>
                                    <p:anim calcmode="lin" valueType="num">
                                      <p:cBhvr additive="base">
                                        <p:cTn id="58" dur="500" fill="hold"/>
                                        <p:tgtEl>
                                          <p:spTgt spid="2254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2541"/>
                                        </p:tgtEl>
                                        <p:attrNameLst>
                                          <p:attrName>style.visibility</p:attrName>
                                        </p:attrNameLst>
                                      </p:cBhvr>
                                      <p:to>
                                        <p:strVal val="visible"/>
                                      </p:to>
                                    </p:set>
                                    <p:anim calcmode="lin" valueType="num">
                                      <p:cBhvr additive="base">
                                        <p:cTn id="63" dur="500" fill="hold"/>
                                        <p:tgtEl>
                                          <p:spTgt spid="22541"/>
                                        </p:tgtEl>
                                        <p:attrNameLst>
                                          <p:attrName>ppt_x</p:attrName>
                                        </p:attrNameLst>
                                      </p:cBhvr>
                                      <p:tavLst>
                                        <p:tav tm="0">
                                          <p:val>
                                            <p:strVal val="1+#ppt_w/2"/>
                                          </p:val>
                                        </p:tav>
                                        <p:tav tm="100000">
                                          <p:val>
                                            <p:strVal val="#ppt_x"/>
                                          </p:val>
                                        </p:tav>
                                      </p:tavLst>
                                    </p:anim>
                                    <p:anim calcmode="lin" valueType="num">
                                      <p:cBhvr additive="base">
                                        <p:cTn id="64" dur="500" fill="hold"/>
                                        <p:tgtEl>
                                          <p:spTgt spid="22541"/>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22542"/>
                                        </p:tgtEl>
                                        <p:attrNameLst>
                                          <p:attrName>style.visibility</p:attrName>
                                        </p:attrNameLst>
                                      </p:cBhvr>
                                      <p:to>
                                        <p:strVal val="visible"/>
                                      </p:to>
                                    </p:set>
                                    <p:anim calcmode="lin" valueType="num">
                                      <p:cBhvr additive="base">
                                        <p:cTn id="69" dur="500" fill="hold"/>
                                        <p:tgtEl>
                                          <p:spTgt spid="22542"/>
                                        </p:tgtEl>
                                        <p:attrNameLst>
                                          <p:attrName>ppt_x</p:attrName>
                                        </p:attrNameLst>
                                      </p:cBhvr>
                                      <p:tavLst>
                                        <p:tav tm="0">
                                          <p:val>
                                            <p:strVal val="1+#ppt_w/2"/>
                                          </p:val>
                                        </p:tav>
                                        <p:tav tm="100000">
                                          <p:val>
                                            <p:strVal val="#ppt_x"/>
                                          </p:val>
                                        </p:tav>
                                      </p:tavLst>
                                    </p:anim>
                                    <p:anim calcmode="lin" valueType="num">
                                      <p:cBhvr additive="base">
                                        <p:cTn id="70" dur="500" fill="hold"/>
                                        <p:tgtEl>
                                          <p:spTgt spid="22542"/>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4" presetClass="entr" presetSubtype="5"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randombar(vertical)">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5"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randombar(vertical)">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50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2" grpId="0" autoUpdateAnimBg="0"/>
      <p:bldP spid="22533" grpId="0"/>
      <p:bldP spid="22534" grpId="0"/>
      <p:bldP spid="22535" grpId="0" autoUpdateAnimBg="0"/>
      <p:bldP spid="22537" grpId="0" autoUpdateAnimBg="0"/>
      <p:bldP spid="22539" grpId="0" autoUpdateAnimBg="0"/>
      <p:bldP spid="22540" grpId="0" autoUpdateAnimBg="0"/>
      <p:bldP spid="22541" grpId="0" autoUpdateAnimBg="0"/>
      <p:bldP spid="22542" grpId="0" autoUpdateAnimBg="0"/>
      <p:bldP spid="16" grpId="0" animBg="1" autoUpdateAnimBg="0"/>
      <p:bldP spid="17"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3"/>
          <p:cNvSpPr txBox="1">
            <a:spLocks noChangeArrowheads="1"/>
          </p:cNvSpPr>
          <p:nvPr/>
        </p:nvSpPr>
        <p:spPr bwMode="auto">
          <a:xfrm>
            <a:off x="702493" y="1172029"/>
            <a:ext cx="10711180" cy="114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lnSpc>
                <a:spcPct val="150000"/>
              </a:lnSpc>
            </a:pPr>
            <a:r>
              <a:rPr lang="zh-CN" altLang="en-US" kern="0" dirty="0">
                <a:latin typeface="Arial" panose="020B0604020202020204" pitchFamily="34" charset="0"/>
                <a:ea typeface="思源黑体 CN Medium" panose="020B0600000000000000" pitchFamily="34" charset="-122"/>
                <a:sym typeface="Arial" panose="020B0604020202020204" pitchFamily="34" charset="0"/>
              </a:rPr>
              <a:t>若在形成精子或卵细胞的细胞分裂过程中，成对染色体没能正常分开，而同时进入精子或卵细胞，这会导致疾病吗？</a:t>
            </a:r>
          </a:p>
        </p:txBody>
      </p:sp>
      <p:sp>
        <p:nvSpPr>
          <p:cNvPr id="5" name="TextBox 4"/>
          <p:cNvSpPr txBox="1">
            <a:spLocks noChangeArrowheads="1"/>
          </p:cNvSpPr>
          <p:nvPr/>
        </p:nvSpPr>
        <p:spPr bwMode="auto">
          <a:xfrm>
            <a:off x="702493" y="2407828"/>
            <a:ext cx="678012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lnSpc>
                <a:spcPct val="200000"/>
              </a:lnSpc>
            </a:pPr>
            <a:r>
              <a:rPr lang="en-US" altLang="zh-CN" kern="0" dirty="0">
                <a:latin typeface="Arial" panose="020B0604020202020204" pitchFamily="34" charset="0"/>
                <a:ea typeface="思源黑体 CN Medium" panose="020B0600000000000000" pitchFamily="34" charset="-122"/>
                <a:sym typeface="Arial" panose="020B0604020202020204" pitchFamily="34" charset="0"/>
              </a:rPr>
              <a:t>21</a:t>
            </a:r>
            <a:r>
              <a:rPr lang="zh-CN" altLang="en-US" kern="0" dirty="0">
                <a:latin typeface="Arial" panose="020B0604020202020204" pitchFamily="34" charset="0"/>
                <a:ea typeface="思源黑体 CN Medium" panose="020B0600000000000000" pitchFamily="34" charset="-122"/>
                <a:sym typeface="Arial" panose="020B0604020202020204" pitchFamily="34" charset="0"/>
              </a:rPr>
              <a:t>三体综合征，又称为先天性愚型病，是一种由染色体异常所导致的疾病。患者智力低下、身体发育迟缓，常表现出特殊面容。对患者进行染色体检查，会发现患者比正常人多一条</a:t>
            </a:r>
            <a:r>
              <a:rPr lang="en-US" altLang="zh-CN" kern="0" dirty="0">
                <a:latin typeface="Arial" panose="020B0604020202020204" pitchFamily="34" charset="0"/>
                <a:ea typeface="思源黑体 CN Medium" panose="020B0600000000000000" pitchFamily="34" charset="-122"/>
                <a:sym typeface="Arial" panose="020B0604020202020204" pitchFamily="34" charset="0"/>
              </a:rPr>
              <a:t>21</a:t>
            </a:r>
            <a:r>
              <a:rPr lang="zh-CN" altLang="en-US" kern="0" dirty="0">
                <a:latin typeface="Arial" panose="020B0604020202020204" pitchFamily="34" charset="0"/>
                <a:ea typeface="思源黑体 CN Medium" panose="020B0600000000000000" pitchFamily="34" charset="-122"/>
                <a:sym typeface="Arial" panose="020B0604020202020204" pitchFamily="34" charset="0"/>
              </a:rPr>
              <a:t>号染色体。</a:t>
            </a:r>
          </a:p>
        </p:txBody>
      </p:sp>
      <p:pic>
        <p:nvPicPr>
          <p:cNvPr id="6" name="图片 5" descr="一些文字和图案&#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5047" y="3004456"/>
            <a:ext cx="3613599" cy="2081581"/>
          </a:xfrm>
          <a:prstGeom prst="rect">
            <a:avLst/>
          </a:prstGeom>
        </p:spPr>
      </p:pic>
      <p:sp>
        <p:nvSpPr>
          <p:cNvPr id="7" name="文本框 6"/>
          <p:cNvSpPr txBox="1"/>
          <p:nvPr/>
        </p:nvSpPr>
        <p:spPr>
          <a:xfrm>
            <a:off x="1475014" y="369102"/>
            <a:ext cx="5929828"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二、基因经精子或卵细胞的传递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图Ⅶ-11 生殖过程中染色体的变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393" y="2122938"/>
            <a:ext cx="5503955" cy="305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3"/>
          <p:cNvGraphicFramePr>
            <a:graphicFrameLocks noChangeAspect="1"/>
          </p:cNvGraphicFramePr>
          <p:nvPr/>
        </p:nvGraphicFramePr>
        <p:xfrm>
          <a:off x="6634168" y="3997766"/>
          <a:ext cx="71261" cy="520206"/>
        </p:xfrm>
        <a:graphic>
          <a:graphicData uri="http://schemas.openxmlformats.org/presentationml/2006/ole">
            <mc:AlternateContent xmlns:mc="http://schemas.openxmlformats.org/markup-compatibility/2006">
              <mc:Choice xmlns:v="urn:schemas-microsoft-com:vml" Requires="v">
                <p:oleObj r:id="rId3" imgW="95250" imgH="695325" progId="PBrush">
                  <p:embed/>
                </p:oleObj>
              </mc:Choice>
              <mc:Fallback>
                <p:oleObj r:id="rId3" imgW="95250" imgH="695325"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168" y="3997766"/>
                        <a:ext cx="71261" cy="52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4"/>
          <p:cNvSpPr txBox="1">
            <a:spLocks noChangeArrowheads="1"/>
          </p:cNvSpPr>
          <p:nvPr/>
        </p:nvSpPr>
        <p:spPr bwMode="auto">
          <a:xfrm>
            <a:off x="6607653" y="2636514"/>
            <a:ext cx="309700" cy="29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zh-CN" sz="1345" b="1" dirty="0">
                <a:solidFill>
                  <a:schemeClr val="bg2"/>
                </a:solidFill>
                <a:latin typeface="Arial" panose="020B0604020202020204" pitchFamily="34" charset="0"/>
                <a:ea typeface="思源黑体 CN Medium" panose="020B0600000000000000" pitchFamily="34" charset="-122"/>
                <a:sym typeface="Arial" panose="020B0604020202020204" pitchFamily="34" charset="0"/>
              </a:rPr>
              <a:t>A</a:t>
            </a:r>
          </a:p>
        </p:txBody>
      </p:sp>
      <p:sp>
        <p:nvSpPr>
          <p:cNvPr id="16" name="Text Box 5"/>
          <p:cNvSpPr txBox="1">
            <a:spLocks noChangeArrowheads="1"/>
          </p:cNvSpPr>
          <p:nvPr/>
        </p:nvSpPr>
        <p:spPr bwMode="auto">
          <a:xfrm>
            <a:off x="6673252" y="4108052"/>
            <a:ext cx="280846" cy="29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zh-CN" sz="1345" b="1" dirty="0">
                <a:solidFill>
                  <a:schemeClr val="bg2"/>
                </a:solidFill>
                <a:latin typeface="Arial" panose="020B0604020202020204" pitchFamily="34" charset="0"/>
                <a:ea typeface="思源黑体 CN Medium" panose="020B0600000000000000" pitchFamily="34" charset="-122"/>
                <a:sym typeface="Arial" panose="020B0604020202020204" pitchFamily="34" charset="0"/>
              </a:rPr>
              <a:t>a</a:t>
            </a:r>
          </a:p>
        </p:txBody>
      </p:sp>
      <p:graphicFrame>
        <p:nvGraphicFramePr>
          <p:cNvPr id="17" name="Object 6"/>
          <p:cNvGraphicFramePr>
            <a:graphicFrameLocks noChangeAspect="1"/>
          </p:cNvGraphicFramePr>
          <p:nvPr/>
        </p:nvGraphicFramePr>
        <p:xfrm>
          <a:off x="6587389" y="2524868"/>
          <a:ext cx="106892" cy="505954"/>
        </p:xfrm>
        <a:graphic>
          <a:graphicData uri="http://schemas.openxmlformats.org/presentationml/2006/ole">
            <mc:AlternateContent xmlns:mc="http://schemas.openxmlformats.org/markup-compatibility/2006">
              <mc:Choice xmlns:v="urn:schemas-microsoft-com:vml" Requires="v">
                <p:oleObj r:id="rId5" imgW="142875" imgH="676275" progId="PBrush">
                  <p:embed/>
                </p:oleObj>
              </mc:Choice>
              <mc:Fallback>
                <p:oleObj r:id="rId5" imgW="142875" imgH="676275" progId="PBrush">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7389" y="2524868"/>
                        <a:ext cx="106892" cy="50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7"/>
          <p:cNvSpPr txBox="1">
            <a:spLocks noChangeArrowheads="1"/>
          </p:cNvSpPr>
          <p:nvPr/>
        </p:nvSpPr>
        <p:spPr bwMode="auto">
          <a:xfrm>
            <a:off x="8580728" y="3500205"/>
            <a:ext cx="309700" cy="29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zh-CN" sz="1345" b="1">
                <a:solidFill>
                  <a:schemeClr val="bg2"/>
                </a:solidFill>
                <a:latin typeface="Arial" panose="020B0604020202020204" pitchFamily="34" charset="0"/>
                <a:ea typeface="思源黑体 CN Medium" panose="020B0600000000000000" pitchFamily="34" charset="-122"/>
                <a:sym typeface="Arial" panose="020B0604020202020204" pitchFamily="34" charset="0"/>
              </a:rPr>
              <a:t>A</a:t>
            </a:r>
          </a:p>
        </p:txBody>
      </p:sp>
      <p:graphicFrame>
        <p:nvGraphicFramePr>
          <p:cNvPr id="19" name="Object 8"/>
          <p:cNvGraphicFramePr>
            <a:graphicFrameLocks noChangeAspect="1"/>
          </p:cNvGraphicFramePr>
          <p:nvPr/>
        </p:nvGraphicFramePr>
        <p:xfrm>
          <a:off x="8473836" y="3299000"/>
          <a:ext cx="106892" cy="505954"/>
        </p:xfrm>
        <a:graphic>
          <a:graphicData uri="http://schemas.openxmlformats.org/presentationml/2006/ole">
            <mc:AlternateContent xmlns:mc="http://schemas.openxmlformats.org/markup-compatibility/2006">
              <mc:Choice xmlns:v="urn:schemas-microsoft-com:vml" Requires="v">
                <p:oleObj r:id="rId7" imgW="142875" imgH="676275" progId="PBrush">
                  <p:embed/>
                </p:oleObj>
              </mc:Choice>
              <mc:Fallback>
                <p:oleObj r:id="rId7" imgW="142875" imgH="676275" progId="PBrush">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3836" y="3299000"/>
                        <a:ext cx="106892" cy="50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9"/>
          <p:cNvGraphicFramePr>
            <a:graphicFrameLocks noChangeAspect="1"/>
          </p:cNvGraphicFramePr>
          <p:nvPr/>
        </p:nvGraphicFramePr>
        <p:xfrm>
          <a:off x="8854797" y="3310430"/>
          <a:ext cx="71261" cy="520206"/>
        </p:xfrm>
        <a:graphic>
          <a:graphicData uri="http://schemas.openxmlformats.org/presentationml/2006/ole">
            <mc:AlternateContent xmlns:mc="http://schemas.openxmlformats.org/markup-compatibility/2006">
              <mc:Choice xmlns:v="urn:schemas-microsoft-com:vml" Requires="v">
                <p:oleObj r:id="rId8" imgW="95250" imgH="695325" progId="PBrush">
                  <p:embed/>
                </p:oleObj>
              </mc:Choice>
              <mc:Fallback>
                <p:oleObj r:id="rId8" imgW="95250" imgH="695325" progId="PBrush">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4797" y="3310430"/>
                        <a:ext cx="71261" cy="52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 Box 10"/>
          <p:cNvSpPr txBox="1">
            <a:spLocks noChangeArrowheads="1"/>
          </p:cNvSpPr>
          <p:nvPr/>
        </p:nvSpPr>
        <p:spPr bwMode="auto">
          <a:xfrm>
            <a:off x="8909949" y="3499711"/>
            <a:ext cx="280846" cy="29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zh-CN" sz="1345" b="1" dirty="0">
                <a:solidFill>
                  <a:schemeClr val="bg2"/>
                </a:solidFill>
                <a:latin typeface="Arial" panose="020B0604020202020204" pitchFamily="34" charset="0"/>
                <a:ea typeface="思源黑体 CN Medium" panose="020B0600000000000000" pitchFamily="34" charset="-122"/>
                <a:sym typeface="Arial" panose="020B0604020202020204" pitchFamily="34" charset="0"/>
              </a:rPr>
              <a:t>a</a:t>
            </a:r>
          </a:p>
        </p:txBody>
      </p:sp>
      <p:sp>
        <p:nvSpPr>
          <p:cNvPr id="22" name="Text Box 11"/>
          <p:cNvSpPr txBox="1">
            <a:spLocks noChangeArrowheads="1"/>
          </p:cNvSpPr>
          <p:nvPr/>
        </p:nvSpPr>
        <p:spPr bwMode="auto">
          <a:xfrm>
            <a:off x="4012600" y="5334063"/>
            <a:ext cx="49215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zh-CN" dirty="0">
                <a:latin typeface="Arial" panose="020B0604020202020204" pitchFamily="34" charset="0"/>
                <a:ea typeface="思源黑体 CN Medium" panose="020B0600000000000000" pitchFamily="34" charset="-122"/>
                <a:sym typeface="Arial" panose="020B0604020202020204" pitchFamily="34" charset="0"/>
              </a:rPr>
              <a:t>生殖过程中</a:t>
            </a:r>
            <a:r>
              <a:rPr lang="zh-CN" altLang="en-US" dirty="0">
                <a:latin typeface="Arial" panose="020B0604020202020204" pitchFamily="34" charset="0"/>
                <a:ea typeface="思源黑体 CN Medium" panose="020B0600000000000000" pitchFamily="34" charset="-122"/>
                <a:sym typeface="Arial" panose="020B0604020202020204" pitchFamily="34" charset="0"/>
              </a:rPr>
              <a:t>其中一对</a:t>
            </a:r>
            <a:r>
              <a:rPr lang="zh-CN" altLang="zh-CN" dirty="0">
                <a:latin typeface="Arial" panose="020B0604020202020204" pitchFamily="34" charset="0"/>
                <a:ea typeface="思源黑体 CN Medium" panose="020B0600000000000000" pitchFamily="34" charset="-122"/>
                <a:sym typeface="Arial" panose="020B0604020202020204" pitchFamily="34" charset="0"/>
              </a:rPr>
              <a:t>染色体的变化</a:t>
            </a:r>
          </a:p>
        </p:txBody>
      </p:sp>
      <p:sp>
        <p:nvSpPr>
          <p:cNvPr id="23" name="Text Box 12"/>
          <p:cNvSpPr txBox="1">
            <a:spLocks noChangeArrowheads="1"/>
          </p:cNvSpPr>
          <p:nvPr/>
        </p:nvSpPr>
        <p:spPr bwMode="auto">
          <a:xfrm>
            <a:off x="657081" y="1414548"/>
            <a:ext cx="5237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zh-CN" dirty="0">
                <a:latin typeface="Arial" panose="020B0604020202020204" pitchFamily="34" charset="0"/>
                <a:ea typeface="思源黑体 CN Medium" panose="020B0600000000000000" pitchFamily="34" charset="-122"/>
                <a:sym typeface="Arial" panose="020B0604020202020204" pitchFamily="34" charset="0"/>
              </a:rPr>
              <a:t>请完成下面的填图，看谁填得正确。</a:t>
            </a:r>
          </a:p>
        </p:txBody>
      </p:sp>
      <p:sp>
        <p:nvSpPr>
          <p:cNvPr id="24" name="文本框 23"/>
          <p:cNvSpPr txBox="1"/>
          <p:nvPr/>
        </p:nvSpPr>
        <p:spPr>
          <a:xfrm>
            <a:off x="1475014" y="369102"/>
            <a:ext cx="5929828"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二、基因经精子或卵细胞的传递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0-#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6" grpId="0" autoUpdateAnimBg="0"/>
      <p:bldP spid="18" grpId="0" autoUpdateAnimBg="0"/>
      <p:bldP spid="2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49943" y="1296524"/>
            <a:ext cx="5185229" cy="590333"/>
          </a:xfrm>
          <a:prstGeom prst="rect">
            <a:avLst/>
          </a:prstGeom>
          <a:noFill/>
          <a:ln w="9525">
            <a:noFill/>
            <a:miter lim="800000"/>
          </a:ln>
          <a:effectLst/>
        </p:spPr>
        <p:txBody>
          <a:bodyPr anchor="ctr"/>
          <a:lstStyle/>
          <a:p>
            <a:pPr algn="ctr" defTabSz="1219200">
              <a:defRPr/>
            </a:pP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总结：基因和染色体的那点儿事！</a:t>
            </a:r>
          </a:p>
        </p:txBody>
      </p:sp>
      <p:sp>
        <p:nvSpPr>
          <p:cNvPr id="5" name="Text Box 4"/>
          <p:cNvSpPr txBox="1">
            <a:spLocks noChangeArrowheads="1"/>
          </p:cNvSpPr>
          <p:nvPr/>
        </p:nvSpPr>
        <p:spPr bwMode="auto">
          <a:xfrm>
            <a:off x="660400" y="2229504"/>
            <a:ext cx="9363241"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r>
              <a:rPr lang="zh-CN" altLang="zh-CN" sz="2000"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细胞核内的</a:t>
            </a:r>
            <a:r>
              <a:rPr lang="zh-CN"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染色体</a:t>
            </a:r>
            <a:r>
              <a:rPr lang="zh-CN" altLang="zh-CN" sz="2000"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是</a:t>
            </a:r>
            <a:r>
              <a:rPr lang="zh-CN"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成对</a:t>
            </a:r>
            <a:r>
              <a:rPr lang="zh-CN" altLang="zh-CN" sz="2000"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存在的，</a:t>
            </a:r>
            <a:r>
              <a:rPr lang="zh-CN"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基因</a:t>
            </a:r>
            <a:r>
              <a:rPr lang="zh-CN" altLang="zh-CN" sz="2000"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也是</a:t>
            </a:r>
            <a:r>
              <a:rPr lang="zh-CN" altLang="zh-CN" sz="20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成对</a:t>
            </a:r>
            <a:r>
              <a:rPr lang="zh-CN" altLang="zh-CN" sz="2000"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的。</a:t>
            </a:r>
          </a:p>
          <a:p>
            <a:pPr defTabSz="1219200" eaLnBrk="1" hangingPunct="1">
              <a:spcBef>
                <a:spcPts val="1795"/>
              </a:spcBef>
            </a:pPr>
            <a:r>
              <a:rPr lang="zh-CN" altLang="zh-CN" sz="2000"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基因是染色体上</a:t>
            </a:r>
            <a:r>
              <a:rPr lang="zh-CN" altLang="en-US" sz="2000"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能</a:t>
            </a:r>
            <a:r>
              <a:rPr lang="zh-CN" altLang="zh-CN" sz="2000"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控制生物性状的DNA片段。</a:t>
            </a:r>
          </a:p>
        </p:txBody>
      </p:sp>
      <p:sp>
        <p:nvSpPr>
          <p:cNvPr id="6" name="文本框 5"/>
          <p:cNvSpPr txBox="1"/>
          <p:nvPr/>
        </p:nvSpPr>
        <p:spPr>
          <a:xfrm>
            <a:off x="1475014" y="369102"/>
            <a:ext cx="5929828"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二、基因经精子或卵细胞的传递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ck Arc 28"/>
          <p:cNvSpPr/>
          <p:nvPr/>
        </p:nvSpPr>
        <p:spPr>
          <a:xfrm flipH="1">
            <a:off x="10652093" y="6396445"/>
            <a:ext cx="923109" cy="923109"/>
          </a:xfrm>
          <a:prstGeom prst="blockArc">
            <a:avLst/>
          </a:prstGeom>
          <a:solidFill>
            <a:srgbClr val="04588E"/>
          </a:solidFill>
          <a:ln w="12700" cap="flat" cmpd="sng" algn="ctr">
            <a:noFill/>
            <a:prstDash val="solid"/>
            <a:miter lim="800000"/>
          </a:ln>
          <a:effectLst>
            <a:outerShdw blurRad="863600" sx="102000" sy="102000" algn="ctr" rotWithShape="0">
              <a:prstClr val="black">
                <a:alpha val="7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5" name="矩形 14"/>
          <p:cNvSpPr/>
          <p:nvPr/>
        </p:nvSpPr>
        <p:spPr>
          <a:xfrm>
            <a:off x="9544031" y="324651"/>
            <a:ext cx="4062342" cy="300975"/>
          </a:xfrm>
          <a:prstGeom prst="rect">
            <a:avLst/>
          </a:prstGeom>
          <a:solidFill>
            <a:srgbClr val="04588E"/>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defTabSz="1151890" latinLnBrk="1">
              <a:defRPr/>
            </a:pPr>
            <a:r>
              <a:rPr lang="zh-CN" altLang="en-US" sz="1200" kern="0" spc="3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人教版初中生物八年级下册</a:t>
            </a:r>
          </a:p>
        </p:txBody>
      </p:sp>
      <p:grpSp>
        <p:nvGrpSpPr>
          <p:cNvPr id="18" name="组合 17"/>
          <p:cNvGrpSpPr/>
          <p:nvPr/>
        </p:nvGrpSpPr>
        <p:grpSpPr>
          <a:xfrm>
            <a:off x="6096000" y="2350802"/>
            <a:ext cx="5846818" cy="2374759"/>
            <a:chOff x="6147269" y="2844265"/>
            <a:chExt cx="5112385" cy="2076459"/>
          </a:xfrm>
        </p:grpSpPr>
        <p:grpSp>
          <p:nvGrpSpPr>
            <p:cNvPr id="21" name="组合 20"/>
            <p:cNvGrpSpPr/>
            <p:nvPr/>
          </p:nvGrpSpPr>
          <p:grpSpPr>
            <a:xfrm>
              <a:off x="6147269" y="3331609"/>
              <a:ext cx="5033250" cy="1589115"/>
              <a:chOff x="-4714868" y="2110674"/>
              <a:chExt cx="5033250" cy="1589115"/>
            </a:xfrm>
          </p:grpSpPr>
          <p:sp>
            <p:nvSpPr>
              <p:cNvPr id="23" name="矩形: 圆角 22"/>
              <p:cNvSpPr/>
              <p:nvPr/>
            </p:nvSpPr>
            <p:spPr>
              <a:xfrm>
                <a:off x="-4648332" y="3345066"/>
                <a:ext cx="3562392" cy="354723"/>
              </a:xfrm>
              <a:prstGeom prst="roundRect">
                <a:avLst>
                  <a:gd name="adj" fmla="val 50000"/>
                </a:avLst>
              </a:prstGeom>
              <a:solidFill>
                <a:srgbClr val="0458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讲解人：</a:t>
                </a:r>
                <a:r>
                  <a:rPr kumimoji="0" lang="en-US" altLang="zh-CN"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xippt  </a:t>
                </a:r>
                <a:r>
                  <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时间：</a:t>
                </a:r>
                <a:r>
                  <a:rPr kumimoji="0" lang="en-US" altLang="zh-CN" sz="1800" b="0" i="0" u="none" strike="noStrike" kern="0" cap="none" spc="0" normalizeH="0" baseline="0" noProof="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2020.6.1</a:t>
                </a:r>
                <a:endParaRPr kumimoji="0" lang="en-US" altLang="zh-CN" sz="1800" b="0" i="0" u="none" strike="noStrike" kern="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nvGrpSpPr>
              <p:cNvPr id="24" name="组合 23"/>
              <p:cNvGrpSpPr/>
              <p:nvPr/>
            </p:nvGrpSpPr>
            <p:grpSpPr>
              <a:xfrm>
                <a:off x="-4714868" y="2110674"/>
                <a:ext cx="5033250" cy="990997"/>
                <a:chOff x="-4714868" y="2110674"/>
                <a:chExt cx="5033250" cy="990997"/>
              </a:xfrm>
            </p:grpSpPr>
            <p:sp>
              <p:nvSpPr>
                <p:cNvPr id="25" name="文本框 24"/>
                <p:cNvSpPr txBox="1"/>
                <p:nvPr/>
              </p:nvSpPr>
              <p:spPr>
                <a:xfrm>
                  <a:off x="-4714868" y="2808615"/>
                  <a:ext cx="5033249" cy="293056"/>
                </a:xfrm>
                <a:prstGeom prst="rect">
                  <a:avLst/>
                </a:prstGeom>
                <a:noFill/>
              </p:spPr>
              <p:txBody>
                <a:bodyPr wrap="square" rtlCol="0">
                  <a:spAutoFit/>
                </a:bodyPr>
                <a:lstStyle/>
                <a:p>
                  <a:pPr marL="0" marR="0" lvl="0" indent="0" algn="dist" defTabSz="91440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MENTAL HEALTH COUNSELING PPT</a:t>
                  </a:r>
                </a:p>
              </p:txBody>
            </p:sp>
            <p:cxnSp>
              <p:nvCxnSpPr>
                <p:cNvPr id="26" name="直接连接符 25"/>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27"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kumimoji="0" lang="zh-CN" altLang="en-US" sz="4400" b="1" i="0" u="none" strike="noStrike" kern="1200" cap="none" spc="0" normalizeH="0" baseline="0" noProof="0" dirty="0">
                      <a:ln>
                        <a:noFill/>
                      </a:ln>
                      <a:solidFill>
                        <a:srgbClr val="04588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感谢各位的聆听</a:t>
                  </a:r>
                </a:p>
              </p:txBody>
            </p:sp>
          </p:grpSp>
        </p:grpSp>
        <p:sp>
          <p:nvSpPr>
            <p:cNvPr id="22"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第</a:t>
              </a:r>
              <a:r>
                <a:rPr lang="en-US" altLang="zh-CN"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2</a:t>
              </a: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章 生物的遗传和变异</a:t>
              </a:r>
              <a:endParaRPr lang="zh-CN" altLang="en-US" sz="40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pic>
        <p:nvPicPr>
          <p:cNvPr id="6" name="图片占位符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628" r="21628"/>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660400" y="1416144"/>
            <a:ext cx="10043963" cy="440120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defTabSz="1219200">
              <a:lnSpc>
                <a:spcPct val="200000"/>
              </a:lnSpc>
              <a:spcBef>
                <a:spcPts val="1195"/>
              </a:spcBef>
              <a:defRPr/>
            </a:pPr>
            <a:r>
              <a:rPr lang="zh-CN" altLang="zh-CN"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、什么叫“遗传”？什么叫“变异”？</a:t>
            </a:r>
          </a:p>
          <a:p>
            <a:pPr defTabSz="1219200">
              <a:lnSpc>
                <a:spcPct val="200000"/>
              </a:lnSpc>
              <a:spcBef>
                <a:spcPts val="1195"/>
              </a:spcBef>
              <a:defRPr/>
            </a:pPr>
            <a:r>
              <a:rPr lang="zh-CN" altLang="zh-CN"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、生物的性状包括哪几方面？</a:t>
            </a:r>
          </a:p>
          <a:p>
            <a:pPr defTabSz="1219200">
              <a:lnSpc>
                <a:spcPct val="200000"/>
              </a:lnSpc>
              <a:spcBef>
                <a:spcPts val="1195"/>
              </a:spcBef>
              <a:defRPr/>
            </a:pPr>
            <a:r>
              <a:rPr lang="zh-CN" altLang="zh-CN"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、什么叫“相对性状”？</a:t>
            </a:r>
          </a:p>
          <a:p>
            <a:pPr defTabSz="1219200">
              <a:lnSpc>
                <a:spcPct val="200000"/>
              </a:lnSpc>
              <a:spcBef>
                <a:spcPts val="1195"/>
              </a:spcBef>
              <a:defRPr/>
            </a:pPr>
            <a:r>
              <a:rPr lang="en-US" altLang="zh-CN"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4</a:t>
            </a: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、性状由基因控制，但同时是否受环境的影响？</a:t>
            </a:r>
            <a:endParaRPr lang="en-US" altLang="zh-CN"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endParaRPr>
          </a:p>
          <a:p>
            <a:pPr defTabSz="1219200">
              <a:lnSpc>
                <a:spcPct val="200000"/>
              </a:lnSpc>
              <a:spcBef>
                <a:spcPts val="1195"/>
              </a:spcBef>
              <a:defRPr/>
            </a:pPr>
            <a:r>
              <a:rPr lang="en-US" altLang="zh-CN"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5</a:t>
            </a: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、父母传给孩子的是性状还是基因？</a:t>
            </a:r>
            <a:endParaRPr lang="zh-CN" altLang="en-US" sz="32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1475014" y="369102"/>
            <a:ext cx="1005403"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回顾</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60400" y="1439508"/>
            <a:ext cx="8442491"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defTabSz="1219200">
              <a:spcBef>
                <a:spcPts val="1195"/>
              </a:spcBef>
              <a:defRPr/>
            </a:pP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亲代的基因是通过什么过程传递给子代的呢？</a:t>
            </a:r>
          </a:p>
        </p:txBody>
      </p:sp>
      <p:pic>
        <p:nvPicPr>
          <p:cNvPr id="8" name="图片 7" descr="卡通画&#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092" y="2658850"/>
            <a:ext cx="4265817" cy="239952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9" name="Text Box 3"/>
          <p:cNvSpPr txBox="1">
            <a:spLocks noChangeArrowheads="1"/>
          </p:cNvSpPr>
          <p:nvPr/>
        </p:nvSpPr>
        <p:spPr bwMode="auto">
          <a:xfrm>
            <a:off x="720891" y="2264862"/>
            <a:ext cx="1986607" cy="461665"/>
          </a:xfrm>
          <a:prstGeom prst="rect">
            <a:avLst/>
          </a:prstGeom>
          <a:no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a:spAutoFit/>
          </a:bodyPr>
          <a:lstStyle/>
          <a:p>
            <a:pPr defTabSz="1219200">
              <a:spcBef>
                <a:spcPts val="1195"/>
              </a:spcBef>
              <a:defRPr/>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生殖过程</a:t>
            </a:r>
          </a:p>
        </p:txBody>
      </p:sp>
      <p:sp>
        <p:nvSpPr>
          <p:cNvPr id="7" name="文本框 6"/>
          <p:cNvSpPr txBox="1"/>
          <p:nvPr/>
        </p:nvSpPr>
        <p:spPr>
          <a:xfrm>
            <a:off x="1475014" y="369102"/>
            <a:ext cx="1005403"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思考</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8485" y="1199400"/>
            <a:ext cx="6898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en-US" altLang="zh-CN"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人和动物体发育的起点又是什么？</a:t>
            </a:r>
            <a:endParaRPr lang="zh-CN" altLang="zh-CN"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endParaRPr>
          </a:p>
        </p:txBody>
      </p:sp>
      <p:pic>
        <p:nvPicPr>
          <p:cNvPr id="6" name="图片 5"/>
          <p:cNvPicPr>
            <a:picLocks noChangeAspect="1"/>
          </p:cNvPicPr>
          <p:nvPr/>
        </p:nvPicPr>
        <p:blipFill>
          <a:blip r:embed="rId2" cstate="print">
            <a:alphaModFix amt="7000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4694703">
            <a:off x="1904093" y="1915515"/>
            <a:ext cx="1435204" cy="1395688"/>
          </a:xfrm>
          <a:prstGeom prst="ellipse">
            <a:avLst/>
          </a:prstGeom>
        </p:spPr>
      </p:pic>
      <p:pic>
        <p:nvPicPr>
          <p:cNvPr id="8" name="图片 7" descr="图片包含 食物, 黑色, 黑暗, 小&#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4345" r="4167"/>
          <a:stretch>
            <a:fillRect/>
          </a:stretch>
        </p:blipFill>
        <p:spPr>
          <a:xfrm>
            <a:off x="1854186" y="3599577"/>
            <a:ext cx="1428325" cy="1348292"/>
          </a:xfrm>
          <a:prstGeom prst="ellipse">
            <a:avLst/>
          </a:prstGeom>
        </p:spPr>
      </p:pic>
      <p:sp>
        <p:nvSpPr>
          <p:cNvPr id="9" name="任意多边形: 形状 8"/>
          <p:cNvSpPr/>
          <p:nvPr/>
        </p:nvSpPr>
        <p:spPr>
          <a:xfrm>
            <a:off x="3433145" y="2878046"/>
            <a:ext cx="1658808" cy="472463"/>
          </a:xfrm>
          <a:custGeom>
            <a:avLst/>
            <a:gdLst>
              <a:gd name="connsiteX0" fmla="*/ 0 w 1699709"/>
              <a:gd name="connsiteY0" fmla="*/ 0 h 559398"/>
              <a:gd name="connsiteX1" fmla="*/ 580913 w 1699709"/>
              <a:gd name="connsiteY1" fmla="*/ 398033 h 559398"/>
              <a:gd name="connsiteX2" fmla="*/ 1699709 w 1699709"/>
              <a:gd name="connsiteY2" fmla="*/ 559398 h 559398"/>
            </a:gdLst>
            <a:ahLst/>
            <a:cxnLst>
              <a:cxn ang="0">
                <a:pos x="connsiteX0" y="connsiteY0"/>
              </a:cxn>
              <a:cxn ang="0">
                <a:pos x="connsiteX1" y="connsiteY1"/>
              </a:cxn>
              <a:cxn ang="0">
                <a:pos x="connsiteX2" y="connsiteY2"/>
              </a:cxn>
            </a:cxnLst>
            <a:rect l="l" t="t" r="r" b="b"/>
            <a:pathLst>
              <a:path w="1699709" h="559398">
                <a:moveTo>
                  <a:pt x="0" y="0"/>
                </a:moveTo>
                <a:cubicBezTo>
                  <a:pt x="148814" y="152400"/>
                  <a:pt x="297628" y="304800"/>
                  <a:pt x="580913" y="398033"/>
                </a:cubicBezTo>
                <a:cubicBezTo>
                  <a:pt x="864198" y="491266"/>
                  <a:pt x="1281953" y="525332"/>
                  <a:pt x="1699709" y="559398"/>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rot="0" spcFirstLastPara="1" vertOverflow="overflow" horzOverflow="overflow" vert="horz" wrap="square" lIns="121919" tIns="60959" rIns="121919" bIns="60959" numCol="1" spcCol="38100" rtlCol="0" anchor="t">
            <a:noAutofit/>
          </a:bodyPr>
          <a:lstStyle/>
          <a:p>
            <a:pPr defTabSz="1219200" latinLnBrk="1" hangingPunct="0"/>
            <a:endPar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任意多边形: 形状 10"/>
          <p:cNvSpPr/>
          <p:nvPr/>
        </p:nvSpPr>
        <p:spPr>
          <a:xfrm flipV="1">
            <a:off x="3433145" y="3350509"/>
            <a:ext cx="1658808" cy="745865"/>
          </a:xfrm>
          <a:custGeom>
            <a:avLst/>
            <a:gdLst>
              <a:gd name="connsiteX0" fmla="*/ 0 w 1699709"/>
              <a:gd name="connsiteY0" fmla="*/ 0 h 559398"/>
              <a:gd name="connsiteX1" fmla="*/ 580913 w 1699709"/>
              <a:gd name="connsiteY1" fmla="*/ 398033 h 559398"/>
              <a:gd name="connsiteX2" fmla="*/ 1699709 w 1699709"/>
              <a:gd name="connsiteY2" fmla="*/ 559398 h 559398"/>
            </a:gdLst>
            <a:ahLst/>
            <a:cxnLst>
              <a:cxn ang="0">
                <a:pos x="connsiteX0" y="connsiteY0"/>
              </a:cxn>
              <a:cxn ang="0">
                <a:pos x="connsiteX1" y="connsiteY1"/>
              </a:cxn>
              <a:cxn ang="0">
                <a:pos x="connsiteX2" y="connsiteY2"/>
              </a:cxn>
            </a:cxnLst>
            <a:rect l="l" t="t" r="r" b="b"/>
            <a:pathLst>
              <a:path w="1699709" h="559398">
                <a:moveTo>
                  <a:pt x="0" y="0"/>
                </a:moveTo>
                <a:cubicBezTo>
                  <a:pt x="148814" y="152400"/>
                  <a:pt x="297628" y="304800"/>
                  <a:pt x="580913" y="398033"/>
                </a:cubicBezTo>
                <a:cubicBezTo>
                  <a:pt x="864198" y="491266"/>
                  <a:pt x="1281953" y="525332"/>
                  <a:pt x="1699709" y="559398"/>
                </a:cubicBezTo>
              </a:path>
            </a:pathLst>
          </a:custGeom>
          <a:ln>
            <a:tailEnd type="triangle" w="med" len="lg"/>
          </a:ln>
        </p:spPr>
        <p:style>
          <a:lnRef idx="3">
            <a:schemeClr val="accent2"/>
          </a:lnRef>
          <a:fillRef idx="0">
            <a:schemeClr val="accent2"/>
          </a:fillRef>
          <a:effectRef idx="2">
            <a:schemeClr val="accent2"/>
          </a:effectRef>
          <a:fontRef idx="minor">
            <a:schemeClr val="tx1"/>
          </a:fontRef>
        </p:style>
        <p:txBody>
          <a:bodyPr rot="0" spcFirstLastPara="1" vertOverflow="overflow" horzOverflow="overflow" vert="horz" wrap="square" lIns="121919" tIns="60959" rIns="121919" bIns="60959" numCol="1" spcCol="38100" rtlCol="0" anchor="t">
            <a:noAutofit/>
          </a:bodyPr>
          <a:lstStyle/>
          <a:p>
            <a:pPr defTabSz="1219200" latinLnBrk="1" hangingPunct="0"/>
            <a:endPar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p:txBody>
      </p:sp>
      <p:pic>
        <p:nvPicPr>
          <p:cNvPr id="12" name="图片 11" descr="图片包含 桌子, 室内, 苹果, 杯子&#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13175" r="9901"/>
          <a:stretch>
            <a:fillRect/>
          </a:stretch>
        </p:blipFill>
        <p:spPr>
          <a:xfrm>
            <a:off x="5180692" y="2595245"/>
            <a:ext cx="1528805" cy="1490545"/>
          </a:xfrm>
          <a:prstGeom prst="ellipse">
            <a:avLst/>
          </a:prstGeom>
        </p:spPr>
      </p:pic>
      <p:cxnSp>
        <p:nvCxnSpPr>
          <p:cNvPr id="14" name="直接箭头连接符 13"/>
          <p:cNvCxnSpPr/>
          <p:nvPr/>
        </p:nvCxnSpPr>
        <p:spPr>
          <a:xfrm>
            <a:off x="6942269" y="3350508"/>
            <a:ext cx="1204857" cy="0"/>
          </a:xfrm>
          <a:prstGeom prst="straightConnector1">
            <a:avLst/>
          </a:prstGeom>
          <a:ln>
            <a:prstDash val="sysDot"/>
            <a:tailEnd type="triangle"/>
          </a:ln>
        </p:spPr>
        <p:style>
          <a:lnRef idx="3">
            <a:schemeClr val="accent2"/>
          </a:lnRef>
          <a:fillRef idx="0">
            <a:schemeClr val="accent2"/>
          </a:fillRef>
          <a:effectRef idx="2">
            <a:schemeClr val="accent2"/>
          </a:effectRef>
          <a:fontRef idx="minor">
            <a:schemeClr val="tx1"/>
          </a:fontRef>
        </p:style>
      </p:cxnSp>
      <p:cxnSp>
        <p:nvCxnSpPr>
          <p:cNvPr id="17" name="直接箭头连接符 16"/>
          <p:cNvCxnSpPr/>
          <p:nvPr/>
        </p:nvCxnSpPr>
        <p:spPr>
          <a:xfrm>
            <a:off x="8147126" y="3350508"/>
            <a:ext cx="120485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Text Box 2"/>
          <p:cNvSpPr txBox="1">
            <a:spLocks noChangeArrowheads="1"/>
          </p:cNvSpPr>
          <p:nvPr/>
        </p:nvSpPr>
        <p:spPr bwMode="auto">
          <a:xfrm>
            <a:off x="9207238" y="3108128"/>
            <a:ext cx="26992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algn="ctr" defTabSz="1219200" eaLnBrk="1" hangingPunct="1">
              <a:spcBef>
                <a:spcPct val="50000"/>
              </a:spcBef>
            </a:pPr>
            <a:r>
              <a:rPr lang="zh-CN" altLang="en-US"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rPr>
              <a:t>人体或动物体</a:t>
            </a:r>
            <a:endParaRPr lang="zh-CN" altLang="zh-CN" kern="0" dirty="0">
              <a:solidFill>
                <a:schemeClr val="tx1">
                  <a:lumMod val="95000"/>
                  <a:lumOff val="5000"/>
                </a:schemeClr>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9" name="Text Box 2"/>
          <p:cNvSpPr txBox="1">
            <a:spLocks noChangeArrowheads="1"/>
          </p:cNvSpPr>
          <p:nvPr/>
        </p:nvSpPr>
        <p:spPr bwMode="auto">
          <a:xfrm>
            <a:off x="5331598" y="4172480"/>
            <a:ext cx="1528805" cy="461665"/>
          </a:xfrm>
          <a:prstGeom prst="rect">
            <a:avLst/>
          </a:prstGeom>
          <a:noFill/>
          <a:ln w="9525">
            <a:solidFill>
              <a:srgbClr val="000000"/>
            </a:solidFill>
            <a:miter lim="800000"/>
          </a:ln>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zh-CN" altLang="en-US"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受精卵</a:t>
            </a:r>
            <a:endParaRPr lang="zh-CN" altLang="zh-CN"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0" name="Text Box 4"/>
          <p:cNvSpPr txBox="1">
            <a:spLocks noChangeArrowheads="1"/>
          </p:cNvSpPr>
          <p:nvPr/>
        </p:nvSpPr>
        <p:spPr bwMode="auto">
          <a:xfrm>
            <a:off x="200722" y="5687967"/>
            <a:ext cx="11790556" cy="461665"/>
          </a:xfrm>
          <a:prstGeom prst="rect">
            <a:avLst/>
          </a:prstGeom>
          <a:noFill/>
          <a:ln>
            <a:noFill/>
          </a:ln>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spcBef>
                <a:spcPct val="50000"/>
              </a:spcBef>
            </a:pPr>
            <a:r>
              <a:rPr lang="en-US" altLang="zh-CN" kern="0" dirty="0">
                <a:solidFill>
                  <a:schemeClr val="accent6">
                    <a:lumMod val="50000"/>
                  </a:schemeClr>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kern="0" dirty="0">
                <a:solidFill>
                  <a:schemeClr val="accent6">
                    <a:lumMod val="50000"/>
                  </a:schemeClr>
                </a:solidFill>
                <a:latin typeface="Arial" panose="020B0604020202020204" pitchFamily="34" charset="0"/>
                <a:ea typeface="思源黑体 CN Medium" panose="020B0600000000000000" pitchFamily="34" charset="-122"/>
                <a:sym typeface="Arial" panose="020B0604020202020204" pitchFamily="34" charset="0"/>
              </a:rPr>
              <a:t>因此，</a:t>
            </a:r>
            <a:r>
              <a:rPr lang="zh-CN" altLang="zh-CN" kern="0" dirty="0">
                <a:solidFill>
                  <a:schemeClr val="accent6">
                    <a:lumMod val="50000"/>
                  </a:schemeClr>
                </a:solidFill>
                <a:latin typeface="Arial" panose="020B0604020202020204" pitchFamily="34" charset="0"/>
                <a:ea typeface="思源黑体 CN Medium" panose="020B0600000000000000" pitchFamily="34" charset="-122"/>
                <a:sym typeface="Arial" panose="020B0604020202020204" pitchFamily="34" charset="0"/>
              </a:rPr>
              <a:t>在有性生殖过程中，精子和卵细胞就是基因在亲子间传递的“</a:t>
            </a:r>
            <a:r>
              <a:rPr lang="zh-CN" altLang="zh-CN" kern="0" dirty="0">
                <a:solidFill>
                  <a:srgbClr val="C00000"/>
                </a:solidFill>
                <a:latin typeface="Arial" panose="020B0604020202020204" pitchFamily="34" charset="0"/>
                <a:ea typeface="思源黑体 CN Medium" panose="020B0600000000000000" pitchFamily="34" charset="-122"/>
                <a:sym typeface="Arial" panose="020B0604020202020204" pitchFamily="34" charset="0"/>
              </a:rPr>
              <a:t>桥梁</a:t>
            </a:r>
            <a:r>
              <a:rPr lang="zh-CN" altLang="zh-CN" kern="0" dirty="0">
                <a:solidFill>
                  <a:schemeClr val="accent6">
                    <a:lumMod val="50000"/>
                  </a:schemeClr>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21" name="Text Box 3"/>
          <p:cNvSpPr txBox="1">
            <a:spLocks noChangeArrowheads="1"/>
          </p:cNvSpPr>
          <p:nvPr/>
        </p:nvSpPr>
        <p:spPr bwMode="auto">
          <a:xfrm>
            <a:off x="367176" y="3108129"/>
            <a:ext cx="1082115" cy="461665"/>
          </a:xfrm>
          <a:prstGeom prst="rect">
            <a:avLst/>
          </a:prstGeom>
          <a:no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a:spAutoFit/>
          </a:bodyPr>
          <a:lstStyle/>
          <a:p>
            <a:pPr defTabSz="1219200">
              <a:spcBef>
                <a:spcPts val="1195"/>
              </a:spcBef>
              <a:defRPr/>
            </a:pP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亲代</a:t>
            </a:r>
          </a:p>
        </p:txBody>
      </p:sp>
      <p:sp>
        <p:nvSpPr>
          <p:cNvPr id="22" name="Text Box 3"/>
          <p:cNvSpPr txBox="1">
            <a:spLocks noChangeArrowheads="1"/>
          </p:cNvSpPr>
          <p:nvPr/>
        </p:nvSpPr>
        <p:spPr bwMode="auto">
          <a:xfrm>
            <a:off x="8749553" y="2236900"/>
            <a:ext cx="1082115" cy="461665"/>
          </a:xfrm>
          <a:prstGeom prst="rect">
            <a:avLst/>
          </a:prstGeom>
          <a:no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a:spAutoFit/>
          </a:bodyPr>
          <a:lstStyle/>
          <a:p>
            <a:pPr defTabSz="1219200">
              <a:spcBef>
                <a:spcPts val="1195"/>
              </a:spcBef>
              <a:defRPr/>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子代</a:t>
            </a:r>
          </a:p>
        </p:txBody>
      </p:sp>
      <p:sp>
        <p:nvSpPr>
          <p:cNvPr id="16" name="任意多边形: 形状 15"/>
          <p:cNvSpPr/>
          <p:nvPr/>
        </p:nvSpPr>
        <p:spPr>
          <a:xfrm>
            <a:off x="1234068" y="2116115"/>
            <a:ext cx="7374672" cy="1222847"/>
          </a:xfrm>
          <a:custGeom>
            <a:avLst/>
            <a:gdLst>
              <a:gd name="connsiteX0" fmla="*/ 0 w 5542156"/>
              <a:gd name="connsiteY0" fmla="*/ 646770 h 646815"/>
              <a:gd name="connsiteX1" fmla="*/ 1170878 w 5542156"/>
              <a:gd name="connsiteY1" fmla="*/ 44604 h 646815"/>
              <a:gd name="connsiteX2" fmla="*/ 1182029 w 5542156"/>
              <a:gd name="connsiteY2" fmla="*/ 44604 h 646815"/>
              <a:gd name="connsiteX3" fmla="*/ 1996069 w 5542156"/>
              <a:gd name="connsiteY3" fmla="*/ 646770 h 646815"/>
              <a:gd name="connsiteX4" fmla="*/ 5542156 w 5542156"/>
              <a:gd name="connsiteY4" fmla="*/ 11151 h 646815"/>
              <a:gd name="connsiteX0-1" fmla="*/ 0 w 5542156"/>
              <a:gd name="connsiteY0-2" fmla="*/ 635619 h 635657"/>
              <a:gd name="connsiteX1-3" fmla="*/ 1170878 w 5542156"/>
              <a:gd name="connsiteY1-4" fmla="*/ 33453 h 635657"/>
              <a:gd name="connsiteX2-5" fmla="*/ 1996069 w 5542156"/>
              <a:gd name="connsiteY2-6" fmla="*/ 635619 h 635657"/>
              <a:gd name="connsiteX3-7" fmla="*/ 5542156 w 5542156"/>
              <a:gd name="connsiteY3-8" fmla="*/ 0 h 635657"/>
              <a:gd name="connsiteX0-9" fmla="*/ 0 w 5542156"/>
              <a:gd name="connsiteY0-10" fmla="*/ 635619 h 635652"/>
              <a:gd name="connsiteX1-11" fmla="*/ 1170878 w 5542156"/>
              <a:gd name="connsiteY1-12" fmla="*/ 33453 h 635652"/>
              <a:gd name="connsiteX2-13" fmla="*/ 1996069 w 5542156"/>
              <a:gd name="connsiteY2-14" fmla="*/ 635619 h 635652"/>
              <a:gd name="connsiteX3-15" fmla="*/ 5542156 w 5542156"/>
              <a:gd name="connsiteY3-16" fmla="*/ 0 h 635652"/>
              <a:gd name="connsiteX0-17" fmla="*/ 0 w 5542156"/>
              <a:gd name="connsiteY0-18" fmla="*/ 635619 h 635652"/>
              <a:gd name="connsiteX1-19" fmla="*/ 1170878 w 5542156"/>
              <a:gd name="connsiteY1-20" fmla="*/ 33453 h 635652"/>
              <a:gd name="connsiteX2-21" fmla="*/ 1996069 w 5542156"/>
              <a:gd name="connsiteY2-22" fmla="*/ 635619 h 635652"/>
              <a:gd name="connsiteX3-23" fmla="*/ 5542156 w 5542156"/>
              <a:gd name="connsiteY3-24" fmla="*/ 0 h 635652"/>
              <a:gd name="connsiteX0-25" fmla="*/ 0 w 5542156"/>
              <a:gd name="connsiteY0-26" fmla="*/ 635619 h 635619"/>
              <a:gd name="connsiteX1-27" fmla="*/ 1170878 w 5542156"/>
              <a:gd name="connsiteY1-28" fmla="*/ 33453 h 635619"/>
              <a:gd name="connsiteX2-29" fmla="*/ 2141035 w 5542156"/>
              <a:gd name="connsiteY2-30" fmla="*/ 167268 h 635619"/>
              <a:gd name="connsiteX3-31" fmla="*/ 5542156 w 5542156"/>
              <a:gd name="connsiteY3-32" fmla="*/ 0 h 635619"/>
              <a:gd name="connsiteX0-33" fmla="*/ 0 w 5531004"/>
              <a:gd name="connsiteY0-34" fmla="*/ 702526 h 702526"/>
              <a:gd name="connsiteX1-35" fmla="*/ 1170878 w 5531004"/>
              <a:gd name="connsiteY1-36" fmla="*/ 100360 h 702526"/>
              <a:gd name="connsiteX2-37" fmla="*/ 2141035 w 5531004"/>
              <a:gd name="connsiteY2-38" fmla="*/ 234175 h 702526"/>
              <a:gd name="connsiteX3-39" fmla="*/ 5531004 w 5531004"/>
              <a:gd name="connsiteY3-40" fmla="*/ 0 h 702526"/>
              <a:gd name="connsiteX0-41" fmla="*/ 0 w 5531004"/>
              <a:gd name="connsiteY0-42" fmla="*/ 917135 h 917135"/>
              <a:gd name="connsiteX1-43" fmla="*/ 1170878 w 5531004"/>
              <a:gd name="connsiteY1-44" fmla="*/ 314969 h 917135"/>
              <a:gd name="connsiteX2-45" fmla="*/ 2141035 w 5531004"/>
              <a:gd name="connsiteY2-46" fmla="*/ 448784 h 917135"/>
              <a:gd name="connsiteX3-47" fmla="*/ 5531004 w 5531004"/>
              <a:gd name="connsiteY3-48" fmla="*/ 214609 h 917135"/>
            </a:gdLst>
            <a:ahLst/>
            <a:cxnLst>
              <a:cxn ang="0">
                <a:pos x="connsiteX0-1" y="connsiteY0-2"/>
              </a:cxn>
              <a:cxn ang="0">
                <a:pos x="connsiteX1-3" y="connsiteY1-4"/>
              </a:cxn>
              <a:cxn ang="0">
                <a:pos x="connsiteX2-5" y="connsiteY2-6"/>
              </a:cxn>
              <a:cxn ang="0">
                <a:pos x="connsiteX3-7" y="connsiteY3-8"/>
              </a:cxn>
            </a:cxnLst>
            <a:rect l="l" t="t" r="r" b="b"/>
            <a:pathLst>
              <a:path w="5531004" h="917135">
                <a:moveTo>
                  <a:pt x="0" y="917135"/>
                </a:moveTo>
                <a:cubicBezTo>
                  <a:pt x="390293" y="716413"/>
                  <a:pt x="814039" y="393028"/>
                  <a:pt x="1170878" y="314969"/>
                </a:cubicBezTo>
                <a:cubicBezTo>
                  <a:pt x="1527717" y="236910"/>
                  <a:pt x="1414348" y="465511"/>
                  <a:pt x="2141035" y="448784"/>
                </a:cubicBezTo>
                <a:cubicBezTo>
                  <a:pt x="2867722" y="432057"/>
                  <a:pt x="3619499" y="-373618"/>
                  <a:pt x="5531004" y="214609"/>
                </a:cubicBezTo>
              </a:path>
            </a:pathLst>
          </a:custGeom>
          <a:ln>
            <a:solidFill>
              <a:srgbClr val="3399FF"/>
            </a:solidFill>
            <a:tailEnd type="arrow"/>
          </a:ln>
        </p:spPr>
        <p:style>
          <a:lnRef idx="3">
            <a:schemeClr val="accent2"/>
          </a:lnRef>
          <a:fillRef idx="0">
            <a:schemeClr val="accent2"/>
          </a:fillRef>
          <a:effectRef idx="2">
            <a:schemeClr val="accent2"/>
          </a:effectRef>
          <a:fontRef idx="minor">
            <a:schemeClr val="tx1"/>
          </a:fontRef>
        </p:style>
        <p:txBody>
          <a:bodyPr rot="0" spcFirstLastPara="1" vertOverflow="overflow" horzOverflow="overflow" vert="horz" wrap="square" lIns="121919" tIns="60959" rIns="121919" bIns="60959" numCol="1" spcCol="38100" rtlCol="0" anchor="t">
            <a:noAutofit/>
          </a:bodyPr>
          <a:lstStyle/>
          <a:p>
            <a:pPr defTabSz="1219200" latinLnBrk="1" hangingPunct="0"/>
            <a:endPar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p:txBody>
      </p:sp>
      <p:cxnSp>
        <p:nvCxnSpPr>
          <p:cNvPr id="24" name="直接连接符 23"/>
          <p:cNvCxnSpPr/>
          <p:nvPr/>
        </p:nvCxnSpPr>
        <p:spPr>
          <a:xfrm>
            <a:off x="5091953" y="1580990"/>
            <a:ext cx="0" cy="3791932"/>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26" name="直接连接符 25"/>
          <p:cNvCxnSpPr/>
          <p:nvPr/>
        </p:nvCxnSpPr>
        <p:spPr>
          <a:xfrm>
            <a:off x="1408953" y="1562115"/>
            <a:ext cx="0" cy="3791932"/>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23" name="文本框 22"/>
          <p:cNvSpPr txBox="1"/>
          <p:nvPr/>
        </p:nvSpPr>
        <p:spPr>
          <a:xfrm>
            <a:off x="1475014" y="369102"/>
            <a:ext cx="1005403"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思考</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0-#ppt_w/2"/>
                                          </p:val>
                                        </p:tav>
                                        <p:tav tm="100000">
                                          <p:val>
                                            <p:strVal val="#ppt_x"/>
                                          </p:val>
                                        </p:tav>
                                      </p:tavLst>
                                    </p:anim>
                                    <p:anim calcmode="lin" valueType="num">
                                      <p:cBhvr additive="base">
                                        <p:cTn id="57"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linds(horizontal)">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9" grpId="0" animBg="1"/>
      <p:bldP spid="11" grpId="0" animBg="1"/>
      <p:bldP spid="18" grpId="0" autoUpdateAnimBg="0"/>
      <p:bldP spid="19" grpId="0" animBg="1"/>
      <p:bldP spid="20" grpId="0"/>
      <p:bldP spid="21" grpId="0"/>
      <p:bldP spid="22"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游戏机&#10;&#10;描述已自动生成"/>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085" r="2772" b="9983"/>
          <a:stretch>
            <a:fillRect/>
          </a:stretch>
        </p:blipFill>
        <p:spPr>
          <a:xfrm>
            <a:off x="7270069" y="1708286"/>
            <a:ext cx="2751288" cy="2375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Box 3"/>
          <p:cNvSpPr txBox="1">
            <a:spLocks noChangeArrowheads="1"/>
          </p:cNvSpPr>
          <p:nvPr/>
        </p:nvSpPr>
        <p:spPr bwMode="auto">
          <a:xfrm>
            <a:off x="660400" y="1246621"/>
            <a:ext cx="5865443"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defTabSz="1219200">
              <a:spcBef>
                <a:spcPts val="1195"/>
              </a:spcBef>
              <a:defRPr/>
            </a:pP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同学们还认识这些结构吗？</a:t>
            </a:r>
          </a:p>
        </p:txBody>
      </p:sp>
      <p:sp>
        <p:nvSpPr>
          <p:cNvPr id="7" name="Text Box 3"/>
          <p:cNvSpPr txBox="1">
            <a:spLocks noChangeArrowheads="1"/>
          </p:cNvSpPr>
          <p:nvPr/>
        </p:nvSpPr>
        <p:spPr bwMode="auto">
          <a:xfrm>
            <a:off x="481760" y="1901365"/>
            <a:ext cx="6788309"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defTabSz="1219200">
              <a:spcBef>
                <a:spcPts val="1195"/>
              </a:spcBef>
              <a:defRPr/>
            </a:pP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DNA</a:t>
            </a: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主要存在于其中哪个结构？</a:t>
            </a:r>
          </a:p>
        </p:txBody>
      </p:sp>
      <p:sp>
        <p:nvSpPr>
          <p:cNvPr id="8" name="Text Box 3"/>
          <p:cNvSpPr txBox="1">
            <a:spLocks noChangeArrowheads="1"/>
          </p:cNvSpPr>
          <p:nvPr/>
        </p:nvSpPr>
        <p:spPr bwMode="auto">
          <a:xfrm>
            <a:off x="660400" y="2556109"/>
            <a:ext cx="1704333"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defTabSz="1219200">
              <a:spcBef>
                <a:spcPts val="1195"/>
              </a:spcBef>
              <a:defRPr/>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细胞核</a:t>
            </a:r>
          </a:p>
        </p:txBody>
      </p:sp>
      <p:sp>
        <p:nvSpPr>
          <p:cNvPr id="9" name="Text Box 3"/>
          <p:cNvSpPr txBox="1">
            <a:spLocks noChangeArrowheads="1"/>
          </p:cNvSpPr>
          <p:nvPr/>
        </p:nvSpPr>
        <p:spPr bwMode="auto">
          <a:xfrm>
            <a:off x="493115" y="3210853"/>
            <a:ext cx="6200012"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defTabSz="1219200">
              <a:spcBef>
                <a:spcPts val="1195"/>
              </a:spcBef>
              <a:defRPr/>
            </a:pP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）染色体的组成主要是什么？</a:t>
            </a:r>
          </a:p>
        </p:txBody>
      </p:sp>
      <p:sp>
        <p:nvSpPr>
          <p:cNvPr id="10" name="Text Box 3"/>
          <p:cNvSpPr txBox="1">
            <a:spLocks noChangeArrowheads="1"/>
          </p:cNvSpPr>
          <p:nvPr/>
        </p:nvSpPr>
        <p:spPr bwMode="auto">
          <a:xfrm>
            <a:off x="660400" y="3865597"/>
            <a:ext cx="2642145"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defTabSz="1219200">
              <a:spcBef>
                <a:spcPts val="1195"/>
              </a:spcBef>
              <a:defRPr/>
            </a:pPr>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DNA</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和蛋白质</a:t>
            </a:r>
          </a:p>
        </p:txBody>
      </p:sp>
      <p:sp>
        <p:nvSpPr>
          <p:cNvPr id="11" name="Text Box 3"/>
          <p:cNvSpPr txBox="1">
            <a:spLocks noChangeArrowheads="1"/>
          </p:cNvSpPr>
          <p:nvPr/>
        </p:nvSpPr>
        <p:spPr bwMode="auto">
          <a:xfrm>
            <a:off x="660400" y="4520343"/>
            <a:ext cx="12475029"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defTabSz="1219200">
              <a:spcBef>
                <a:spcPts val="1195"/>
              </a:spcBef>
              <a:defRPr/>
            </a:pP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那么，基因又在哪里呢？请同学们阅读教材</a:t>
            </a:r>
            <a:r>
              <a:rPr lang="en-US" altLang="zh-CN"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29</a:t>
            </a: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页，找出有关</a:t>
            </a:r>
            <a:r>
              <a:rPr lang="zh-CN" altLang="en-US" sz="2400"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基因的概念</a:t>
            </a: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12" name="文本框 11"/>
          <p:cNvSpPr txBox="1"/>
          <p:nvPr/>
        </p:nvSpPr>
        <p:spPr>
          <a:xfrm>
            <a:off x="1475014" y="369102"/>
            <a:ext cx="4745210"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一、基因、</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DNA</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和染色体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60400" y="1432396"/>
            <a:ext cx="2909140"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defTabSz="1219200">
              <a:spcBef>
                <a:spcPts val="1195"/>
              </a:spcBef>
              <a:defRPr/>
            </a:pP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什么是基因？</a:t>
            </a:r>
          </a:p>
        </p:txBody>
      </p:sp>
      <p:sp>
        <p:nvSpPr>
          <p:cNvPr id="4" name="Text Box 3"/>
          <p:cNvSpPr txBox="1">
            <a:spLocks noChangeArrowheads="1"/>
          </p:cNvSpPr>
          <p:nvPr/>
        </p:nvSpPr>
        <p:spPr bwMode="auto">
          <a:xfrm>
            <a:off x="660400" y="2172525"/>
            <a:ext cx="6611227" cy="40011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defTabSz="1219200">
              <a:spcBef>
                <a:spcPts val="1195"/>
              </a:spcBef>
              <a:defRPr/>
            </a:pPr>
            <a:r>
              <a:rPr lang="zh-CN" altLang="en-US" sz="2000"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基因是有遗传效应的</a:t>
            </a:r>
            <a:r>
              <a:rPr lang="en-US" altLang="zh-CN" sz="2000"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DNA</a:t>
            </a:r>
            <a:r>
              <a:rPr lang="zh-CN" altLang="en-US" sz="2000" kern="0" dirty="0">
                <a:solidFill>
                  <a:srgbClr val="002060"/>
                </a:solidFill>
                <a:latin typeface="Arial" panose="020B0604020202020204" pitchFamily="34" charset="0"/>
                <a:ea typeface="思源黑体 CN Medium" panose="020B0600000000000000" pitchFamily="34" charset="-122"/>
                <a:sym typeface="Arial" panose="020B0604020202020204" pitchFamily="34" charset="0"/>
              </a:rPr>
              <a:t>片段。</a:t>
            </a:r>
          </a:p>
        </p:txBody>
      </p:sp>
      <p:pic>
        <p:nvPicPr>
          <p:cNvPr id="8" name="图片 7" descr="图片包含 游戏机, 食物&#10;&#10;描述已自动生成"/>
          <p:cNvPicPr>
            <a:picLocks noChangeAspect="1"/>
          </p:cNvPicPr>
          <p:nvPr/>
        </p:nvPicPr>
        <p:blipFill rotWithShape="1">
          <a:blip r:embed="rId2">
            <a:extLst>
              <a:ext uri="{28A0092B-C50C-407E-A947-70E740481C1C}">
                <a14:useLocalDpi xmlns:a14="http://schemas.microsoft.com/office/drawing/2010/main" val="0"/>
              </a:ext>
            </a:extLst>
          </a:blip>
          <a:srcRect l="26580" t="15814" r="6440" b="10027"/>
          <a:stretch>
            <a:fillRect/>
          </a:stretch>
        </p:blipFill>
        <p:spPr>
          <a:xfrm>
            <a:off x="5076624" y="2572635"/>
            <a:ext cx="4928800" cy="3021703"/>
          </a:xfrm>
          <a:prstGeom prst="rect">
            <a:avLst/>
          </a:prstGeom>
        </p:spPr>
      </p:pic>
      <p:sp>
        <p:nvSpPr>
          <p:cNvPr id="6" name="文本框 5"/>
          <p:cNvSpPr txBox="1"/>
          <p:nvPr/>
        </p:nvSpPr>
        <p:spPr>
          <a:xfrm>
            <a:off x="1475014" y="369102"/>
            <a:ext cx="4745210"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一、基因、</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DNA</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和染色体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60400" y="1345946"/>
            <a:ext cx="11345331"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defTabSz="1219200">
              <a:spcBef>
                <a:spcPts val="1195"/>
              </a:spcBef>
              <a:defRPr/>
            </a:pP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那么</a:t>
            </a:r>
            <a:r>
              <a:rPr lang="en-US" altLang="zh-CN"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DNA</a:t>
            </a: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、基因和染色体，它们三者之间到底有着怎样的关系呢？</a:t>
            </a:r>
          </a:p>
        </p:txBody>
      </p:sp>
      <p:pic>
        <p:nvPicPr>
          <p:cNvPr id="4" name="图片 3" descr="图片包含 游戏机, 体育&#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0914" y="2978039"/>
            <a:ext cx="2843838" cy="17179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11881" b="15269"/>
          <a:stretch>
            <a:fillRect/>
          </a:stretch>
        </p:blipFill>
        <p:spPr>
          <a:xfrm>
            <a:off x="7324130" y="2978039"/>
            <a:ext cx="2660540" cy="17179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文本框 4"/>
          <p:cNvSpPr txBox="1"/>
          <p:nvPr/>
        </p:nvSpPr>
        <p:spPr>
          <a:xfrm>
            <a:off x="1475014" y="369102"/>
            <a:ext cx="4745210"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一、基因、</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DNA</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和染色体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染色体和DNA关系示意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836" y="2789093"/>
            <a:ext cx="4194278" cy="285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9" descr="P2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200" y="2831049"/>
            <a:ext cx="2740797" cy="268589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4" name="TextBox 5"/>
          <p:cNvSpPr txBox="1">
            <a:spLocks noChangeArrowheads="1"/>
          </p:cNvSpPr>
          <p:nvPr/>
        </p:nvSpPr>
        <p:spPr bwMode="auto">
          <a:xfrm>
            <a:off x="660400" y="1760279"/>
            <a:ext cx="5879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pitchFamily="18" charset="0"/>
                <a:ea typeface="宋体" panose="02010600030101010101" pitchFamily="2" charset="-122"/>
              </a:defRPr>
            </a:lvl9pPr>
          </a:lstStyle>
          <a:p>
            <a:pPr defTabSz="1219200" eaLnBrk="1" hangingPunct="1"/>
            <a:r>
              <a:rPr lang="zh-CN" altLang="en-US" kern="0" dirty="0">
                <a:latin typeface="Arial" panose="020B0604020202020204" pitchFamily="34" charset="0"/>
                <a:ea typeface="思源黑体 CN Medium" panose="020B0600000000000000" pitchFamily="34" charset="-122"/>
                <a:sym typeface="Arial" panose="020B0604020202020204" pitchFamily="34" charset="0"/>
              </a:rPr>
              <a:t>完成</a:t>
            </a:r>
            <a:r>
              <a:rPr lang="en-US" altLang="zh-CN" kern="0" dirty="0">
                <a:latin typeface="Arial" panose="020B0604020202020204" pitchFamily="34" charset="0"/>
                <a:ea typeface="思源黑体 CN Medium" panose="020B0600000000000000" pitchFamily="34" charset="-122"/>
                <a:sym typeface="Arial" panose="020B0604020202020204" pitchFamily="34" charset="0"/>
              </a:rPr>
              <a:t>P30-31</a:t>
            </a:r>
            <a:r>
              <a:rPr lang="zh-CN" altLang="en-US" kern="0" dirty="0">
                <a:latin typeface="Arial" panose="020B0604020202020204" pitchFamily="34" charset="0"/>
                <a:ea typeface="思源黑体 CN Medium" panose="020B0600000000000000" pitchFamily="34" charset="-122"/>
                <a:sym typeface="Arial" panose="020B0604020202020204" pitchFamily="34" charset="0"/>
              </a:rPr>
              <a:t>“观察与思考”。</a:t>
            </a:r>
          </a:p>
        </p:txBody>
      </p:sp>
      <p:sp>
        <p:nvSpPr>
          <p:cNvPr id="5" name="Text Box 3"/>
          <p:cNvSpPr txBox="1">
            <a:spLocks noChangeArrowheads="1"/>
          </p:cNvSpPr>
          <p:nvPr/>
        </p:nvSpPr>
        <p:spPr bwMode="auto">
          <a:xfrm>
            <a:off x="0" y="1226241"/>
            <a:ext cx="7207696"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defTabSz="1219200">
              <a:spcBef>
                <a:spcPts val="1195"/>
              </a:spcBef>
              <a:defRPr/>
            </a:pPr>
            <a:r>
              <a:rPr lang="zh-CN" altLang="en-US" sz="2400" kern="0" dirty="0">
                <a:solidFill>
                  <a:schemeClr val="tx1"/>
                </a:solidFill>
                <a:latin typeface="Arial" panose="020B0604020202020204" pitchFamily="34" charset="0"/>
                <a:ea typeface="思源黑体 CN Medium" panose="020B0600000000000000" pitchFamily="34" charset="-122"/>
                <a:sym typeface="Arial" panose="020B0604020202020204" pitchFamily="34" charset="0"/>
              </a:rPr>
              <a:t>       请同学们带着上述问题的同时，</a:t>
            </a:r>
          </a:p>
        </p:txBody>
      </p:sp>
      <p:sp>
        <p:nvSpPr>
          <p:cNvPr id="6" name="文本框 5"/>
          <p:cNvSpPr txBox="1"/>
          <p:nvPr/>
        </p:nvSpPr>
        <p:spPr>
          <a:xfrm>
            <a:off x="1475014" y="369102"/>
            <a:ext cx="4745210" cy="584775"/>
          </a:xfrm>
          <a:prstGeom prst="rect">
            <a:avLst/>
          </a:prstGeom>
          <a:noFill/>
        </p:spPr>
        <p:txBody>
          <a:bodyPr wrap="none" rtlCol="0">
            <a:spAutoFit/>
          </a:bodyPr>
          <a:lstStyle/>
          <a:p>
            <a:pPr lvl="0" defTabSz="914400">
              <a:defRPr/>
            </a:pP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一、基因、</a:t>
            </a:r>
            <a:r>
              <a:rPr lang="en-US" altLang="zh-CN"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DNA</a:t>
            </a:r>
            <a:r>
              <a:rPr lang="zh-CN" altLang="en-US" sz="3200"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和染色体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p:cTn id="12" dur="500" fill="hold"/>
                                        <p:tgtEl>
                                          <p:spTgt spid="10243"/>
                                        </p:tgtEl>
                                        <p:attrNameLst>
                                          <p:attrName>ppt_w</p:attrName>
                                        </p:attrNameLst>
                                      </p:cBhvr>
                                      <p:tavLst>
                                        <p:tav tm="0">
                                          <p:val>
                                            <p:fltVal val="0"/>
                                          </p:val>
                                        </p:tav>
                                        <p:tav tm="100000">
                                          <p:val>
                                            <p:strVal val="#ppt_w"/>
                                          </p:val>
                                        </p:tav>
                                      </p:tavLst>
                                    </p:anim>
                                    <p:anim calcmode="lin" valueType="num">
                                      <p:cBhvr>
                                        <p:cTn id="13" dur="500" fill="hold"/>
                                        <p:tgtEl>
                                          <p:spTgt spid="10243"/>
                                        </p:tgtEl>
                                        <p:attrNameLst>
                                          <p:attrName>ppt_h</p:attrName>
                                        </p:attrNameLst>
                                      </p:cBhvr>
                                      <p:tavLst>
                                        <p:tav tm="0">
                                          <p:val>
                                            <p:fltVal val="0"/>
                                          </p:val>
                                        </p:tav>
                                        <p:tav tm="100000">
                                          <p:val>
                                            <p:strVal val="#ppt_h"/>
                                          </p:val>
                                        </p:tav>
                                      </p:tavLst>
                                    </p:anim>
                                    <p:animEffect transition="in" filter="fade">
                                      <p:cBhvr>
                                        <p:cTn id="14" dur="500"/>
                                        <p:tgtEl>
                                          <p:spTgt spid="1024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244"/>
                                        </p:tgtEl>
                                        <p:attrNameLst>
                                          <p:attrName>style.visibility</p:attrName>
                                        </p:attrNameLst>
                                      </p:cBhvr>
                                      <p:to>
                                        <p:strVal val="visible"/>
                                      </p:to>
                                    </p:set>
                                    <p:anim calcmode="lin" valueType="num">
                                      <p:cBhvr>
                                        <p:cTn id="17" dur="500" fill="hold"/>
                                        <p:tgtEl>
                                          <p:spTgt spid="10244"/>
                                        </p:tgtEl>
                                        <p:attrNameLst>
                                          <p:attrName>ppt_w</p:attrName>
                                        </p:attrNameLst>
                                      </p:cBhvr>
                                      <p:tavLst>
                                        <p:tav tm="0">
                                          <p:val>
                                            <p:fltVal val="0"/>
                                          </p:val>
                                        </p:tav>
                                        <p:tav tm="100000">
                                          <p:val>
                                            <p:strVal val="#ppt_w"/>
                                          </p:val>
                                        </p:tav>
                                      </p:tavLst>
                                    </p:anim>
                                    <p:anim calcmode="lin" valueType="num">
                                      <p:cBhvr>
                                        <p:cTn id="18" dur="500" fill="hold"/>
                                        <p:tgtEl>
                                          <p:spTgt spid="10244"/>
                                        </p:tgtEl>
                                        <p:attrNameLst>
                                          <p:attrName>ppt_h</p:attrName>
                                        </p:attrNameLst>
                                      </p:cBhvr>
                                      <p:tavLst>
                                        <p:tav tm="0">
                                          <p:val>
                                            <p:fltVal val="0"/>
                                          </p:val>
                                        </p:tav>
                                        <p:tav tm="100000">
                                          <p:val>
                                            <p:strVal val="#ppt_h"/>
                                          </p:val>
                                        </p:tav>
                                      </p:tavLst>
                                    </p:anim>
                                    <p:animEffect transition="in" filter="fade">
                                      <p:cBhvr>
                                        <p:cTn id="19" dur="500"/>
                                        <p:tgtEl>
                                          <p:spTgt spid="1024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1448</Words>
  <Application>Microsoft Office PowerPoint</Application>
  <PresentationFormat>宽屏</PresentationFormat>
  <Paragraphs>173</Paragraphs>
  <Slides>27</Slides>
  <Notes>3</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0</vt:i4>
      </vt:variant>
      <vt:variant>
        <vt:lpstr>幻灯片标题</vt:lpstr>
      </vt:variant>
      <vt:variant>
        <vt:i4>27</vt:i4>
      </vt:variant>
    </vt:vector>
  </HeadingPairs>
  <TitlesOfParts>
    <vt:vector size="33" baseType="lpstr">
      <vt:lpstr>FandolFang R</vt:lpstr>
      <vt:lpstr>思源黑体 CN Light</vt:lpstr>
      <vt:lpstr>Arial</vt:lpstr>
      <vt:lpstr>Calibri</vt:lpstr>
      <vt:lpstr>Calibri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2020-06-24T02:36:08Z</dcterms:created>
  <dcterms:modified xsi:type="dcterms:W3CDTF">2021-01-09T11:52:44Z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