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269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orient="horz" pos="6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88E"/>
    <a:srgbClr val="4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65"/>
        <p:guide orient="horz" pos="640"/>
        <p:guide orient="horz" pos="709"/>
        <p:guide orient="horz" pos="3929"/>
        <p:guide orient="horz" pos="3861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2323C61-B842-4876-934A-8BA61309452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E745909-FC0F-4B1D-BC5D-B285BAB8E0E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E8BB92-96D3-4D1D-8A6E-3D4F5DBA447A}" type="slidenum">
              <a: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FandolFang R" panose="00000500000000000000" pitchFamily="50" charset="-122"/>
              </a:rPr>
              <a:t>16</a:t>
            </a:fld>
            <a:endParaRPr kumimoji="0" lang="zh-CN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5836918" cy="6858000"/>
          </a:xfrm>
          <a:custGeom>
            <a:avLst/>
            <a:gdLst>
              <a:gd name="connsiteX0" fmla="*/ 0 w 5836918"/>
              <a:gd name="connsiteY0" fmla="*/ 0 h 6858000"/>
              <a:gd name="connsiteX1" fmla="*/ 2212633 w 5836918"/>
              <a:gd name="connsiteY1" fmla="*/ 0 h 6858000"/>
              <a:gd name="connsiteX2" fmla="*/ 5836918 w 5836918"/>
              <a:gd name="connsiteY2" fmla="*/ 3429000 h 6858000"/>
              <a:gd name="connsiteX3" fmla="*/ 2212634 w 5836918"/>
              <a:gd name="connsiteY3" fmla="*/ 6858000 h 6858000"/>
              <a:gd name="connsiteX4" fmla="*/ 0 w 5836918"/>
              <a:gd name="connsiteY4" fmla="*/ 6858000 h 6858000"/>
              <a:gd name="connsiteX5" fmla="*/ 0 w 5836918"/>
              <a:gd name="connsiteY5" fmla="*/ 4718247 h 6858000"/>
              <a:gd name="connsiteX6" fmla="*/ 1160351 w 5836918"/>
              <a:gd name="connsiteY6" fmla="*/ 3620418 h 6858000"/>
              <a:gd name="connsiteX7" fmla="*/ 0 w 5836918"/>
              <a:gd name="connsiteY7" fmla="*/ 2522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6918" h="6858000">
                <a:moveTo>
                  <a:pt x="0" y="0"/>
                </a:moveTo>
                <a:lnTo>
                  <a:pt x="2212633" y="0"/>
                </a:lnTo>
                <a:lnTo>
                  <a:pt x="5836918" y="3429000"/>
                </a:lnTo>
                <a:lnTo>
                  <a:pt x="2212634" y="6858000"/>
                </a:lnTo>
                <a:lnTo>
                  <a:pt x="0" y="6858000"/>
                </a:lnTo>
                <a:lnTo>
                  <a:pt x="0" y="4718247"/>
                </a:lnTo>
                <a:lnTo>
                  <a:pt x="1160351" y="3620418"/>
                </a:lnTo>
                <a:lnTo>
                  <a:pt x="0" y="2522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04588E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172465"/>
            <a:ext cx="5846818" cy="2260864"/>
            <a:chOff x="6147269" y="2943853"/>
            <a:chExt cx="5112385" cy="1976871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99022"/>
              <a:ext cx="5033249" cy="1521702"/>
              <a:chOff x="-4714868" y="2178087"/>
              <a:chExt cx="5033249" cy="1521702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78087"/>
                <a:ext cx="5033249" cy="923584"/>
                <a:chOff x="-4714868" y="2178087"/>
                <a:chExt cx="5033249" cy="923584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78578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78087"/>
                  <a:ext cx="485981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7.2.3</a:t>
                  </a:r>
                  <a:r>
                    <a:rPr lang="zh-CN" altLang="en-US" sz="36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基因的显性和隐性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943853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55123"/>
          <a:stretch>
            <a:fillRect/>
          </a:stretch>
        </p:blipFill>
        <p:spPr>
          <a:xfrm>
            <a:off x="2846419" y="3813645"/>
            <a:ext cx="4927600" cy="1677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50511"/>
          <a:stretch>
            <a:fillRect/>
          </a:stretch>
        </p:blipFill>
        <p:spPr>
          <a:xfrm>
            <a:off x="2846419" y="1200566"/>
            <a:ext cx="4927600" cy="184981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75318" y="3086415"/>
            <a:ext cx="2634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左为高茎豌豆，右为矮茎豌豆</a:t>
            </a:r>
            <a:endParaRPr lang="zh-CN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10219" y="3086415"/>
            <a:ext cx="40377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把矮茎豌豆的花粉授给去掉雄蕊的高茎豌豆（或反之）</a:t>
            </a:r>
            <a:endParaRPr lang="zh-CN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3365" y="5680150"/>
            <a:ext cx="4037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获得了杂交子一代种子</a:t>
            </a:r>
            <a:endParaRPr lang="zh-CN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10219" y="5680150"/>
            <a:ext cx="5052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由杂交子一代长成的植株都是高茎的</a:t>
            </a:r>
            <a:endParaRPr lang="zh-CN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70785" l="2941" r="30937">
                        <a14:foregroundMark x1="16558" y1="65262" x2="16558" y2="65262"/>
                        <a14:foregroundMark x1="16558" y1="70930" x2="16558" y2="70930"/>
                        <a14:foregroundMark x1="30937" y1="18605" x2="30937" y2="1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7442" b="28657"/>
          <a:stretch>
            <a:fillRect/>
          </a:stretch>
        </p:blipFill>
        <p:spPr bwMode="auto">
          <a:xfrm>
            <a:off x="1755140" y="1028700"/>
            <a:ext cx="876769" cy="17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56" b="70349" l="71569" r="95643">
                        <a14:foregroundMark x1="79521" y1="66134" x2="78214" y2="68169"/>
                        <a14:foregroundMark x1="81046" y1="65988" x2="79739" y2="66570"/>
                        <a14:foregroundMark x1="81590" y1="67878" x2="81590" y2="7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61" t="18044" r="1243" b="28656"/>
          <a:stretch>
            <a:fillRect/>
          </a:stretch>
        </p:blipFill>
        <p:spPr bwMode="auto">
          <a:xfrm>
            <a:off x="3313664" y="1523548"/>
            <a:ext cx="898542" cy="11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2871235" y="2141640"/>
            <a:ext cx="442429" cy="36933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</a:t>
            </a:r>
            <a:endParaRPr kumimoji="0" lang="zh-CN" alt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978150" y="2622572"/>
            <a:ext cx="0" cy="691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70785" l="2941" r="30937">
                        <a14:foregroundMark x1="16558" y1="65262" x2="16558" y2="65262"/>
                        <a14:foregroundMark x1="16558" y1="70930" x2="16558" y2="70930"/>
                        <a14:foregroundMark x1="30937" y1="18605" x2="30937" y2="1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7442" b="28657"/>
          <a:stretch>
            <a:fillRect/>
          </a:stretch>
        </p:blipFill>
        <p:spPr bwMode="auto">
          <a:xfrm>
            <a:off x="3402106" y="3860113"/>
            <a:ext cx="876769" cy="17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直接箭头连接符 30"/>
          <p:cNvCxnSpPr/>
          <p:nvPr/>
        </p:nvCxnSpPr>
        <p:spPr>
          <a:xfrm>
            <a:off x="2871235" y="4159162"/>
            <a:ext cx="438596" cy="572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306140" y="3306949"/>
            <a:ext cx="788452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播种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0125" y1="72375" x2="60625" y2="73750"/>
                        <a14:foregroundMark x1="85500" y1="63875" x2="85500" y2="6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7" y="3113775"/>
            <a:ext cx="1162521" cy="9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直接箭头连接符 35"/>
          <p:cNvCxnSpPr/>
          <p:nvPr/>
        </p:nvCxnSpPr>
        <p:spPr>
          <a:xfrm flipV="1">
            <a:off x="4260989" y="4477221"/>
            <a:ext cx="1194606" cy="4968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70785" l="2941" r="30937">
                        <a14:foregroundMark x1="16558" y1="65262" x2="16558" y2="65262"/>
                        <a14:foregroundMark x1="16558" y1="70930" x2="16558" y2="70930"/>
                        <a14:foregroundMark x1="30937" y1="18605" x2="30937" y2="1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7442" b="28657"/>
          <a:stretch>
            <a:fillRect/>
          </a:stretch>
        </p:blipFill>
        <p:spPr bwMode="auto">
          <a:xfrm>
            <a:off x="7930681" y="1615036"/>
            <a:ext cx="876769" cy="17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70785" l="2941" r="30937">
                        <a14:foregroundMark x1="16558" y1="65262" x2="16558" y2="65262"/>
                        <a14:foregroundMark x1="16558" y1="70930" x2="16558" y2="70930"/>
                        <a14:foregroundMark x1="30937" y1="18605" x2="30937" y2="1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7442" b="28657"/>
          <a:stretch>
            <a:fillRect/>
          </a:stretch>
        </p:blipFill>
        <p:spPr bwMode="auto">
          <a:xfrm>
            <a:off x="6865335" y="1615036"/>
            <a:ext cx="876769" cy="17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56" b="70349" l="71569" r="95643">
                        <a14:foregroundMark x1="79521" y1="66134" x2="78214" y2="68169"/>
                        <a14:foregroundMark x1="81046" y1="65988" x2="79739" y2="66570"/>
                        <a14:foregroundMark x1="81590" y1="67878" x2="81590" y2="7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61" t="18044" r="1243" b="28656"/>
          <a:stretch>
            <a:fillRect/>
          </a:stretch>
        </p:blipFill>
        <p:spPr bwMode="auto">
          <a:xfrm>
            <a:off x="8770927" y="2580080"/>
            <a:ext cx="898542" cy="11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2"/>
          <p:cNvSpPr txBox="1">
            <a:spLocks noChangeArrowheads="1"/>
          </p:cNvSpPr>
          <p:nvPr/>
        </p:nvSpPr>
        <p:spPr bwMode="auto">
          <a:xfrm rot="20203349">
            <a:off x="3945940" y="4758440"/>
            <a:ext cx="2015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收获子二代种子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401992" y="4388354"/>
            <a:ext cx="852662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播种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0125" y1="72375" x2="60625" y2="73750"/>
                        <a14:foregroundMark x1="85500" y1="63875" x2="85500" y2="6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71" y="3737799"/>
            <a:ext cx="1162524" cy="10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直接箭头连接符 46"/>
          <p:cNvCxnSpPr/>
          <p:nvPr/>
        </p:nvCxnSpPr>
        <p:spPr>
          <a:xfrm flipV="1">
            <a:off x="6700366" y="3435977"/>
            <a:ext cx="487377" cy="665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3029220" y="2664288"/>
            <a:ext cx="2558048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获得杂交子一代种子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930561" y="3818968"/>
            <a:ext cx="2877007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既有高茎豌豆，也有矮茎豌豆。</a:t>
            </a:r>
            <a:endParaRPr lang="zh-CN" altLang="zh-CN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829275" y="4936058"/>
            <a:ext cx="1526693" cy="6966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子一代全是高茎</a:t>
            </a:r>
            <a:endParaRPr lang="zh-CN" altLang="zh-CN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5767671" y="4671371"/>
            <a:ext cx="4697129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孟德尔还做了豌豆其他相对性状的杂交实验，都得到了类似的结果。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9" grpId="0" animBg="1"/>
      <p:bldP spid="50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7375" y="1223135"/>
            <a:ext cx="7567209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孟德尔是怎么解释这些奇妙的现象呢？</a:t>
            </a:r>
            <a:endParaRPr lang="zh-CN" altLang="zh-CN" sz="20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3875" y="2063169"/>
            <a:ext cx="300228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孟德尔的假说：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7375" y="2666638"/>
            <a:ext cx="728472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、相对性状有显性性状和隐性性状之分。</a:t>
            </a:r>
            <a:endParaRPr lang="zh-CN" altLang="zh-CN" sz="20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0400" y="3679007"/>
            <a:ext cx="300228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纯种高茎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33140" y="3686688"/>
            <a:ext cx="300228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纯种矮茎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10181" y="3686688"/>
            <a:ext cx="1104900" cy="6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</a:t>
            </a:r>
            <a:endParaRPr lang="zh-CN" altLang="zh-CN" sz="2665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533140" y="4345173"/>
            <a:ext cx="0" cy="8122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54909" y="5160179"/>
            <a:ext cx="161544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高茎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35420" y="3679007"/>
            <a:ext cx="300228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显性性状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963660" y="3679007"/>
            <a:ext cx="300228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隐性性状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870701" y="4469815"/>
            <a:ext cx="1783073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高茎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408161" y="4461456"/>
            <a:ext cx="157734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矮茎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48" y="1667655"/>
            <a:ext cx="728472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、控制相对性状的基因有显性和隐性之分。</a:t>
            </a:r>
            <a:endParaRPr lang="zh-CN" altLang="zh-CN" sz="20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5251" y="1125538"/>
            <a:ext cx="300228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孟德尔的假说：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394451" y="3743911"/>
            <a:ext cx="192024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性状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16960" y="3726619"/>
            <a:ext cx="167640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基因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箭头: 右 5"/>
          <p:cNvSpPr/>
          <p:nvPr/>
        </p:nvSpPr>
        <p:spPr>
          <a:xfrm>
            <a:off x="5278120" y="3689357"/>
            <a:ext cx="1676400" cy="978213"/>
          </a:xfrm>
          <a:prstGeom prst="rightArrow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7914643" y="3373485"/>
            <a:ext cx="941069" cy="140701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左大括号 8"/>
          <p:cNvSpPr/>
          <p:nvPr/>
        </p:nvSpPr>
        <p:spPr>
          <a:xfrm flipH="1">
            <a:off x="3277871" y="3373485"/>
            <a:ext cx="990600" cy="140701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32841" y="4304074"/>
            <a:ext cx="227076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隐性基因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27127" y="2984298"/>
            <a:ext cx="2270760" cy="64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显性基因</a:t>
            </a:r>
            <a:endParaRPr lang="zh-CN" altLang="zh-CN" sz="2665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219443" y="2980549"/>
            <a:ext cx="227076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显性性状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14691" y="4304074"/>
            <a:ext cx="227076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隐性性状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93748" y="3373485"/>
            <a:ext cx="304800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（大写字母）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95678" y="3920479"/>
            <a:ext cx="2649853" cy="64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小写字母</a:t>
            </a:r>
            <a:r>
              <a:rPr lang="en-US" altLang="zh-CN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)</a:t>
            </a:r>
            <a:endParaRPr lang="zh-CN" altLang="zh-CN" sz="2665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524243" y="2550269"/>
            <a:ext cx="227076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高茎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24243" y="4780503"/>
            <a:ext cx="227076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矮茎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82417" y="2474649"/>
            <a:ext cx="227076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532889" y="4851069"/>
            <a:ext cx="2270760" cy="6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665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665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50848" y="1931682"/>
            <a:ext cx="8165305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、体细胞中基因是成对存在的，生殖细胞只有成对基因中的一个。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1899" y="1275796"/>
            <a:ext cx="4470563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孟德尔的假说：</a:t>
            </a:r>
            <a:endParaRPr lang="zh-CN" altLang="zh-CN" sz="24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760469" y="3858556"/>
            <a:ext cx="144018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性状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3870234" y="3873557"/>
            <a:ext cx="125730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基因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箭头: 右 5"/>
          <p:cNvSpPr/>
          <p:nvPr/>
        </p:nvSpPr>
        <p:spPr>
          <a:xfrm>
            <a:off x="4923223" y="3821637"/>
            <a:ext cx="1257300" cy="733659"/>
          </a:xfrm>
          <a:prstGeom prst="rightArrow">
            <a:avLst/>
          </a:prstGeom>
          <a:solidFill>
            <a:srgbClr val="002060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左大括号 38"/>
          <p:cNvSpPr/>
          <p:nvPr/>
        </p:nvSpPr>
        <p:spPr>
          <a:xfrm>
            <a:off x="6854891" y="3608706"/>
            <a:ext cx="705802" cy="105526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左大括号 39"/>
          <p:cNvSpPr/>
          <p:nvPr/>
        </p:nvSpPr>
        <p:spPr>
          <a:xfrm flipH="1">
            <a:off x="3615917" y="3608706"/>
            <a:ext cx="742950" cy="105526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007145" y="4306648"/>
            <a:ext cx="170307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隐性基因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002859" y="3316816"/>
            <a:ext cx="170307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显性基因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123499" y="3314004"/>
            <a:ext cx="170307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显性性状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7123499" y="4317241"/>
            <a:ext cx="170307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隐性性状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752825" y="3608706"/>
            <a:ext cx="228600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（大写字母）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904272" y="4018952"/>
            <a:ext cx="198739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小写字母</a:t>
            </a: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)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322096" y="2994928"/>
            <a:ext cx="170307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高茎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7550696" y="4663970"/>
            <a:ext cx="170307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矮茎</a:t>
            </a:r>
            <a:endParaRPr lang="zh-CN" altLang="zh-CN" sz="20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299124" y="3061737"/>
            <a:ext cx="170307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000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307181" y="4716894"/>
            <a:ext cx="170307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000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231218" y="3074294"/>
            <a:ext cx="787606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000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任意多边形: 形状 26"/>
          <p:cNvSpPr/>
          <p:nvPr/>
        </p:nvSpPr>
        <p:spPr>
          <a:xfrm>
            <a:off x="3839519" y="2803076"/>
            <a:ext cx="4251960" cy="320040"/>
          </a:xfrm>
          <a:custGeom>
            <a:avLst/>
            <a:gdLst>
              <a:gd name="connsiteX0" fmla="*/ 0 w 4661105"/>
              <a:gd name="connsiteY0" fmla="*/ 367902 h 367902"/>
              <a:gd name="connsiteX1" fmla="*/ 0 w 4661105"/>
              <a:gd name="connsiteY1" fmla="*/ 59292 h 367902"/>
              <a:gd name="connsiteX2" fmla="*/ 0 w 4661105"/>
              <a:gd name="connsiteY2" fmla="*/ 59292 h 367902"/>
              <a:gd name="connsiteX3" fmla="*/ 4251960 w 4661105"/>
              <a:gd name="connsiteY3" fmla="*/ 13572 h 367902"/>
              <a:gd name="connsiteX4" fmla="*/ 4251960 w 4661105"/>
              <a:gd name="connsiteY4" fmla="*/ 333612 h 367902"/>
              <a:gd name="connsiteX0-1" fmla="*/ 0 w 4251960"/>
              <a:gd name="connsiteY0-2" fmla="*/ 367902 h 367902"/>
              <a:gd name="connsiteX1-3" fmla="*/ 0 w 4251960"/>
              <a:gd name="connsiteY1-4" fmla="*/ 59292 h 367902"/>
              <a:gd name="connsiteX2-5" fmla="*/ 0 w 4251960"/>
              <a:gd name="connsiteY2-6" fmla="*/ 59292 h 367902"/>
              <a:gd name="connsiteX3-7" fmla="*/ 4251960 w 4251960"/>
              <a:gd name="connsiteY3-8" fmla="*/ 13572 h 367902"/>
              <a:gd name="connsiteX4-9" fmla="*/ 4251960 w 4251960"/>
              <a:gd name="connsiteY4-10" fmla="*/ 333612 h 367902"/>
              <a:gd name="connsiteX0-11" fmla="*/ 0 w 4251960"/>
              <a:gd name="connsiteY0-12" fmla="*/ 354330 h 354330"/>
              <a:gd name="connsiteX1-13" fmla="*/ 0 w 4251960"/>
              <a:gd name="connsiteY1-14" fmla="*/ 45720 h 354330"/>
              <a:gd name="connsiteX2-15" fmla="*/ 0 w 4251960"/>
              <a:gd name="connsiteY2-16" fmla="*/ 45720 h 354330"/>
              <a:gd name="connsiteX3-17" fmla="*/ 4251960 w 4251960"/>
              <a:gd name="connsiteY3-18" fmla="*/ 0 h 354330"/>
              <a:gd name="connsiteX4-19" fmla="*/ 4251960 w 4251960"/>
              <a:gd name="connsiteY4-20" fmla="*/ 320040 h 354330"/>
              <a:gd name="connsiteX0-21" fmla="*/ 0 w 4251960"/>
              <a:gd name="connsiteY0-22" fmla="*/ 320040 h 320040"/>
              <a:gd name="connsiteX1-23" fmla="*/ 0 w 4251960"/>
              <a:gd name="connsiteY1-24" fmla="*/ 11430 h 320040"/>
              <a:gd name="connsiteX2-25" fmla="*/ 0 w 4251960"/>
              <a:gd name="connsiteY2-26" fmla="*/ 11430 h 320040"/>
              <a:gd name="connsiteX3-27" fmla="*/ 4251960 w 4251960"/>
              <a:gd name="connsiteY3-28" fmla="*/ 0 h 320040"/>
              <a:gd name="connsiteX4-29" fmla="*/ 4251960 w 4251960"/>
              <a:gd name="connsiteY4-30" fmla="*/ 285750 h 320040"/>
              <a:gd name="connsiteX0-31" fmla="*/ 0 w 4566920"/>
              <a:gd name="connsiteY0-32" fmla="*/ 333993 h 333993"/>
              <a:gd name="connsiteX1-33" fmla="*/ 0 w 4566920"/>
              <a:gd name="connsiteY1-34" fmla="*/ 25383 h 333993"/>
              <a:gd name="connsiteX2-35" fmla="*/ 0 w 4566920"/>
              <a:gd name="connsiteY2-36" fmla="*/ 48243 h 333993"/>
              <a:gd name="connsiteX3-37" fmla="*/ 4251960 w 4566920"/>
              <a:gd name="connsiteY3-38" fmla="*/ 13953 h 333993"/>
              <a:gd name="connsiteX4-39" fmla="*/ 4251960 w 4566920"/>
              <a:gd name="connsiteY4-40" fmla="*/ 299703 h 333993"/>
              <a:gd name="connsiteX0-41" fmla="*/ 0 w 4566920"/>
              <a:gd name="connsiteY0-42" fmla="*/ 320040 h 320040"/>
              <a:gd name="connsiteX1-43" fmla="*/ 0 w 4566920"/>
              <a:gd name="connsiteY1-44" fmla="*/ 11430 h 320040"/>
              <a:gd name="connsiteX2-45" fmla="*/ 0 w 4566920"/>
              <a:gd name="connsiteY2-46" fmla="*/ 34290 h 320040"/>
              <a:gd name="connsiteX3-47" fmla="*/ 4251960 w 4566920"/>
              <a:gd name="connsiteY3-48" fmla="*/ 0 h 320040"/>
              <a:gd name="connsiteX4-49" fmla="*/ 4251960 w 4566920"/>
              <a:gd name="connsiteY4-50" fmla="*/ 285750 h 320040"/>
              <a:gd name="connsiteX0-51" fmla="*/ 0 w 4251960"/>
              <a:gd name="connsiteY0-52" fmla="*/ 320040 h 320040"/>
              <a:gd name="connsiteX1-53" fmla="*/ 0 w 4251960"/>
              <a:gd name="connsiteY1-54" fmla="*/ 11430 h 320040"/>
              <a:gd name="connsiteX2-55" fmla="*/ 0 w 4251960"/>
              <a:gd name="connsiteY2-56" fmla="*/ 34290 h 320040"/>
              <a:gd name="connsiteX3-57" fmla="*/ 4251960 w 4251960"/>
              <a:gd name="connsiteY3-58" fmla="*/ 0 h 320040"/>
              <a:gd name="connsiteX4-59" fmla="*/ 4251960 w 4251960"/>
              <a:gd name="connsiteY4-60" fmla="*/ 285750 h 320040"/>
              <a:gd name="connsiteX0-61" fmla="*/ 0 w 4251960"/>
              <a:gd name="connsiteY0-62" fmla="*/ 320040 h 320040"/>
              <a:gd name="connsiteX1-63" fmla="*/ 0 w 4251960"/>
              <a:gd name="connsiteY1-64" fmla="*/ 11430 h 320040"/>
              <a:gd name="connsiteX2-65" fmla="*/ 4251960 w 4251960"/>
              <a:gd name="connsiteY2-66" fmla="*/ 0 h 320040"/>
              <a:gd name="connsiteX3-67" fmla="*/ 4251960 w 4251960"/>
              <a:gd name="connsiteY3-68" fmla="*/ 285750 h 320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1960" h="320040">
                <a:moveTo>
                  <a:pt x="0" y="320040"/>
                </a:moveTo>
                <a:lnTo>
                  <a:pt x="0" y="11430"/>
                </a:lnTo>
                <a:lnTo>
                  <a:pt x="4251960" y="0"/>
                </a:lnTo>
                <a:lnTo>
                  <a:pt x="4251960" y="285750"/>
                </a:lnTo>
              </a:path>
            </a:pathLst>
          </a:cu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任意多边形: 形状 27"/>
          <p:cNvSpPr/>
          <p:nvPr/>
        </p:nvSpPr>
        <p:spPr>
          <a:xfrm>
            <a:off x="3070136" y="2584682"/>
            <a:ext cx="5189218" cy="562780"/>
          </a:xfrm>
          <a:custGeom>
            <a:avLst/>
            <a:gdLst>
              <a:gd name="connsiteX0" fmla="*/ 0 w 4661105"/>
              <a:gd name="connsiteY0" fmla="*/ 367902 h 367902"/>
              <a:gd name="connsiteX1" fmla="*/ 0 w 4661105"/>
              <a:gd name="connsiteY1" fmla="*/ 59292 h 367902"/>
              <a:gd name="connsiteX2" fmla="*/ 0 w 4661105"/>
              <a:gd name="connsiteY2" fmla="*/ 59292 h 367902"/>
              <a:gd name="connsiteX3" fmla="*/ 4251960 w 4661105"/>
              <a:gd name="connsiteY3" fmla="*/ 13572 h 367902"/>
              <a:gd name="connsiteX4" fmla="*/ 4251960 w 4661105"/>
              <a:gd name="connsiteY4" fmla="*/ 333612 h 367902"/>
              <a:gd name="connsiteX0-1" fmla="*/ 0 w 4251960"/>
              <a:gd name="connsiteY0-2" fmla="*/ 367902 h 367902"/>
              <a:gd name="connsiteX1-3" fmla="*/ 0 w 4251960"/>
              <a:gd name="connsiteY1-4" fmla="*/ 59292 h 367902"/>
              <a:gd name="connsiteX2-5" fmla="*/ 0 w 4251960"/>
              <a:gd name="connsiteY2-6" fmla="*/ 59292 h 367902"/>
              <a:gd name="connsiteX3-7" fmla="*/ 4251960 w 4251960"/>
              <a:gd name="connsiteY3-8" fmla="*/ 13572 h 367902"/>
              <a:gd name="connsiteX4-9" fmla="*/ 4251960 w 4251960"/>
              <a:gd name="connsiteY4-10" fmla="*/ 333612 h 367902"/>
              <a:gd name="connsiteX0-11" fmla="*/ 0 w 4251960"/>
              <a:gd name="connsiteY0-12" fmla="*/ 354330 h 354330"/>
              <a:gd name="connsiteX1-13" fmla="*/ 0 w 4251960"/>
              <a:gd name="connsiteY1-14" fmla="*/ 45720 h 354330"/>
              <a:gd name="connsiteX2-15" fmla="*/ 0 w 4251960"/>
              <a:gd name="connsiteY2-16" fmla="*/ 45720 h 354330"/>
              <a:gd name="connsiteX3-17" fmla="*/ 4251960 w 4251960"/>
              <a:gd name="connsiteY3-18" fmla="*/ 0 h 354330"/>
              <a:gd name="connsiteX4-19" fmla="*/ 4251960 w 4251960"/>
              <a:gd name="connsiteY4-20" fmla="*/ 320040 h 354330"/>
              <a:gd name="connsiteX0-21" fmla="*/ 0 w 4251960"/>
              <a:gd name="connsiteY0-22" fmla="*/ 320040 h 320040"/>
              <a:gd name="connsiteX1-23" fmla="*/ 0 w 4251960"/>
              <a:gd name="connsiteY1-24" fmla="*/ 11430 h 320040"/>
              <a:gd name="connsiteX2-25" fmla="*/ 0 w 4251960"/>
              <a:gd name="connsiteY2-26" fmla="*/ 11430 h 320040"/>
              <a:gd name="connsiteX3-27" fmla="*/ 4251960 w 4251960"/>
              <a:gd name="connsiteY3-28" fmla="*/ 0 h 320040"/>
              <a:gd name="connsiteX4-29" fmla="*/ 4251960 w 4251960"/>
              <a:gd name="connsiteY4-30" fmla="*/ 285750 h 320040"/>
              <a:gd name="connsiteX0-31" fmla="*/ 0 w 4566920"/>
              <a:gd name="connsiteY0-32" fmla="*/ 333993 h 333993"/>
              <a:gd name="connsiteX1-33" fmla="*/ 0 w 4566920"/>
              <a:gd name="connsiteY1-34" fmla="*/ 25383 h 333993"/>
              <a:gd name="connsiteX2-35" fmla="*/ 0 w 4566920"/>
              <a:gd name="connsiteY2-36" fmla="*/ 48243 h 333993"/>
              <a:gd name="connsiteX3-37" fmla="*/ 4251960 w 4566920"/>
              <a:gd name="connsiteY3-38" fmla="*/ 13953 h 333993"/>
              <a:gd name="connsiteX4-39" fmla="*/ 4251960 w 4566920"/>
              <a:gd name="connsiteY4-40" fmla="*/ 299703 h 333993"/>
              <a:gd name="connsiteX0-41" fmla="*/ 0 w 4566920"/>
              <a:gd name="connsiteY0-42" fmla="*/ 320040 h 320040"/>
              <a:gd name="connsiteX1-43" fmla="*/ 0 w 4566920"/>
              <a:gd name="connsiteY1-44" fmla="*/ 11430 h 320040"/>
              <a:gd name="connsiteX2-45" fmla="*/ 0 w 4566920"/>
              <a:gd name="connsiteY2-46" fmla="*/ 34290 h 320040"/>
              <a:gd name="connsiteX3-47" fmla="*/ 4251960 w 4566920"/>
              <a:gd name="connsiteY3-48" fmla="*/ 0 h 320040"/>
              <a:gd name="connsiteX4-49" fmla="*/ 4251960 w 4566920"/>
              <a:gd name="connsiteY4-50" fmla="*/ 285750 h 320040"/>
              <a:gd name="connsiteX0-51" fmla="*/ 0 w 4251960"/>
              <a:gd name="connsiteY0-52" fmla="*/ 320040 h 320040"/>
              <a:gd name="connsiteX1-53" fmla="*/ 0 w 4251960"/>
              <a:gd name="connsiteY1-54" fmla="*/ 11430 h 320040"/>
              <a:gd name="connsiteX2-55" fmla="*/ 0 w 4251960"/>
              <a:gd name="connsiteY2-56" fmla="*/ 34290 h 320040"/>
              <a:gd name="connsiteX3-57" fmla="*/ 4251960 w 4251960"/>
              <a:gd name="connsiteY3-58" fmla="*/ 0 h 320040"/>
              <a:gd name="connsiteX4-59" fmla="*/ 4251960 w 4251960"/>
              <a:gd name="connsiteY4-60" fmla="*/ 285750 h 320040"/>
              <a:gd name="connsiteX0-61" fmla="*/ 0 w 4251960"/>
              <a:gd name="connsiteY0-62" fmla="*/ 320040 h 320040"/>
              <a:gd name="connsiteX1-63" fmla="*/ 0 w 4251960"/>
              <a:gd name="connsiteY1-64" fmla="*/ 11430 h 320040"/>
              <a:gd name="connsiteX2-65" fmla="*/ 4251960 w 4251960"/>
              <a:gd name="connsiteY2-66" fmla="*/ 0 h 320040"/>
              <a:gd name="connsiteX3-67" fmla="*/ 4251960 w 4251960"/>
              <a:gd name="connsiteY3-68" fmla="*/ 285750 h 320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1960" h="320040">
                <a:moveTo>
                  <a:pt x="0" y="320040"/>
                </a:moveTo>
                <a:lnTo>
                  <a:pt x="0" y="11430"/>
                </a:lnTo>
                <a:lnTo>
                  <a:pt x="4251960" y="0"/>
                </a:lnTo>
                <a:lnTo>
                  <a:pt x="4251960" y="285750"/>
                </a:lnTo>
              </a:path>
            </a:pathLst>
          </a:cu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任意多边形: 形状 28"/>
          <p:cNvSpPr/>
          <p:nvPr/>
        </p:nvSpPr>
        <p:spPr>
          <a:xfrm flipV="1">
            <a:off x="3001554" y="5182596"/>
            <a:ext cx="5257800" cy="275764"/>
          </a:xfrm>
          <a:custGeom>
            <a:avLst/>
            <a:gdLst>
              <a:gd name="connsiteX0" fmla="*/ 0 w 4661105"/>
              <a:gd name="connsiteY0" fmla="*/ 367902 h 367902"/>
              <a:gd name="connsiteX1" fmla="*/ 0 w 4661105"/>
              <a:gd name="connsiteY1" fmla="*/ 59292 h 367902"/>
              <a:gd name="connsiteX2" fmla="*/ 0 w 4661105"/>
              <a:gd name="connsiteY2" fmla="*/ 59292 h 367902"/>
              <a:gd name="connsiteX3" fmla="*/ 4251960 w 4661105"/>
              <a:gd name="connsiteY3" fmla="*/ 13572 h 367902"/>
              <a:gd name="connsiteX4" fmla="*/ 4251960 w 4661105"/>
              <a:gd name="connsiteY4" fmla="*/ 333612 h 367902"/>
              <a:gd name="connsiteX0-1" fmla="*/ 0 w 4251960"/>
              <a:gd name="connsiteY0-2" fmla="*/ 367902 h 367902"/>
              <a:gd name="connsiteX1-3" fmla="*/ 0 w 4251960"/>
              <a:gd name="connsiteY1-4" fmla="*/ 59292 h 367902"/>
              <a:gd name="connsiteX2-5" fmla="*/ 0 w 4251960"/>
              <a:gd name="connsiteY2-6" fmla="*/ 59292 h 367902"/>
              <a:gd name="connsiteX3-7" fmla="*/ 4251960 w 4251960"/>
              <a:gd name="connsiteY3-8" fmla="*/ 13572 h 367902"/>
              <a:gd name="connsiteX4-9" fmla="*/ 4251960 w 4251960"/>
              <a:gd name="connsiteY4-10" fmla="*/ 333612 h 367902"/>
              <a:gd name="connsiteX0-11" fmla="*/ 0 w 4251960"/>
              <a:gd name="connsiteY0-12" fmla="*/ 354330 h 354330"/>
              <a:gd name="connsiteX1-13" fmla="*/ 0 w 4251960"/>
              <a:gd name="connsiteY1-14" fmla="*/ 45720 h 354330"/>
              <a:gd name="connsiteX2-15" fmla="*/ 0 w 4251960"/>
              <a:gd name="connsiteY2-16" fmla="*/ 45720 h 354330"/>
              <a:gd name="connsiteX3-17" fmla="*/ 4251960 w 4251960"/>
              <a:gd name="connsiteY3-18" fmla="*/ 0 h 354330"/>
              <a:gd name="connsiteX4-19" fmla="*/ 4251960 w 4251960"/>
              <a:gd name="connsiteY4-20" fmla="*/ 320040 h 354330"/>
              <a:gd name="connsiteX0-21" fmla="*/ 0 w 4251960"/>
              <a:gd name="connsiteY0-22" fmla="*/ 320040 h 320040"/>
              <a:gd name="connsiteX1-23" fmla="*/ 0 w 4251960"/>
              <a:gd name="connsiteY1-24" fmla="*/ 11430 h 320040"/>
              <a:gd name="connsiteX2-25" fmla="*/ 0 w 4251960"/>
              <a:gd name="connsiteY2-26" fmla="*/ 11430 h 320040"/>
              <a:gd name="connsiteX3-27" fmla="*/ 4251960 w 4251960"/>
              <a:gd name="connsiteY3-28" fmla="*/ 0 h 320040"/>
              <a:gd name="connsiteX4-29" fmla="*/ 4251960 w 4251960"/>
              <a:gd name="connsiteY4-30" fmla="*/ 285750 h 320040"/>
              <a:gd name="connsiteX0-31" fmla="*/ 0 w 4566920"/>
              <a:gd name="connsiteY0-32" fmla="*/ 333993 h 333993"/>
              <a:gd name="connsiteX1-33" fmla="*/ 0 w 4566920"/>
              <a:gd name="connsiteY1-34" fmla="*/ 25383 h 333993"/>
              <a:gd name="connsiteX2-35" fmla="*/ 0 w 4566920"/>
              <a:gd name="connsiteY2-36" fmla="*/ 48243 h 333993"/>
              <a:gd name="connsiteX3-37" fmla="*/ 4251960 w 4566920"/>
              <a:gd name="connsiteY3-38" fmla="*/ 13953 h 333993"/>
              <a:gd name="connsiteX4-39" fmla="*/ 4251960 w 4566920"/>
              <a:gd name="connsiteY4-40" fmla="*/ 299703 h 333993"/>
              <a:gd name="connsiteX0-41" fmla="*/ 0 w 4566920"/>
              <a:gd name="connsiteY0-42" fmla="*/ 320040 h 320040"/>
              <a:gd name="connsiteX1-43" fmla="*/ 0 w 4566920"/>
              <a:gd name="connsiteY1-44" fmla="*/ 11430 h 320040"/>
              <a:gd name="connsiteX2-45" fmla="*/ 0 w 4566920"/>
              <a:gd name="connsiteY2-46" fmla="*/ 34290 h 320040"/>
              <a:gd name="connsiteX3-47" fmla="*/ 4251960 w 4566920"/>
              <a:gd name="connsiteY3-48" fmla="*/ 0 h 320040"/>
              <a:gd name="connsiteX4-49" fmla="*/ 4251960 w 4566920"/>
              <a:gd name="connsiteY4-50" fmla="*/ 285750 h 320040"/>
              <a:gd name="connsiteX0-51" fmla="*/ 0 w 4251960"/>
              <a:gd name="connsiteY0-52" fmla="*/ 320040 h 320040"/>
              <a:gd name="connsiteX1-53" fmla="*/ 0 w 4251960"/>
              <a:gd name="connsiteY1-54" fmla="*/ 11430 h 320040"/>
              <a:gd name="connsiteX2-55" fmla="*/ 0 w 4251960"/>
              <a:gd name="connsiteY2-56" fmla="*/ 34290 h 320040"/>
              <a:gd name="connsiteX3-57" fmla="*/ 4251960 w 4251960"/>
              <a:gd name="connsiteY3-58" fmla="*/ 0 h 320040"/>
              <a:gd name="connsiteX4-59" fmla="*/ 4251960 w 4251960"/>
              <a:gd name="connsiteY4-60" fmla="*/ 285750 h 320040"/>
              <a:gd name="connsiteX0-61" fmla="*/ 0 w 4251960"/>
              <a:gd name="connsiteY0-62" fmla="*/ 320040 h 320040"/>
              <a:gd name="connsiteX1-63" fmla="*/ 0 w 4251960"/>
              <a:gd name="connsiteY1-64" fmla="*/ 11430 h 320040"/>
              <a:gd name="connsiteX2-65" fmla="*/ 4251960 w 4251960"/>
              <a:gd name="connsiteY2-66" fmla="*/ 0 h 320040"/>
              <a:gd name="connsiteX3-67" fmla="*/ 4251960 w 4251960"/>
              <a:gd name="connsiteY3-68" fmla="*/ 285750 h 320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51960" h="320040">
                <a:moveTo>
                  <a:pt x="0" y="320040"/>
                </a:moveTo>
                <a:lnTo>
                  <a:pt x="0" y="11430"/>
                </a:lnTo>
                <a:lnTo>
                  <a:pt x="4251960" y="0"/>
                </a:lnTo>
                <a:lnTo>
                  <a:pt x="4251960" y="285750"/>
                </a:lnTo>
              </a:path>
            </a:pathLst>
          </a:cu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任意多边形: 形状 29"/>
          <p:cNvSpPr/>
          <p:nvPr/>
        </p:nvSpPr>
        <p:spPr>
          <a:xfrm>
            <a:off x="3174081" y="3049180"/>
            <a:ext cx="525780" cy="143222"/>
          </a:xfrm>
          <a:custGeom>
            <a:avLst/>
            <a:gdLst>
              <a:gd name="connsiteX0" fmla="*/ 0 w 510147"/>
              <a:gd name="connsiteY0" fmla="*/ 87709 h 87709"/>
              <a:gd name="connsiteX1" fmla="*/ 468630 w 510147"/>
              <a:gd name="connsiteY1" fmla="*/ 7699 h 87709"/>
              <a:gd name="connsiteX2" fmla="*/ 457200 w 510147"/>
              <a:gd name="connsiteY2" fmla="*/ 7699 h 87709"/>
              <a:gd name="connsiteX0-1" fmla="*/ 0 w 468630"/>
              <a:gd name="connsiteY0-2" fmla="*/ 80010 h 80010"/>
              <a:gd name="connsiteX1-3" fmla="*/ 468630 w 468630"/>
              <a:gd name="connsiteY1-4" fmla="*/ 0 h 80010"/>
              <a:gd name="connsiteX0-5" fmla="*/ 0 w 468630"/>
              <a:gd name="connsiteY0-6" fmla="*/ 192160 h 192160"/>
              <a:gd name="connsiteX1-7" fmla="*/ 468630 w 468630"/>
              <a:gd name="connsiteY1-8" fmla="*/ 112150 h 192160"/>
              <a:gd name="connsiteX0-9" fmla="*/ 0 w 525780"/>
              <a:gd name="connsiteY0-10" fmla="*/ 115325 h 138185"/>
              <a:gd name="connsiteX1-11" fmla="*/ 525780 w 525780"/>
              <a:gd name="connsiteY1-12" fmla="*/ 138185 h 138185"/>
              <a:gd name="connsiteX0-13" fmla="*/ 0 w 525780"/>
              <a:gd name="connsiteY0-14" fmla="*/ 120362 h 143222"/>
              <a:gd name="connsiteX1-15" fmla="*/ 525780 w 525780"/>
              <a:gd name="connsiteY1-16" fmla="*/ 143222 h 1432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525780" h="143222">
                <a:moveTo>
                  <a:pt x="0" y="120362"/>
                </a:moveTo>
                <a:cubicBezTo>
                  <a:pt x="156210" y="93692"/>
                  <a:pt x="129540" y="-150148"/>
                  <a:pt x="525780" y="143222"/>
                </a:cubicBezTo>
              </a:path>
            </a:pathLst>
          </a:custGeom>
          <a:ln>
            <a:solidFill>
              <a:srgbClr val="FF0000"/>
            </a:solidFill>
            <a:prstDash val="sysDot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任意多边形: 形状 30"/>
          <p:cNvSpPr/>
          <p:nvPr/>
        </p:nvSpPr>
        <p:spPr>
          <a:xfrm flipV="1">
            <a:off x="3184434" y="3581288"/>
            <a:ext cx="834390" cy="1407105"/>
          </a:xfrm>
          <a:custGeom>
            <a:avLst/>
            <a:gdLst>
              <a:gd name="connsiteX0" fmla="*/ 0 w 510147"/>
              <a:gd name="connsiteY0" fmla="*/ 87709 h 87709"/>
              <a:gd name="connsiteX1" fmla="*/ 468630 w 510147"/>
              <a:gd name="connsiteY1" fmla="*/ 7699 h 87709"/>
              <a:gd name="connsiteX2" fmla="*/ 457200 w 510147"/>
              <a:gd name="connsiteY2" fmla="*/ 7699 h 87709"/>
              <a:gd name="connsiteX0-1" fmla="*/ 0 w 468630"/>
              <a:gd name="connsiteY0-2" fmla="*/ 80010 h 80010"/>
              <a:gd name="connsiteX1-3" fmla="*/ 468630 w 468630"/>
              <a:gd name="connsiteY1-4" fmla="*/ 0 h 80010"/>
              <a:gd name="connsiteX0-5" fmla="*/ 0 w 468630"/>
              <a:gd name="connsiteY0-6" fmla="*/ 192160 h 192160"/>
              <a:gd name="connsiteX1-7" fmla="*/ 468630 w 468630"/>
              <a:gd name="connsiteY1-8" fmla="*/ 112150 h 192160"/>
              <a:gd name="connsiteX0-9" fmla="*/ 0 w 525780"/>
              <a:gd name="connsiteY0-10" fmla="*/ 115325 h 138185"/>
              <a:gd name="connsiteX1-11" fmla="*/ 525780 w 525780"/>
              <a:gd name="connsiteY1-12" fmla="*/ 138185 h 138185"/>
              <a:gd name="connsiteX0-13" fmla="*/ 0 w 525780"/>
              <a:gd name="connsiteY0-14" fmla="*/ 120362 h 143222"/>
              <a:gd name="connsiteX1-15" fmla="*/ 525780 w 525780"/>
              <a:gd name="connsiteY1-16" fmla="*/ 143222 h 143222"/>
              <a:gd name="connsiteX0-17" fmla="*/ 0 w 328051"/>
              <a:gd name="connsiteY0-18" fmla="*/ 3916 h 378540"/>
              <a:gd name="connsiteX1-19" fmla="*/ 328051 w 328051"/>
              <a:gd name="connsiteY1-20" fmla="*/ 378540 h 378540"/>
              <a:gd name="connsiteX0-21" fmla="*/ 0 w 328051"/>
              <a:gd name="connsiteY0-22" fmla="*/ 5239 h 379863"/>
              <a:gd name="connsiteX1-23" fmla="*/ 328051 w 328051"/>
              <a:gd name="connsiteY1-24" fmla="*/ 379863 h 379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28051" h="379863">
                <a:moveTo>
                  <a:pt x="0" y="5239"/>
                </a:moveTo>
                <a:cubicBezTo>
                  <a:pt x="156210" y="-21431"/>
                  <a:pt x="327270" y="46379"/>
                  <a:pt x="328051" y="379863"/>
                </a:cubicBezTo>
              </a:path>
            </a:pathLst>
          </a:custGeom>
          <a:ln>
            <a:solidFill>
              <a:srgbClr val="FF0000"/>
            </a:solidFill>
            <a:prstDash val="sysDot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7544981" y="3769140"/>
            <a:ext cx="12573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</a:t>
            </a:r>
            <a:endParaRPr lang="zh-CN" altLang="zh-CN" sz="2000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3800535" y="3080162"/>
            <a:ext cx="432966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000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5" grpId="0" animBg="1"/>
      <p:bldP spid="56" grpId="0" animBg="1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2726" y="1875180"/>
            <a:ext cx="9774553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、子一代</a:t>
            </a:r>
            <a:r>
              <a:rPr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(Dd)</a:t>
            </a: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的生殖细胞</a:t>
            </a:r>
            <a:r>
              <a:rPr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有的含</a:t>
            </a:r>
            <a:r>
              <a:rPr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基因，有的含</a:t>
            </a:r>
            <a:r>
              <a:rPr lang="en-US" altLang="zh-CN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zh-CN" altLang="en-US" sz="20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基因。</a:t>
            </a:r>
            <a:endParaRPr lang="zh-CN" altLang="zh-CN" sz="20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231" y="1197811"/>
            <a:ext cx="300228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孟德尔的假说：</a:t>
            </a:r>
            <a:endParaRPr lang="zh-CN" altLang="zh-CN" sz="2400" b="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26998" y="2757026"/>
            <a:ext cx="870172" cy="6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65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  <a:endParaRPr lang="zh-CN" altLang="zh-CN" sz="2665" b="0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298398" y="3473078"/>
            <a:ext cx="457200" cy="8669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962085" y="3473078"/>
            <a:ext cx="534893" cy="9168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885426" y="4314937"/>
            <a:ext cx="870172" cy="6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65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665" b="0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97170" y="4295532"/>
            <a:ext cx="870172" cy="6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665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665" b="0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437529" y="3350727"/>
            <a:ext cx="1697202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亲代基因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565702" y="2532413"/>
            <a:ext cx="700734" cy="5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552598" y="4079335"/>
            <a:ext cx="252021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生殖细胞基因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279122" y="4921758"/>
            <a:ext cx="312446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95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</a:t>
            </a:r>
            <a:r>
              <a:rPr lang="en-US" altLang="zh-CN" sz="2095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95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代可能的</a:t>
            </a:r>
            <a:r>
              <a:rPr lang="zh-CN" altLang="zh-CN" sz="2095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</a:t>
            </a:r>
            <a:r>
              <a:rPr lang="zh-CN" altLang="en-US" sz="14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（基因型）</a:t>
            </a:r>
            <a:endParaRPr lang="zh-CN" altLang="zh-CN" sz="1495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386217" y="5435183"/>
            <a:ext cx="290451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95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子1代性状</a:t>
            </a:r>
            <a:r>
              <a:rPr lang="zh-CN" altLang="en-US" sz="14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（表现型</a:t>
            </a:r>
            <a:r>
              <a:rPr lang="en-US" altLang="zh-CN" sz="14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4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表型）</a:t>
            </a:r>
            <a:endParaRPr lang="zh-CN" altLang="zh-CN" sz="1495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811522" y="3341226"/>
            <a:ext cx="647288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319882" y="3341226"/>
            <a:ext cx="70073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5081126" y="3889937"/>
            <a:ext cx="0" cy="2149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536041" y="3891125"/>
            <a:ext cx="0" cy="2149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918414" y="4094218"/>
            <a:ext cx="485763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374516" y="4094218"/>
            <a:ext cx="37649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5134572" y="4429145"/>
            <a:ext cx="538021" cy="5380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H="1">
            <a:off x="5888752" y="4482592"/>
            <a:ext cx="592655" cy="4311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511068" y="4913721"/>
            <a:ext cx="539209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5429227" y="5454286"/>
            <a:ext cx="96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3402275" y="2347317"/>
            <a:ext cx="148104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亲代性状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7050750" y="2279753"/>
            <a:ext cx="2909829" cy="1704313"/>
          </a:xfrm>
          <a:prstGeom prst="rect">
            <a:avLst/>
          </a:prstGeom>
          <a:solidFill>
            <a:srgbClr val="FF33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控制显性性状的基因为显性基因用大写字母（D）表示，控制隐性性状的基因为隐性基因，用小写字母（d）表示。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7078972" y="4179095"/>
            <a:ext cx="2909829" cy="1704313"/>
          </a:xfrm>
          <a:prstGeom prst="rect">
            <a:avLst/>
          </a:prstGeom>
          <a:solidFill>
            <a:srgbClr val="FF33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在相对性状的遗</a:t>
            </a:r>
            <a:r>
              <a:rPr lang="zh-CN" altLang="en-US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传</a:t>
            </a: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中，表现为隐性性状的基因组成只有一种dd;表现显性性状的基因组成有两种DD或Dd</a:t>
            </a:r>
            <a:r>
              <a:rPr lang="zh-CN" altLang="en-US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zh-CN" sz="20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528331" y="1225365"/>
            <a:ext cx="58719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运 用 遗 传 图 解     解 释 实 验 现 象</a:t>
            </a:r>
          </a:p>
        </p:txBody>
      </p:sp>
      <p:sp>
        <p:nvSpPr>
          <p:cNvPr id="49" name="矩形 25"/>
          <p:cNvSpPr>
            <a:spLocks noChangeArrowheads="1"/>
          </p:cNvSpPr>
          <p:nvPr/>
        </p:nvSpPr>
        <p:spPr bwMode="auto">
          <a:xfrm>
            <a:off x="4400877" y="3620332"/>
            <a:ext cx="136287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（纯合子）</a:t>
            </a:r>
            <a:endParaRPr lang="zh-CN" altLang="zh-CN" sz="1795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26"/>
          <p:cNvSpPr>
            <a:spLocks noChangeArrowheads="1"/>
          </p:cNvSpPr>
          <p:nvPr/>
        </p:nvSpPr>
        <p:spPr bwMode="auto">
          <a:xfrm>
            <a:off x="5841636" y="3599605"/>
            <a:ext cx="136287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（纯合子）</a:t>
            </a:r>
            <a:endParaRPr lang="zh-CN" altLang="zh-CN" sz="1795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矩形 27"/>
          <p:cNvSpPr>
            <a:spLocks noChangeArrowheads="1"/>
          </p:cNvSpPr>
          <p:nvPr/>
        </p:nvSpPr>
        <p:spPr bwMode="auto">
          <a:xfrm>
            <a:off x="5101018" y="5160760"/>
            <a:ext cx="136287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（杂合子）</a:t>
            </a:r>
            <a:endParaRPr lang="zh-CN" altLang="zh-CN" sz="1795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70785" l="2941" r="30937">
                        <a14:foregroundMark x1="16558" y1="65262" x2="16558" y2="65262"/>
                        <a14:foregroundMark x1="16558" y1="70930" x2="16558" y2="70930"/>
                        <a14:foregroundMark x1="30937" y1="18605" x2="30937" y2="1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7442" b="28657"/>
          <a:stretch>
            <a:fillRect/>
          </a:stretch>
        </p:blipFill>
        <p:spPr bwMode="auto">
          <a:xfrm>
            <a:off x="4700232" y="1531398"/>
            <a:ext cx="876769" cy="17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56" b="70349" l="71569" r="95643">
                        <a14:foregroundMark x1="79521" y1="66134" x2="78214" y2="68169"/>
                        <a14:foregroundMark x1="81046" y1="65988" x2="79739" y2="66570"/>
                        <a14:foregroundMark x1="81590" y1="67878" x2="81590" y2="70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61" t="18044" r="1243" b="28656"/>
          <a:stretch>
            <a:fillRect/>
          </a:stretch>
        </p:blipFill>
        <p:spPr bwMode="auto">
          <a:xfrm>
            <a:off x="6050277" y="1936872"/>
            <a:ext cx="898542" cy="11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70785" l="2941" r="30937">
                        <a14:foregroundMark x1="16558" y1="65262" x2="16558" y2="65262"/>
                        <a14:foregroundMark x1="16558" y1="70930" x2="16558" y2="70930"/>
                        <a14:foregroundMark x1="30937" y1="18605" x2="30937" y2="18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7442" b="28657"/>
          <a:stretch>
            <a:fillRect/>
          </a:stretch>
        </p:blipFill>
        <p:spPr bwMode="auto">
          <a:xfrm>
            <a:off x="6229049" y="4250625"/>
            <a:ext cx="876769" cy="17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文本框 55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29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9" grpId="0" autoUpdateAnimBg="0"/>
      <p:bldP spid="40" grpId="0" autoUpdateAnimBg="0"/>
      <p:bldP spid="43" grpId="0" autoUpdateAnimBg="0"/>
      <p:bldP spid="44" grpId="0" autoUpdateAnimBg="0"/>
      <p:bldP spid="45" grpId="0" autoUpdateAnimBg="0"/>
      <p:bldP spid="46" grpId="0" animBg="1" autoUpdateAnimBg="0"/>
      <p:bldP spid="4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130497" y="2380424"/>
            <a:ext cx="1401469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子代1性状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3122629" y="2999208"/>
            <a:ext cx="1427598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子代1基因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126537" y="2380424"/>
            <a:ext cx="91570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934163" y="2461187"/>
            <a:ext cx="429942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4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6365293" y="2368982"/>
            <a:ext cx="96915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5288062" y="3027712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582640" y="2999208"/>
            <a:ext cx="70073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>
            <a:off x="5126537" y="3350763"/>
            <a:ext cx="323050" cy="2696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>
            <a:off x="6473372" y="3296129"/>
            <a:ext cx="268417" cy="324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5557667" y="3350763"/>
            <a:ext cx="268417" cy="2684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6796423" y="3296129"/>
            <a:ext cx="323050" cy="324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5019646" y="3646497"/>
            <a:ext cx="323050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720380" y="3646497"/>
            <a:ext cx="323050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6313035" y="3646497"/>
            <a:ext cx="323050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6959136" y="3654810"/>
            <a:ext cx="37768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5127725" y="4022992"/>
            <a:ext cx="0" cy="8088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 flipH="1">
            <a:off x="5179983" y="3943419"/>
            <a:ext cx="1185310" cy="8622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5235804" y="3969547"/>
            <a:ext cx="375309" cy="8895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 flipH="1">
            <a:off x="5665746" y="3914914"/>
            <a:ext cx="1401469" cy="8907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5881905" y="3969548"/>
            <a:ext cx="269605" cy="862259"/>
          </a:xfrm>
          <a:prstGeom prst="line">
            <a:avLst/>
          </a:prstGeom>
          <a:noFill/>
          <a:ln w="25400">
            <a:solidFill>
              <a:srgbClr val="FF7C80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ine 26"/>
          <p:cNvSpPr>
            <a:spLocks noChangeShapeType="1"/>
          </p:cNvSpPr>
          <p:nvPr/>
        </p:nvSpPr>
        <p:spPr bwMode="auto">
          <a:xfrm flipH="1">
            <a:off x="6245336" y="3901849"/>
            <a:ext cx="228036" cy="912142"/>
          </a:xfrm>
          <a:prstGeom prst="line">
            <a:avLst/>
          </a:prstGeom>
          <a:noFill/>
          <a:ln w="25400">
            <a:solidFill>
              <a:srgbClr val="FF7C80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ine 27"/>
          <p:cNvSpPr>
            <a:spLocks noChangeShapeType="1"/>
          </p:cNvSpPr>
          <p:nvPr/>
        </p:nvSpPr>
        <p:spPr bwMode="auto">
          <a:xfrm>
            <a:off x="5988797" y="3943419"/>
            <a:ext cx="915706" cy="862259"/>
          </a:xfrm>
          <a:prstGeom prst="line">
            <a:avLst/>
          </a:prstGeom>
          <a:noFill/>
          <a:ln w="25400">
            <a:solidFill>
              <a:srgbClr val="FF7C80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Line 28"/>
          <p:cNvSpPr>
            <a:spLocks noChangeShapeType="1"/>
          </p:cNvSpPr>
          <p:nvPr/>
        </p:nvSpPr>
        <p:spPr bwMode="auto">
          <a:xfrm flipH="1">
            <a:off x="7013769" y="3969547"/>
            <a:ext cx="108079" cy="807626"/>
          </a:xfrm>
          <a:prstGeom prst="line">
            <a:avLst/>
          </a:prstGeom>
          <a:noFill/>
          <a:ln w="25400">
            <a:solidFill>
              <a:srgbClr val="FF7C80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4858121" y="4885252"/>
            <a:ext cx="592655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5397330" y="4885252"/>
            <a:ext cx="592655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6042242" y="4885252"/>
            <a:ext cx="484576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6744165" y="4859123"/>
            <a:ext cx="592655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4641961" y="5378440"/>
            <a:ext cx="755368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5288062" y="5378440"/>
            <a:ext cx="91570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5934163" y="5378440"/>
            <a:ext cx="80881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6634898" y="5378440"/>
            <a:ext cx="75418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矮茎</a:t>
            </a:r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>
            <a:off x="7713316" y="2871523"/>
            <a:ext cx="2452541" cy="2302938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基因组成是Dd的个体只表现D控制的性状不表现d控制的性状，但d不受D影响还会继续遗传下去。</a:t>
            </a: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 rot="1260959">
            <a:off x="3500596" y="1306223"/>
            <a:ext cx="1534489" cy="6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t"/>
            <a:endParaRPr lang="zh-CN" altLang="zh-CN" sz="1795" b="0">
              <a:solidFill>
                <a:schemeClr val="tx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/>
            <a:endParaRPr lang="zh-CN" altLang="zh-CN" sz="1795" b="0">
              <a:solidFill>
                <a:schemeClr val="tx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2917443" y="3620368"/>
            <a:ext cx="1750648" cy="7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生殖细胞</a:t>
            </a:r>
            <a:endParaRPr lang="en-US" altLang="zh-CN" sz="2095" b="0">
              <a:solidFill>
                <a:srgbClr val="000066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algn="ctr" eaLnBrk="1" hangingPunct="1"/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3133602" y="4697598"/>
            <a:ext cx="1508360" cy="7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</a:t>
            </a:r>
            <a:r>
              <a:rPr lang="en-US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代可能的</a:t>
            </a:r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</a:t>
            </a:r>
            <a:endParaRPr lang="zh-CN" altLang="zh-CN" sz="1495" b="0">
              <a:solidFill>
                <a:srgbClr val="000066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3133601" y="5392692"/>
            <a:ext cx="1724519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</a:t>
            </a:r>
            <a:r>
              <a:rPr lang="en-US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zh-CN" sz="2095" b="0" dirty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代性状</a:t>
            </a:r>
            <a:endParaRPr lang="zh-CN" altLang="zh-CN" sz="1495" b="0" dirty="0">
              <a:solidFill>
                <a:srgbClr val="000066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608573" y="1832822"/>
            <a:ext cx="59524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请同学们根据假说的内容，练习书写一下遗传图解。</a:t>
            </a:r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601456" y="1267050"/>
            <a:ext cx="58719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运 用 遗 传 图 解     解 释 实 验 现 象</a:t>
            </a:r>
          </a:p>
        </p:txBody>
      </p:sp>
      <p:sp>
        <p:nvSpPr>
          <p:cNvPr id="84" name="Text Box 201"/>
          <p:cNvSpPr txBox="1">
            <a:spLocks noChangeArrowheads="1"/>
          </p:cNvSpPr>
          <p:nvPr/>
        </p:nvSpPr>
        <p:spPr bwMode="auto">
          <a:xfrm>
            <a:off x="5449587" y="5747912"/>
            <a:ext cx="2263729" cy="36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3 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  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45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7" grpId="0" autoUpdateAnimBg="0"/>
      <p:bldP spid="58" grpId="0" autoUpdateAnimBg="0"/>
      <p:bldP spid="59" grpId="0" autoUpdateAnimBg="0"/>
      <p:bldP spid="60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nimBg="1" autoUpdateAnimBg="0"/>
      <p:bldP spid="79" grpId="0" autoUpdateAnimBg="0"/>
      <p:bldP spid="80" grpId="0" autoUpdateAnimBg="0"/>
      <p:bldP spid="8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795922" y="1971327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4588175" y="2508404"/>
            <a:ext cx="899160" cy="685800"/>
          </a:xfrm>
          <a:custGeom>
            <a:avLst/>
            <a:gdLst>
              <a:gd name="connsiteX0" fmla="*/ 0 w 708660"/>
              <a:gd name="connsiteY0" fmla="*/ 514350 h 582930"/>
              <a:gd name="connsiteX1" fmla="*/ 377190 w 708660"/>
              <a:gd name="connsiteY1" fmla="*/ 0 h 582930"/>
              <a:gd name="connsiteX2" fmla="*/ 377190 w 708660"/>
              <a:gd name="connsiteY2" fmla="*/ 0 h 582930"/>
              <a:gd name="connsiteX3" fmla="*/ 708660 w 708660"/>
              <a:gd name="connsiteY3" fmla="*/ 582930 h 582930"/>
              <a:gd name="connsiteX0-1" fmla="*/ 0 w 674370"/>
              <a:gd name="connsiteY0-2" fmla="*/ 514350 h 514350"/>
              <a:gd name="connsiteX1-3" fmla="*/ 377190 w 674370"/>
              <a:gd name="connsiteY1-4" fmla="*/ 0 h 514350"/>
              <a:gd name="connsiteX2-5" fmla="*/ 377190 w 674370"/>
              <a:gd name="connsiteY2-6" fmla="*/ 0 h 514350"/>
              <a:gd name="connsiteX3-7" fmla="*/ 674370 w 674370"/>
              <a:gd name="connsiteY3-8" fmla="*/ 50292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4370" h="514350">
                <a:moveTo>
                  <a:pt x="0" y="514350"/>
                </a:moveTo>
                <a:lnTo>
                  <a:pt x="377190" y="0"/>
                </a:lnTo>
                <a:lnTo>
                  <a:pt x="377190" y="0"/>
                </a:lnTo>
                <a:lnTo>
                  <a:pt x="674370" y="502920"/>
                </a:lnTo>
              </a:path>
            </a:pathLst>
          </a:custGeom>
          <a:ln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1728135" y="2538884"/>
            <a:ext cx="899160" cy="685800"/>
          </a:xfrm>
          <a:custGeom>
            <a:avLst/>
            <a:gdLst>
              <a:gd name="connsiteX0" fmla="*/ 0 w 708660"/>
              <a:gd name="connsiteY0" fmla="*/ 514350 h 582930"/>
              <a:gd name="connsiteX1" fmla="*/ 377190 w 708660"/>
              <a:gd name="connsiteY1" fmla="*/ 0 h 582930"/>
              <a:gd name="connsiteX2" fmla="*/ 377190 w 708660"/>
              <a:gd name="connsiteY2" fmla="*/ 0 h 582930"/>
              <a:gd name="connsiteX3" fmla="*/ 708660 w 708660"/>
              <a:gd name="connsiteY3" fmla="*/ 582930 h 582930"/>
              <a:gd name="connsiteX0-1" fmla="*/ 0 w 674370"/>
              <a:gd name="connsiteY0-2" fmla="*/ 514350 h 514350"/>
              <a:gd name="connsiteX1-3" fmla="*/ 377190 w 674370"/>
              <a:gd name="connsiteY1-4" fmla="*/ 0 h 514350"/>
              <a:gd name="connsiteX2-5" fmla="*/ 377190 w 674370"/>
              <a:gd name="connsiteY2-6" fmla="*/ 0 h 514350"/>
              <a:gd name="connsiteX3-7" fmla="*/ 674370 w 674370"/>
              <a:gd name="connsiteY3-8" fmla="*/ 50292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4370" h="514350">
                <a:moveTo>
                  <a:pt x="0" y="514350"/>
                </a:moveTo>
                <a:lnTo>
                  <a:pt x="377190" y="0"/>
                </a:lnTo>
                <a:lnTo>
                  <a:pt x="377190" y="0"/>
                </a:lnTo>
                <a:lnTo>
                  <a:pt x="674370" y="502920"/>
                </a:lnTo>
              </a:path>
            </a:pathLst>
          </a:custGeom>
          <a:ln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88926" y="338248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1/2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213136" y="3335223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1/2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48966" y="333663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1/2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18428" y="338248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1/2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086728" y="405693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1/2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451079" y="4108682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×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74340" y="4075319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=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915562" y="1996048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531088" y="405693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1/4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660400" y="5315053"/>
            <a:ext cx="358750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其他方法（了解）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1774100" y="4092726"/>
            <a:ext cx="189468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1/2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+1/2d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044850" y="4075319"/>
            <a:ext cx="189468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1/2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+1/2d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488340" y="4077310"/>
            <a:ext cx="2479857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                     )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844286" y="4056934"/>
            <a:ext cx="203005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                    )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9520448" y="405693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1/4d</a:t>
            </a:r>
            <a:r>
              <a:rPr lang="zh-CN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7609507" y="405693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+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9103159" y="4061364"/>
            <a:ext cx="1078419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sz="2395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+</a:t>
            </a:r>
            <a:endParaRPr lang="zh-CN" altLang="zh-CN" sz="2395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22" grpId="0"/>
      <p:bldP spid="24" grpId="0"/>
      <p:bldP spid="12" grpId="0"/>
      <p:bldP spid="31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262455" y="1671717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45" name="任意多边形: 形状 4"/>
          <p:cNvSpPr/>
          <p:nvPr/>
        </p:nvSpPr>
        <p:spPr>
          <a:xfrm>
            <a:off x="5106645" y="2074525"/>
            <a:ext cx="674370" cy="514350"/>
          </a:xfrm>
          <a:custGeom>
            <a:avLst/>
            <a:gdLst>
              <a:gd name="connsiteX0" fmla="*/ 0 w 708660"/>
              <a:gd name="connsiteY0" fmla="*/ 514350 h 582930"/>
              <a:gd name="connsiteX1" fmla="*/ 377190 w 708660"/>
              <a:gd name="connsiteY1" fmla="*/ 0 h 582930"/>
              <a:gd name="connsiteX2" fmla="*/ 377190 w 708660"/>
              <a:gd name="connsiteY2" fmla="*/ 0 h 582930"/>
              <a:gd name="connsiteX3" fmla="*/ 708660 w 708660"/>
              <a:gd name="connsiteY3" fmla="*/ 582930 h 582930"/>
              <a:gd name="connsiteX0-1" fmla="*/ 0 w 674370"/>
              <a:gd name="connsiteY0-2" fmla="*/ 514350 h 514350"/>
              <a:gd name="connsiteX1-3" fmla="*/ 377190 w 674370"/>
              <a:gd name="connsiteY1-4" fmla="*/ 0 h 514350"/>
              <a:gd name="connsiteX2-5" fmla="*/ 377190 w 674370"/>
              <a:gd name="connsiteY2-6" fmla="*/ 0 h 514350"/>
              <a:gd name="connsiteX3-7" fmla="*/ 674370 w 674370"/>
              <a:gd name="connsiteY3-8" fmla="*/ 50292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4370" h="514350">
                <a:moveTo>
                  <a:pt x="0" y="514350"/>
                </a:moveTo>
                <a:lnTo>
                  <a:pt x="377190" y="0"/>
                </a:lnTo>
                <a:lnTo>
                  <a:pt x="377190" y="0"/>
                </a:lnTo>
                <a:lnTo>
                  <a:pt x="674370" y="502920"/>
                </a:lnTo>
              </a:path>
            </a:pathLst>
          </a:custGeom>
          <a:ln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任意多边形: 形状 5"/>
          <p:cNvSpPr/>
          <p:nvPr/>
        </p:nvSpPr>
        <p:spPr>
          <a:xfrm>
            <a:off x="2961615" y="2097385"/>
            <a:ext cx="674370" cy="514350"/>
          </a:xfrm>
          <a:custGeom>
            <a:avLst/>
            <a:gdLst>
              <a:gd name="connsiteX0" fmla="*/ 0 w 708660"/>
              <a:gd name="connsiteY0" fmla="*/ 514350 h 582930"/>
              <a:gd name="connsiteX1" fmla="*/ 377190 w 708660"/>
              <a:gd name="connsiteY1" fmla="*/ 0 h 582930"/>
              <a:gd name="connsiteX2" fmla="*/ 377190 w 708660"/>
              <a:gd name="connsiteY2" fmla="*/ 0 h 582930"/>
              <a:gd name="connsiteX3" fmla="*/ 708660 w 708660"/>
              <a:gd name="connsiteY3" fmla="*/ 582930 h 582930"/>
              <a:gd name="connsiteX0-1" fmla="*/ 0 w 674370"/>
              <a:gd name="connsiteY0-2" fmla="*/ 514350 h 514350"/>
              <a:gd name="connsiteX1-3" fmla="*/ 377190 w 674370"/>
              <a:gd name="connsiteY1-4" fmla="*/ 0 h 514350"/>
              <a:gd name="connsiteX2-5" fmla="*/ 377190 w 674370"/>
              <a:gd name="connsiteY2-6" fmla="*/ 0 h 514350"/>
              <a:gd name="connsiteX3-7" fmla="*/ 674370 w 674370"/>
              <a:gd name="connsiteY3-8" fmla="*/ 502920 h 514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4370" h="514350">
                <a:moveTo>
                  <a:pt x="0" y="514350"/>
                </a:moveTo>
                <a:lnTo>
                  <a:pt x="377190" y="0"/>
                </a:lnTo>
                <a:lnTo>
                  <a:pt x="377190" y="0"/>
                </a:lnTo>
                <a:lnTo>
                  <a:pt x="674370" y="502920"/>
                </a:lnTo>
              </a:path>
            </a:pathLst>
          </a:custGeom>
          <a:ln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2557208" y="2730085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5781015" y="2724395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702238" y="2695697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701977" y="2730085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2565375" y="3092957"/>
            <a:ext cx="1654781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       :         1</a:t>
            </a:r>
            <a:endParaRPr lang="zh-CN" altLang="zh-CN" sz="17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729455" y="3113711"/>
            <a:ext cx="1654781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       :         1</a:t>
            </a:r>
            <a:endParaRPr lang="zh-CN" altLang="zh-CN" sz="17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414545" y="3636495"/>
          <a:ext cx="5070252" cy="202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051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051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051"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7" name="直接连接符 56"/>
          <p:cNvCxnSpPr/>
          <p:nvPr/>
        </p:nvCxnSpPr>
        <p:spPr>
          <a:xfrm>
            <a:off x="2432007" y="3645872"/>
            <a:ext cx="1706039" cy="668535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3504933" y="3663922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745521" y="3945845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5005251" y="3812410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681270" y="3761564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3054806" y="4503081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057533" y="5198697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6675984" y="5177410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en-US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17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3102185" y="1690258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6675984" y="4481794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5021203" y="5191340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5021203" y="4481794"/>
            <a:ext cx="80881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lang="en-US" altLang="zh-CN" sz="17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zh-CN" sz="17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 Box 201"/>
          <p:cNvSpPr txBox="1">
            <a:spLocks noChangeArrowheads="1"/>
          </p:cNvSpPr>
          <p:nvPr/>
        </p:nvSpPr>
        <p:spPr bwMode="auto">
          <a:xfrm>
            <a:off x="8454798" y="2482980"/>
            <a:ext cx="1276109" cy="36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3 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0" name="Text Box 35"/>
          <p:cNvSpPr txBox="1">
            <a:spLocks noChangeArrowheads="1"/>
          </p:cNvSpPr>
          <p:nvPr/>
        </p:nvSpPr>
        <p:spPr bwMode="auto">
          <a:xfrm>
            <a:off x="8284039" y="2036570"/>
            <a:ext cx="80881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71" name="Text Box 36"/>
          <p:cNvSpPr txBox="1">
            <a:spLocks noChangeArrowheads="1"/>
          </p:cNvSpPr>
          <p:nvPr/>
        </p:nvSpPr>
        <p:spPr bwMode="auto">
          <a:xfrm>
            <a:off x="9048506" y="2036571"/>
            <a:ext cx="75418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矮茎</a:t>
            </a:r>
          </a:p>
        </p:txBody>
      </p:sp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7784632" y="2917502"/>
            <a:ext cx="80881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  <a:endParaRPr lang="zh-CN" altLang="zh-CN" sz="20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8589166" y="2906347"/>
            <a:ext cx="75418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  <a:endParaRPr lang="zh-CN" altLang="zh-CN" sz="20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4294569" y="4462742"/>
            <a:ext cx="96466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9339065" y="2894986"/>
            <a:ext cx="89950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dd</a:t>
            </a:r>
            <a:endParaRPr lang="zh-CN" altLang="zh-CN" sz="20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6003571" y="5152530"/>
            <a:ext cx="75418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矮茎</a:t>
            </a:r>
          </a:p>
        </p:txBody>
      </p: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6003571" y="4456914"/>
            <a:ext cx="96466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4308848" y="5152529"/>
            <a:ext cx="96466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</a:t>
            </a:r>
          </a:p>
        </p:txBody>
      </p:sp>
      <p:sp>
        <p:nvSpPr>
          <p:cNvPr id="79" name="Text Box 201"/>
          <p:cNvSpPr txBox="1">
            <a:spLocks noChangeArrowheads="1"/>
          </p:cNvSpPr>
          <p:nvPr/>
        </p:nvSpPr>
        <p:spPr bwMode="auto">
          <a:xfrm>
            <a:off x="7790908" y="3332231"/>
            <a:ext cx="2280240" cy="36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    :   2</a:t>
            </a: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0" name="Text Box 201"/>
          <p:cNvSpPr txBox="1">
            <a:spLocks noChangeArrowheads="1"/>
          </p:cNvSpPr>
          <p:nvPr/>
        </p:nvSpPr>
        <p:spPr bwMode="auto">
          <a:xfrm>
            <a:off x="6634882" y="2090238"/>
            <a:ext cx="1649157" cy="36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表型</a:t>
            </a:r>
            <a:endParaRPr lang="zh-CN" altLang="zh-CN" sz="2395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Box 201"/>
          <p:cNvSpPr txBox="1">
            <a:spLocks noChangeArrowheads="1"/>
          </p:cNvSpPr>
          <p:nvPr/>
        </p:nvSpPr>
        <p:spPr bwMode="auto">
          <a:xfrm>
            <a:off x="6538603" y="2906347"/>
            <a:ext cx="1536664" cy="36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基因型</a:t>
            </a:r>
            <a:endParaRPr lang="zh-CN" altLang="zh-CN" sz="2395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9048506" y="5202983"/>
            <a:ext cx="26906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其他方法（了解）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660400" y="1382559"/>
            <a:ext cx="9452947" cy="39586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、举例说出显性基因和隐性基因、显性性状和隐性性状。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、描述控制相对性状的一对基因的传递特点。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  <a:spcAft>
                <a:spcPts val="8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、举例说出相对性状和基因的显隐性之间的关系。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学习目标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Box 2"/>
          <p:cNvSpPr txBox="1">
            <a:spLocks noChangeArrowheads="1"/>
          </p:cNvSpPr>
          <p:nvPr/>
        </p:nvSpPr>
        <p:spPr bwMode="auto">
          <a:xfrm>
            <a:off x="3962689" y="1260776"/>
            <a:ext cx="21580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   亲</a:t>
            </a:r>
            <a:br>
              <a:rPr 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Aa(</a:t>
            </a:r>
            <a:r>
              <a:rPr 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双眼皮</a:t>
            </a:r>
            <a:r>
              <a:rPr lang="zh-CN" alt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33" name="Line 16"/>
          <p:cNvSpPr>
            <a:spLocks noChangeShapeType="1"/>
          </p:cNvSpPr>
          <p:nvPr/>
        </p:nvSpPr>
        <p:spPr bwMode="auto">
          <a:xfrm flipH="1">
            <a:off x="4542279" y="2640866"/>
            <a:ext cx="254165" cy="20547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Line 17"/>
          <p:cNvSpPr>
            <a:spLocks noChangeShapeType="1"/>
          </p:cNvSpPr>
          <p:nvPr/>
        </p:nvSpPr>
        <p:spPr bwMode="auto">
          <a:xfrm>
            <a:off x="5174128" y="2640866"/>
            <a:ext cx="317112" cy="20547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Line 18"/>
          <p:cNvSpPr>
            <a:spLocks noChangeShapeType="1"/>
          </p:cNvSpPr>
          <p:nvPr/>
        </p:nvSpPr>
        <p:spPr bwMode="auto">
          <a:xfrm>
            <a:off x="7943809" y="2633740"/>
            <a:ext cx="300485" cy="2232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Line 19"/>
          <p:cNvSpPr>
            <a:spLocks noChangeShapeType="1"/>
          </p:cNvSpPr>
          <p:nvPr/>
        </p:nvSpPr>
        <p:spPr bwMode="auto">
          <a:xfrm flipH="1">
            <a:off x="7328589" y="2640867"/>
            <a:ext cx="269605" cy="244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7" name="Group 8"/>
          <p:cNvGrpSpPr/>
          <p:nvPr/>
        </p:nvGrpSpPr>
        <p:grpSpPr bwMode="auto">
          <a:xfrm>
            <a:off x="4123026" y="2910471"/>
            <a:ext cx="760119" cy="562963"/>
            <a:chOff x="0" y="0"/>
            <a:chExt cx="576" cy="528"/>
          </a:xfrm>
        </p:grpSpPr>
        <p:sp>
          <p:nvSpPr>
            <p:cNvPr id="138" name="Oval 33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9" name="Group 10"/>
            <p:cNvGrpSpPr/>
            <p:nvPr/>
          </p:nvGrpSpPr>
          <p:grpSpPr bwMode="auto">
            <a:xfrm>
              <a:off x="144" y="48"/>
              <a:ext cx="240" cy="432"/>
              <a:chOff x="0" y="0"/>
              <a:chExt cx="240" cy="432"/>
            </a:xfrm>
          </p:grpSpPr>
          <p:grpSp>
            <p:nvGrpSpPr>
              <p:cNvPr id="140" name="Group 11"/>
              <p:cNvGrpSpPr/>
              <p:nvPr/>
            </p:nvGrpSpPr>
            <p:grpSpPr bwMode="auto">
              <a:xfrm>
                <a:off x="192" y="0"/>
                <a:ext cx="48" cy="432"/>
                <a:chOff x="0" y="0"/>
                <a:chExt cx="144" cy="864"/>
              </a:xfrm>
            </p:grpSpPr>
            <p:sp>
              <p:nvSpPr>
                <p:cNvPr id="142" name="AutoShape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" name="Line 37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1" name="Text Box 38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44" name="Group 15"/>
          <p:cNvGrpSpPr/>
          <p:nvPr/>
        </p:nvGrpSpPr>
        <p:grpSpPr bwMode="auto">
          <a:xfrm>
            <a:off x="5174127" y="2910471"/>
            <a:ext cx="761307" cy="562963"/>
            <a:chOff x="0" y="0"/>
            <a:chExt cx="576" cy="528"/>
          </a:xfrm>
        </p:grpSpPr>
        <p:sp>
          <p:nvSpPr>
            <p:cNvPr id="145" name="Oval 40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6" name="Group 17"/>
            <p:cNvGrpSpPr/>
            <p:nvPr/>
          </p:nvGrpSpPr>
          <p:grpSpPr bwMode="auto">
            <a:xfrm>
              <a:off x="240" y="48"/>
              <a:ext cx="249" cy="432"/>
              <a:chOff x="0" y="0"/>
              <a:chExt cx="249" cy="432"/>
            </a:xfrm>
          </p:grpSpPr>
          <p:grpSp>
            <p:nvGrpSpPr>
              <p:cNvPr id="147" name="Group 18"/>
              <p:cNvGrpSpPr/>
              <p:nvPr/>
            </p:nvGrpSpPr>
            <p:grpSpPr bwMode="auto">
              <a:xfrm>
                <a:off x="0" y="0"/>
                <a:ext cx="48" cy="432"/>
                <a:chOff x="0" y="0"/>
                <a:chExt cx="144" cy="864"/>
              </a:xfrm>
            </p:grpSpPr>
            <p:sp>
              <p:nvSpPr>
                <p:cNvPr id="149" name="AutoShape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Line 44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8" name="Text Box 45"/>
              <p:cNvSpPr txBox="1">
                <a:spLocks noChangeArrowheads="1"/>
              </p:cNvSpPr>
              <p:nvPr/>
            </p:nvSpPr>
            <p:spPr bwMode="auto">
              <a:xfrm>
                <a:off x="57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51" name="Group 22"/>
          <p:cNvGrpSpPr/>
          <p:nvPr/>
        </p:nvGrpSpPr>
        <p:grpSpPr bwMode="auto">
          <a:xfrm>
            <a:off x="6849952" y="2910471"/>
            <a:ext cx="761306" cy="562963"/>
            <a:chOff x="0" y="0"/>
            <a:chExt cx="576" cy="528"/>
          </a:xfrm>
        </p:grpSpPr>
        <p:sp>
          <p:nvSpPr>
            <p:cNvPr id="152" name="Oval 47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3" name="Group 24"/>
            <p:cNvGrpSpPr/>
            <p:nvPr/>
          </p:nvGrpSpPr>
          <p:grpSpPr bwMode="auto">
            <a:xfrm>
              <a:off x="96" y="48"/>
              <a:ext cx="240" cy="432"/>
              <a:chOff x="0" y="0"/>
              <a:chExt cx="240" cy="432"/>
            </a:xfrm>
          </p:grpSpPr>
          <p:grpSp>
            <p:nvGrpSpPr>
              <p:cNvPr id="154" name="Group 25"/>
              <p:cNvGrpSpPr/>
              <p:nvPr/>
            </p:nvGrpSpPr>
            <p:grpSpPr bwMode="auto">
              <a:xfrm>
                <a:off x="192" y="0"/>
                <a:ext cx="48" cy="432"/>
                <a:chOff x="0" y="0"/>
                <a:chExt cx="144" cy="864"/>
              </a:xfrm>
            </p:grpSpPr>
            <p:sp>
              <p:nvSpPr>
                <p:cNvPr id="156" name="AutoShape 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7" name="Line 51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55" name="Text Box 52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58" name="Group 29"/>
          <p:cNvGrpSpPr/>
          <p:nvPr/>
        </p:nvGrpSpPr>
        <p:grpSpPr bwMode="auto">
          <a:xfrm>
            <a:off x="7978253" y="2879592"/>
            <a:ext cx="761306" cy="562963"/>
            <a:chOff x="0" y="0"/>
            <a:chExt cx="576" cy="528"/>
          </a:xfrm>
        </p:grpSpPr>
        <p:sp>
          <p:nvSpPr>
            <p:cNvPr id="159" name="Oval 54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0" name="Group 31"/>
            <p:cNvGrpSpPr/>
            <p:nvPr/>
          </p:nvGrpSpPr>
          <p:grpSpPr bwMode="auto">
            <a:xfrm>
              <a:off x="240" y="48"/>
              <a:ext cx="247" cy="432"/>
              <a:chOff x="0" y="0"/>
              <a:chExt cx="247" cy="432"/>
            </a:xfrm>
          </p:grpSpPr>
          <p:grpSp>
            <p:nvGrpSpPr>
              <p:cNvPr id="161" name="Group 32"/>
              <p:cNvGrpSpPr/>
              <p:nvPr/>
            </p:nvGrpSpPr>
            <p:grpSpPr bwMode="auto">
              <a:xfrm>
                <a:off x="0" y="0"/>
                <a:ext cx="48" cy="432"/>
                <a:chOff x="0" y="0"/>
                <a:chExt cx="144" cy="864"/>
              </a:xfrm>
            </p:grpSpPr>
            <p:sp>
              <p:nvSpPr>
                <p:cNvPr id="163" name="AutoShape 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" name="Line 58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2" name="Text Box 59"/>
              <p:cNvSpPr txBox="1">
                <a:spLocks noChangeArrowheads="1"/>
              </p:cNvSpPr>
              <p:nvPr/>
            </p:nvSpPr>
            <p:spPr bwMode="auto">
              <a:xfrm>
                <a:off x="55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65" name="Group 36"/>
          <p:cNvGrpSpPr/>
          <p:nvPr/>
        </p:nvGrpSpPr>
        <p:grpSpPr bwMode="auto">
          <a:xfrm>
            <a:off x="4123026" y="3879622"/>
            <a:ext cx="760119" cy="562963"/>
            <a:chOff x="0" y="0"/>
            <a:chExt cx="576" cy="528"/>
          </a:xfrm>
        </p:grpSpPr>
        <p:sp>
          <p:nvSpPr>
            <p:cNvPr id="166" name="Oval 61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7" name="Group 38"/>
            <p:cNvGrpSpPr/>
            <p:nvPr/>
          </p:nvGrpSpPr>
          <p:grpSpPr bwMode="auto">
            <a:xfrm>
              <a:off x="288" y="48"/>
              <a:ext cx="48" cy="432"/>
              <a:chOff x="0" y="0"/>
              <a:chExt cx="144" cy="864"/>
            </a:xfrm>
          </p:grpSpPr>
          <p:sp>
            <p:nvSpPr>
              <p:cNvPr id="174" name="AutoShap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86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990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Line 64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8" name="Text Box 65"/>
            <p:cNvSpPr txBox="1">
              <a:spLocks noChangeArrowheads="1"/>
            </p:cNvSpPr>
            <p:nvPr/>
          </p:nvSpPr>
          <p:spPr bwMode="auto">
            <a:xfrm>
              <a:off x="336" y="144"/>
              <a:ext cx="19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1495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  <p:grpSp>
          <p:nvGrpSpPr>
            <p:cNvPr id="169" name="Group 42"/>
            <p:cNvGrpSpPr/>
            <p:nvPr/>
          </p:nvGrpSpPr>
          <p:grpSpPr bwMode="auto">
            <a:xfrm>
              <a:off x="0" y="48"/>
              <a:ext cx="240" cy="432"/>
              <a:chOff x="0" y="0"/>
              <a:chExt cx="240" cy="432"/>
            </a:xfrm>
          </p:grpSpPr>
          <p:grpSp>
            <p:nvGrpSpPr>
              <p:cNvPr id="170" name="Group 43"/>
              <p:cNvGrpSpPr/>
              <p:nvPr/>
            </p:nvGrpSpPr>
            <p:grpSpPr bwMode="auto">
              <a:xfrm>
                <a:off x="192" y="0"/>
                <a:ext cx="48" cy="432"/>
                <a:chOff x="0" y="0"/>
                <a:chExt cx="144" cy="864"/>
              </a:xfrm>
            </p:grpSpPr>
            <p:sp>
              <p:nvSpPr>
                <p:cNvPr id="172" name="AutoShape 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Line 69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1" name="Text Box 70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6" name="Group 47"/>
          <p:cNvGrpSpPr/>
          <p:nvPr/>
        </p:nvGrpSpPr>
        <p:grpSpPr bwMode="auto">
          <a:xfrm>
            <a:off x="5461547" y="3896250"/>
            <a:ext cx="760119" cy="562963"/>
            <a:chOff x="0" y="0"/>
            <a:chExt cx="576" cy="528"/>
          </a:xfrm>
        </p:grpSpPr>
        <p:sp>
          <p:nvSpPr>
            <p:cNvPr id="177" name="Oval 72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8" name="Group 49"/>
            <p:cNvGrpSpPr/>
            <p:nvPr/>
          </p:nvGrpSpPr>
          <p:grpSpPr bwMode="auto">
            <a:xfrm>
              <a:off x="0" y="48"/>
              <a:ext cx="240" cy="432"/>
              <a:chOff x="0" y="0"/>
              <a:chExt cx="240" cy="432"/>
            </a:xfrm>
          </p:grpSpPr>
          <p:grpSp>
            <p:nvGrpSpPr>
              <p:cNvPr id="183" name="Group 50"/>
              <p:cNvGrpSpPr/>
              <p:nvPr/>
            </p:nvGrpSpPr>
            <p:grpSpPr bwMode="auto">
              <a:xfrm>
                <a:off x="192" y="0"/>
                <a:ext cx="48" cy="432"/>
                <a:chOff x="0" y="0"/>
                <a:chExt cx="144" cy="864"/>
              </a:xfrm>
            </p:grpSpPr>
            <p:sp>
              <p:nvSpPr>
                <p:cNvPr id="185" name="AutoShape 7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" name="Line 76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4" name="Text Box 77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79" name="Group 54"/>
            <p:cNvGrpSpPr/>
            <p:nvPr/>
          </p:nvGrpSpPr>
          <p:grpSpPr bwMode="auto">
            <a:xfrm>
              <a:off x="288" y="48"/>
              <a:ext cx="48" cy="432"/>
              <a:chOff x="0" y="0"/>
              <a:chExt cx="144" cy="864"/>
            </a:xfrm>
          </p:grpSpPr>
          <p:sp>
            <p:nvSpPr>
              <p:cNvPr id="181" name="AutoShape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86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990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Line 80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0" name="Text Box 81"/>
            <p:cNvSpPr txBox="1">
              <a:spLocks noChangeArrowheads="1"/>
            </p:cNvSpPr>
            <p:nvPr/>
          </p:nvSpPr>
          <p:spPr bwMode="auto">
            <a:xfrm>
              <a:off x="336" y="144"/>
              <a:ext cx="19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1495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87" name="Group 58"/>
          <p:cNvGrpSpPr/>
          <p:nvPr/>
        </p:nvGrpSpPr>
        <p:grpSpPr bwMode="auto">
          <a:xfrm>
            <a:off x="6849952" y="3918816"/>
            <a:ext cx="761306" cy="562963"/>
            <a:chOff x="0" y="0"/>
            <a:chExt cx="576" cy="528"/>
          </a:xfrm>
        </p:grpSpPr>
        <p:sp>
          <p:nvSpPr>
            <p:cNvPr id="188" name="Oval 83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9" name="Group 60"/>
            <p:cNvGrpSpPr/>
            <p:nvPr/>
          </p:nvGrpSpPr>
          <p:grpSpPr bwMode="auto">
            <a:xfrm>
              <a:off x="0" y="48"/>
              <a:ext cx="240" cy="432"/>
              <a:chOff x="0" y="0"/>
              <a:chExt cx="240" cy="432"/>
            </a:xfrm>
          </p:grpSpPr>
          <p:grpSp>
            <p:nvGrpSpPr>
              <p:cNvPr id="194" name="Group 61"/>
              <p:cNvGrpSpPr/>
              <p:nvPr/>
            </p:nvGrpSpPr>
            <p:grpSpPr bwMode="auto">
              <a:xfrm>
                <a:off x="192" y="0"/>
                <a:ext cx="48" cy="432"/>
                <a:chOff x="0" y="0"/>
                <a:chExt cx="144" cy="864"/>
              </a:xfrm>
            </p:grpSpPr>
            <p:sp>
              <p:nvSpPr>
                <p:cNvPr id="196" name="AutoShape 8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Line 87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5" name="Text Box 88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90" name="Group 65"/>
            <p:cNvGrpSpPr/>
            <p:nvPr/>
          </p:nvGrpSpPr>
          <p:grpSpPr bwMode="auto">
            <a:xfrm>
              <a:off x="288" y="48"/>
              <a:ext cx="48" cy="432"/>
              <a:chOff x="0" y="0"/>
              <a:chExt cx="144" cy="864"/>
            </a:xfrm>
          </p:grpSpPr>
          <p:sp>
            <p:nvSpPr>
              <p:cNvPr id="192" name="AutoShape 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86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990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Line 91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1" name="Text Box 92"/>
            <p:cNvSpPr txBox="1">
              <a:spLocks noChangeArrowheads="1"/>
            </p:cNvSpPr>
            <p:nvPr/>
          </p:nvSpPr>
          <p:spPr bwMode="auto">
            <a:xfrm>
              <a:off x="336" y="140"/>
              <a:ext cx="19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1495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98" name="Group 69"/>
          <p:cNvGrpSpPr/>
          <p:nvPr/>
        </p:nvGrpSpPr>
        <p:grpSpPr bwMode="auto">
          <a:xfrm>
            <a:off x="7991316" y="3918816"/>
            <a:ext cx="761307" cy="562963"/>
            <a:chOff x="0" y="0"/>
            <a:chExt cx="576" cy="528"/>
          </a:xfrm>
        </p:grpSpPr>
        <p:sp>
          <p:nvSpPr>
            <p:cNvPr id="199" name="Oval 94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0" name="Group 71"/>
            <p:cNvGrpSpPr/>
            <p:nvPr/>
          </p:nvGrpSpPr>
          <p:grpSpPr bwMode="auto">
            <a:xfrm>
              <a:off x="192" y="48"/>
              <a:ext cx="48" cy="432"/>
              <a:chOff x="0" y="0"/>
              <a:chExt cx="144" cy="864"/>
            </a:xfrm>
          </p:grpSpPr>
          <p:sp>
            <p:nvSpPr>
              <p:cNvPr id="206" name="AutoShape 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86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990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Line 97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1" name="Text Box 98"/>
            <p:cNvSpPr txBox="1">
              <a:spLocks noChangeArrowheads="1"/>
            </p:cNvSpPr>
            <p:nvPr/>
          </p:nvSpPr>
          <p:spPr bwMode="auto">
            <a:xfrm>
              <a:off x="0" y="144"/>
              <a:ext cx="19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1495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  <p:grpSp>
          <p:nvGrpSpPr>
            <p:cNvPr id="202" name="Group 75"/>
            <p:cNvGrpSpPr/>
            <p:nvPr/>
          </p:nvGrpSpPr>
          <p:grpSpPr bwMode="auto">
            <a:xfrm>
              <a:off x="288" y="48"/>
              <a:ext cx="48" cy="432"/>
              <a:chOff x="0" y="0"/>
              <a:chExt cx="144" cy="864"/>
            </a:xfrm>
          </p:grpSpPr>
          <p:sp>
            <p:nvSpPr>
              <p:cNvPr id="204" name="AutoShap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86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990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Line 101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3" name="Text Box 102"/>
            <p:cNvSpPr txBox="1">
              <a:spLocks noChangeArrowheads="1"/>
            </p:cNvSpPr>
            <p:nvPr/>
          </p:nvSpPr>
          <p:spPr bwMode="auto">
            <a:xfrm>
              <a:off x="336" y="140"/>
              <a:ext cx="19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1495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4290490" y="4739311"/>
            <a:ext cx="694796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4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209" name="Line 149"/>
          <p:cNvSpPr>
            <a:spLocks noChangeShapeType="1"/>
          </p:cNvSpPr>
          <p:nvPr/>
        </p:nvSpPr>
        <p:spPr bwMode="auto">
          <a:xfrm>
            <a:off x="4473393" y="3509064"/>
            <a:ext cx="0" cy="37055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Line 150"/>
          <p:cNvSpPr>
            <a:spLocks noChangeShapeType="1"/>
          </p:cNvSpPr>
          <p:nvPr/>
        </p:nvSpPr>
        <p:spPr bwMode="auto">
          <a:xfrm flipH="1">
            <a:off x="4581473" y="3448492"/>
            <a:ext cx="2370620" cy="37768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1" name="Line 151"/>
          <p:cNvSpPr>
            <a:spLocks noChangeShapeType="1"/>
          </p:cNvSpPr>
          <p:nvPr/>
        </p:nvSpPr>
        <p:spPr bwMode="auto">
          <a:xfrm>
            <a:off x="4757251" y="3509065"/>
            <a:ext cx="1014283" cy="358681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2" name="Line 152"/>
          <p:cNvSpPr>
            <a:spLocks noChangeShapeType="1"/>
          </p:cNvSpPr>
          <p:nvPr/>
        </p:nvSpPr>
        <p:spPr bwMode="auto">
          <a:xfrm flipH="1">
            <a:off x="5981753" y="3509064"/>
            <a:ext cx="2326676" cy="370558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3" name="Line 153"/>
          <p:cNvSpPr>
            <a:spLocks noChangeShapeType="1"/>
          </p:cNvSpPr>
          <p:nvPr/>
        </p:nvSpPr>
        <p:spPr bwMode="auto">
          <a:xfrm>
            <a:off x="5658703" y="3503126"/>
            <a:ext cx="1508360" cy="36462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4" name="Line 154"/>
          <p:cNvSpPr>
            <a:spLocks noChangeShapeType="1"/>
          </p:cNvSpPr>
          <p:nvPr/>
        </p:nvSpPr>
        <p:spPr bwMode="auto">
          <a:xfrm>
            <a:off x="7220509" y="3503126"/>
            <a:ext cx="9501" cy="41569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5" name="Line 155"/>
          <p:cNvSpPr>
            <a:spLocks noChangeShapeType="1"/>
          </p:cNvSpPr>
          <p:nvPr/>
        </p:nvSpPr>
        <p:spPr bwMode="auto">
          <a:xfrm>
            <a:off x="5820228" y="3448492"/>
            <a:ext cx="2488201" cy="41925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6" name="Line 156"/>
          <p:cNvSpPr>
            <a:spLocks noChangeShapeType="1"/>
          </p:cNvSpPr>
          <p:nvPr/>
        </p:nvSpPr>
        <p:spPr bwMode="auto">
          <a:xfrm>
            <a:off x="8372564" y="3509065"/>
            <a:ext cx="0" cy="409751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7" name="Line 157"/>
          <p:cNvSpPr>
            <a:spLocks noChangeShapeType="1"/>
          </p:cNvSpPr>
          <p:nvPr/>
        </p:nvSpPr>
        <p:spPr bwMode="auto">
          <a:xfrm flipH="1">
            <a:off x="4471018" y="4482967"/>
            <a:ext cx="2375" cy="25891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8" name="Line 159"/>
          <p:cNvSpPr>
            <a:spLocks noChangeShapeType="1"/>
          </p:cNvSpPr>
          <p:nvPr/>
        </p:nvSpPr>
        <p:spPr bwMode="auto">
          <a:xfrm flipH="1">
            <a:off x="7259702" y="4537600"/>
            <a:ext cx="0" cy="25772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9" name="Text Box 161"/>
          <p:cNvSpPr txBox="1">
            <a:spLocks noChangeArrowheads="1"/>
          </p:cNvSpPr>
          <p:nvPr/>
        </p:nvSpPr>
        <p:spPr bwMode="auto">
          <a:xfrm>
            <a:off x="2561220" y="2014956"/>
            <a:ext cx="1400281" cy="3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父母基因</a:t>
            </a:r>
          </a:p>
        </p:txBody>
      </p:sp>
      <p:sp>
        <p:nvSpPr>
          <p:cNvPr id="220" name="Text Box 162"/>
          <p:cNvSpPr txBox="1">
            <a:spLocks noChangeArrowheads="1"/>
          </p:cNvSpPr>
          <p:nvPr/>
        </p:nvSpPr>
        <p:spPr bwMode="auto">
          <a:xfrm>
            <a:off x="2480457" y="2911658"/>
            <a:ext cx="1258946" cy="6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生殖细胞基因</a:t>
            </a:r>
          </a:p>
        </p:txBody>
      </p:sp>
      <p:sp>
        <p:nvSpPr>
          <p:cNvPr id="221" name="Text Box 163"/>
          <p:cNvSpPr txBox="1">
            <a:spLocks noChangeArrowheads="1"/>
          </p:cNvSpPr>
          <p:nvPr/>
        </p:nvSpPr>
        <p:spPr bwMode="auto">
          <a:xfrm>
            <a:off x="2564783" y="3826176"/>
            <a:ext cx="1424034" cy="6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受精卵可</a:t>
            </a:r>
            <a:endParaRPr lang="en-US" altLang="zh-CN" sz="2095" b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/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能的基因</a:t>
            </a:r>
          </a:p>
        </p:txBody>
      </p:sp>
      <p:sp>
        <p:nvSpPr>
          <p:cNvPr id="222" name="Text Box 164"/>
          <p:cNvSpPr txBox="1">
            <a:spLocks noChangeArrowheads="1"/>
          </p:cNvSpPr>
          <p:nvPr/>
        </p:nvSpPr>
        <p:spPr bwMode="auto">
          <a:xfrm>
            <a:off x="2425824" y="4688435"/>
            <a:ext cx="1320706" cy="6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子代基因</a:t>
            </a:r>
            <a:endParaRPr lang="en-US" altLang="zh-CN" sz="2095" b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algn="ctr" eaLnBrk="1" hangingPunct="1"/>
            <a:r>
              <a:rPr lang="zh-CN" altLang="en-US" sz="2095" b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比例</a:t>
            </a:r>
            <a:endParaRPr lang="zh-CN" altLang="zh-CN" sz="2095" b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3" name="Text Box 165"/>
          <p:cNvSpPr txBox="1">
            <a:spLocks noChangeArrowheads="1"/>
          </p:cNvSpPr>
          <p:nvPr/>
        </p:nvSpPr>
        <p:spPr bwMode="auto">
          <a:xfrm>
            <a:off x="2506586" y="5389170"/>
            <a:ext cx="1858728" cy="3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子代性状</a:t>
            </a:r>
          </a:p>
        </p:txBody>
      </p:sp>
      <p:sp>
        <p:nvSpPr>
          <p:cNvPr id="224" name="Text Box 166"/>
          <p:cNvSpPr txBox="1">
            <a:spLocks noChangeArrowheads="1"/>
          </p:cNvSpPr>
          <p:nvPr/>
        </p:nvSpPr>
        <p:spPr bwMode="auto">
          <a:xfrm>
            <a:off x="4096898" y="5387982"/>
            <a:ext cx="810001" cy="3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双眼皮</a:t>
            </a:r>
          </a:p>
        </p:txBody>
      </p:sp>
      <p:sp>
        <p:nvSpPr>
          <p:cNvPr id="225" name="Text Box 167"/>
          <p:cNvSpPr txBox="1">
            <a:spLocks noChangeArrowheads="1"/>
          </p:cNvSpPr>
          <p:nvPr/>
        </p:nvSpPr>
        <p:spPr bwMode="auto">
          <a:xfrm>
            <a:off x="8018634" y="5392733"/>
            <a:ext cx="818315" cy="3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单眼皮</a:t>
            </a:r>
          </a:p>
        </p:txBody>
      </p:sp>
      <p:sp>
        <p:nvSpPr>
          <p:cNvPr id="226" name="Text Box 168"/>
          <p:cNvSpPr txBox="1">
            <a:spLocks noChangeArrowheads="1"/>
          </p:cNvSpPr>
          <p:nvPr/>
        </p:nvSpPr>
        <p:spPr bwMode="auto">
          <a:xfrm>
            <a:off x="5419979" y="5392733"/>
            <a:ext cx="884825" cy="3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双眼皮</a:t>
            </a:r>
          </a:p>
        </p:txBody>
      </p:sp>
      <p:sp>
        <p:nvSpPr>
          <p:cNvPr id="227" name="Text Box 169"/>
          <p:cNvSpPr txBox="1">
            <a:spLocks noChangeArrowheads="1"/>
          </p:cNvSpPr>
          <p:nvPr/>
        </p:nvSpPr>
        <p:spPr bwMode="auto">
          <a:xfrm>
            <a:off x="6940216" y="5392733"/>
            <a:ext cx="872948" cy="3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双眼皮</a:t>
            </a:r>
          </a:p>
        </p:txBody>
      </p:sp>
      <p:sp>
        <p:nvSpPr>
          <p:cNvPr id="228" name="Text Box 173"/>
          <p:cNvSpPr txBox="1">
            <a:spLocks noChangeArrowheads="1"/>
          </p:cNvSpPr>
          <p:nvPr/>
        </p:nvSpPr>
        <p:spPr bwMode="auto">
          <a:xfrm>
            <a:off x="6520963" y="1260776"/>
            <a:ext cx="247869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 亲</a:t>
            </a:r>
            <a:br>
              <a:rPr 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Aa(</a:t>
            </a:r>
            <a:r>
              <a:rPr 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双眼皮</a:t>
            </a:r>
            <a:r>
              <a:rPr lang="zh-CN" altLang="zh-CN" dirty="0">
                <a:solidFill>
                  <a:srgbClr val="CC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)</a:t>
            </a:r>
          </a:p>
        </p:txBody>
      </p:sp>
      <p:grpSp>
        <p:nvGrpSpPr>
          <p:cNvPr id="229" name="Group 102"/>
          <p:cNvGrpSpPr/>
          <p:nvPr/>
        </p:nvGrpSpPr>
        <p:grpSpPr bwMode="auto">
          <a:xfrm>
            <a:off x="4628980" y="2024458"/>
            <a:ext cx="760119" cy="562963"/>
            <a:chOff x="0" y="0"/>
            <a:chExt cx="576" cy="528"/>
          </a:xfrm>
        </p:grpSpPr>
        <p:sp>
          <p:nvSpPr>
            <p:cNvPr id="230" name="Oval 176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31" name="Group 104"/>
            <p:cNvGrpSpPr/>
            <p:nvPr/>
          </p:nvGrpSpPr>
          <p:grpSpPr bwMode="auto">
            <a:xfrm>
              <a:off x="0" y="48"/>
              <a:ext cx="240" cy="432"/>
              <a:chOff x="0" y="0"/>
              <a:chExt cx="240" cy="432"/>
            </a:xfrm>
          </p:grpSpPr>
          <p:grpSp>
            <p:nvGrpSpPr>
              <p:cNvPr id="236" name="Group 105"/>
              <p:cNvGrpSpPr/>
              <p:nvPr/>
            </p:nvGrpSpPr>
            <p:grpSpPr bwMode="auto">
              <a:xfrm>
                <a:off x="192" y="0"/>
                <a:ext cx="48" cy="432"/>
                <a:chOff x="0" y="0"/>
                <a:chExt cx="144" cy="864"/>
              </a:xfrm>
            </p:grpSpPr>
            <p:sp>
              <p:nvSpPr>
                <p:cNvPr id="238" name="AutoShape 17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9" name="Line 180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37" name="Text Box 181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32" name="Group 109"/>
            <p:cNvGrpSpPr/>
            <p:nvPr/>
          </p:nvGrpSpPr>
          <p:grpSpPr bwMode="auto">
            <a:xfrm>
              <a:off x="288" y="48"/>
              <a:ext cx="48" cy="432"/>
              <a:chOff x="0" y="0"/>
              <a:chExt cx="144" cy="864"/>
            </a:xfrm>
          </p:grpSpPr>
          <p:sp>
            <p:nvSpPr>
              <p:cNvPr id="234" name="AutoShape 1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86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990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Line 184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3" name="Text Box 185"/>
            <p:cNvSpPr txBox="1">
              <a:spLocks noChangeArrowheads="1"/>
            </p:cNvSpPr>
            <p:nvPr/>
          </p:nvSpPr>
          <p:spPr bwMode="auto">
            <a:xfrm>
              <a:off x="336" y="144"/>
              <a:ext cx="19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1495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40" name="Group 113"/>
          <p:cNvGrpSpPr/>
          <p:nvPr/>
        </p:nvGrpSpPr>
        <p:grpSpPr bwMode="auto">
          <a:xfrm>
            <a:off x="7376095" y="2044648"/>
            <a:ext cx="760119" cy="562963"/>
            <a:chOff x="0" y="0"/>
            <a:chExt cx="576" cy="528"/>
          </a:xfrm>
        </p:grpSpPr>
        <p:sp>
          <p:nvSpPr>
            <p:cNvPr id="241" name="Oval 187"/>
            <p:cNvSpPr>
              <a:spLocks noChangeArrowheads="1"/>
            </p:cNvSpPr>
            <p:nvPr/>
          </p:nvSpPr>
          <p:spPr bwMode="auto">
            <a:xfrm>
              <a:off x="0" y="0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990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2" name="Group 115"/>
            <p:cNvGrpSpPr/>
            <p:nvPr/>
          </p:nvGrpSpPr>
          <p:grpSpPr bwMode="auto">
            <a:xfrm>
              <a:off x="0" y="48"/>
              <a:ext cx="240" cy="432"/>
              <a:chOff x="0" y="0"/>
              <a:chExt cx="240" cy="432"/>
            </a:xfrm>
          </p:grpSpPr>
          <p:grpSp>
            <p:nvGrpSpPr>
              <p:cNvPr id="247" name="Group 116"/>
              <p:cNvGrpSpPr/>
              <p:nvPr/>
            </p:nvGrpSpPr>
            <p:grpSpPr bwMode="auto">
              <a:xfrm>
                <a:off x="192" y="0"/>
                <a:ext cx="48" cy="432"/>
                <a:chOff x="0" y="0"/>
                <a:chExt cx="144" cy="864"/>
              </a:xfrm>
            </p:grpSpPr>
            <p:sp>
              <p:nvSpPr>
                <p:cNvPr id="249" name="AutoShape 19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86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zh-CN" sz="2990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0" name="Line 191"/>
                <p:cNvSpPr>
                  <a:spLocks noChangeShapeType="1"/>
                </p:cNvSpPr>
                <p:nvPr/>
              </p:nvSpPr>
              <p:spPr bwMode="auto">
                <a:xfrm>
                  <a:off x="0" y="4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8" name="Text Box 192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zh-CN" sz="1495" b="0"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243" name="Group 120"/>
            <p:cNvGrpSpPr/>
            <p:nvPr/>
          </p:nvGrpSpPr>
          <p:grpSpPr bwMode="auto">
            <a:xfrm>
              <a:off x="288" y="48"/>
              <a:ext cx="48" cy="432"/>
              <a:chOff x="0" y="0"/>
              <a:chExt cx="144" cy="864"/>
            </a:xfrm>
          </p:grpSpPr>
          <p:sp>
            <p:nvSpPr>
              <p:cNvPr id="245" name="AutoShape 1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86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990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Line 195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4" name="Text Box 196"/>
            <p:cNvSpPr txBox="1">
              <a:spLocks noChangeArrowheads="1"/>
            </p:cNvSpPr>
            <p:nvPr/>
          </p:nvSpPr>
          <p:spPr bwMode="auto">
            <a:xfrm>
              <a:off x="336" y="144"/>
              <a:ext cx="19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1495" b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51" name="Text Box 197"/>
          <p:cNvSpPr txBox="1">
            <a:spLocks noChangeArrowheads="1"/>
          </p:cNvSpPr>
          <p:nvPr/>
        </p:nvSpPr>
        <p:spPr bwMode="auto">
          <a:xfrm>
            <a:off x="5658703" y="4741882"/>
            <a:ext cx="456071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4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252" name="Text Box 198"/>
          <p:cNvSpPr txBox="1">
            <a:spLocks noChangeArrowheads="1"/>
          </p:cNvSpPr>
          <p:nvPr/>
        </p:nvSpPr>
        <p:spPr bwMode="auto">
          <a:xfrm>
            <a:off x="7087489" y="4741882"/>
            <a:ext cx="456071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4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253" name="Text Box 199"/>
          <p:cNvSpPr txBox="1">
            <a:spLocks noChangeArrowheads="1"/>
          </p:cNvSpPr>
          <p:nvPr/>
        </p:nvSpPr>
        <p:spPr bwMode="auto">
          <a:xfrm>
            <a:off x="8190848" y="4714564"/>
            <a:ext cx="399062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4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254" name="Text Box 200"/>
          <p:cNvSpPr txBox="1">
            <a:spLocks noChangeArrowheads="1"/>
          </p:cNvSpPr>
          <p:nvPr/>
        </p:nvSpPr>
        <p:spPr bwMode="auto">
          <a:xfrm>
            <a:off x="2843295" y="5765666"/>
            <a:ext cx="59265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比例</a:t>
            </a:r>
          </a:p>
        </p:txBody>
      </p:sp>
      <p:sp>
        <p:nvSpPr>
          <p:cNvPr id="255" name="Text Box 201"/>
          <p:cNvSpPr txBox="1">
            <a:spLocks noChangeArrowheads="1"/>
          </p:cNvSpPr>
          <p:nvPr/>
        </p:nvSpPr>
        <p:spPr bwMode="auto">
          <a:xfrm>
            <a:off x="5712148" y="5765666"/>
            <a:ext cx="3708529" cy="36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3 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                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56" name="Line 157"/>
          <p:cNvSpPr>
            <a:spLocks noChangeShapeType="1"/>
          </p:cNvSpPr>
          <p:nvPr/>
        </p:nvSpPr>
        <p:spPr bwMode="auto">
          <a:xfrm flipH="1">
            <a:off x="5820229" y="4526911"/>
            <a:ext cx="2375" cy="25891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Line 157"/>
          <p:cNvSpPr>
            <a:spLocks noChangeShapeType="1"/>
          </p:cNvSpPr>
          <p:nvPr/>
        </p:nvSpPr>
        <p:spPr bwMode="auto">
          <a:xfrm flipH="1">
            <a:off x="8352373" y="4526911"/>
            <a:ext cx="2375" cy="25891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 Box 201"/>
          <p:cNvSpPr txBox="1">
            <a:spLocks noChangeArrowheads="1"/>
          </p:cNvSpPr>
          <p:nvPr/>
        </p:nvSpPr>
        <p:spPr bwMode="auto">
          <a:xfrm>
            <a:off x="4419947" y="4958040"/>
            <a:ext cx="4308922" cy="3684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     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            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             </a:t>
            </a:r>
            <a:r>
              <a:rPr lang="zh-CN" altLang="en-US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   </a:t>
            </a:r>
            <a:r>
              <a:rPr lang="en-US" altLang="zh-CN" sz="2395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zh-CN" sz="2395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7" name="文本框 386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utoUpdateAnimBg="0"/>
      <p:bldP spid="224" grpId="0" autoUpdateAnimBg="0"/>
      <p:bldP spid="225" grpId="0" autoUpdateAnimBg="0"/>
      <p:bldP spid="226" grpId="0" autoUpdateAnimBg="0"/>
      <p:bldP spid="227" grpId="0" autoUpdateAnimBg="0"/>
      <p:bldP spid="251" grpId="0" autoUpdateAnimBg="0"/>
      <p:bldP spid="252" grpId="0" autoUpdateAnimBg="0"/>
      <p:bldP spid="25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205298" y="1490288"/>
            <a:ext cx="156299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父母的性状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016455" y="2038025"/>
            <a:ext cx="2047569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父母的基因组成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990327" y="2783677"/>
            <a:ext cx="1992936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生殖细胞的基因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98406" y="3752828"/>
            <a:ext cx="188604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受精卵的基因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05298" y="4238591"/>
            <a:ext cx="1669885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孩子的基因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06486" y="4704164"/>
            <a:ext cx="1400281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孩子的性状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091342" y="1490288"/>
            <a:ext cx="1508360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父亲单眼皮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137723" y="1490288"/>
            <a:ext cx="1346835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母亲单眼皮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575917" y="2029497"/>
            <a:ext cx="484576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622299" y="2010494"/>
            <a:ext cx="539209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5790888" y="2460627"/>
            <a:ext cx="0" cy="37768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682809" y="2891756"/>
            <a:ext cx="485763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7838457" y="2405994"/>
            <a:ext cx="0" cy="37768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7731566" y="2837123"/>
            <a:ext cx="646101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845522" y="3214807"/>
            <a:ext cx="915706" cy="64610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>
            <a:off x="6922752" y="3214807"/>
            <a:ext cx="915705" cy="64610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653148" y="3807462"/>
            <a:ext cx="601274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6653147" y="4238591"/>
            <a:ext cx="808815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6276652" y="4669722"/>
            <a:ext cx="1346835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单眼皮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72782" y="5478536"/>
            <a:ext cx="10975421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395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结论：</a:t>
            </a:r>
            <a:r>
              <a:rPr lang="zh-CN" altLang="zh-CN" sz="2095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由纯合的隐性基因（aa）控制的性状可以</a:t>
            </a:r>
            <a:r>
              <a:rPr lang="zh-CN" altLang="zh-CN" sz="20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稳定遗传</a:t>
            </a:r>
            <a:r>
              <a:rPr lang="zh-CN" altLang="zh-CN" sz="2095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，即后代不发生性状分离。</a:t>
            </a:r>
            <a:endParaRPr lang="zh-CN" altLang="zh-CN" sz="209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1" grpId="0" autoUpdateAnimBg="0"/>
      <p:bldP spid="33" grpId="0" autoUpdateAnimBg="0"/>
      <p:bldP spid="35" grpId="0" autoUpdateAnimBg="0"/>
      <p:bldP spid="38" grpId="0" autoUpdateAnimBg="0"/>
      <p:bldP spid="39" grpId="0" autoUpdateAnimBg="0"/>
      <p:bldP spid="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659852" y="1141640"/>
          <a:ext cx="6194966" cy="5735728"/>
        </p:xfrm>
        <a:graphic>
          <a:graphicData uri="http://schemas.openxmlformats.org/drawingml/2006/table">
            <a:tbl>
              <a:tblPr/>
              <a:tblGrid>
                <a:gridCol w="284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性             状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比  例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显  性  性  状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有    耳    垂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79%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无    耳    垂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21 %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大拇指不能向后弯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74 %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大拇指能向后弯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26 %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手交叉左手大拇指在上</a:t>
                      </a:r>
                      <a:endParaRPr kumimoji="0" 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64.7 %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手交叉右手大拇指在上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35.3 %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有     酒     窝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61.8 %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无     酒    窝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38.2 %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能      卷   舌</a:t>
                      </a:r>
                      <a:endParaRPr kumimoji="0" 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65 %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不  能  卷  舌</a:t>
                      </a:r>
                      <a:endParaRPr kumimoji="0" 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35 %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双     眼    皮</a:t>
                      </a:r>
                      <a:endParaRPr kumimoji="0" 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74 %</a:t>
                      </a:r>
                      <a:endParaRPr kumimoji="0" lang="zh-CN" altLang="zh-C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单    眼    皮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ea"/>
                          <a:sym typeface="Arial" panose="020B0604020202020204" pitchFamily="34" charset="0"/>
                        </a:rPr>
                        <a:t>26 %</a:t>
                      </a:r>
                    </a:p>
                  </a:txBody>
                  <a:tcPr marL="68411" marR="68411" marT="34208" marB="342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8112826" y="1759982"/>
            <a:ext cx="1518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    耳    垂</a:t>
            </a: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7834270" y="250219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大拇指不能向后弯</a:t>
            </a:r>
          </a:p>
        </p:txBody>
      </p:sp>
      <p:sp>
        <p:nvSpPr>
          <p:cNvPr id="13" name="Rectangle 56"/>
          <p:cNvSpPr>
            <a:spLocks noChangeArrowheads="1"/>
          </p:cNvSpPr>
          <p:nvPr/>
        </p:nvSpPr>
        <p:spPr bwMode="auto">
          <a:xfrm>
            <a:off x="8102091" y="3131833"/>
            <a:ext cx="1467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手交叉左手</a:t>
            </a:r>
          </a:p>
          <a:p>
            <a:pPr eaLnBrk="1" hangingPunct="1"/>
            <a:r>
              <a:rPr lang="zh-CN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大拇指在上</a:t>
            </a:r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8037971" y="4054547"/>
            <a:ext cx="1659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     酒     窝</a:t>
            </a: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8034396" y="4822689"/>
            <a:ext cx="1588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能      卷   舌</a:t>
            </a:r>
          </a:p>
        </p:txBody>
      </p:sp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8034396" y="5637682"/>
            <a:ext cx="2127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zh-CN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双     眼    皮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805543" y="2086692"/>
            <a:ext cx="2540000" cy="18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人群中出现频率高的性状就是显性性状，这种说法对吗</a:t>
            </a:r>
            <a:r>
              <a:rPr lang="en-US" altLang="zh-CN" sz="2000" b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?</a:t>
            </a:r>
            <a:endParaRPr lang="zh-CN" altLang="zh-CN" sz="2000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60400" y="1635501"/>
            <a:ext cx="4357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、根据亲代性状推测子代性状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60400" y="2097166"/>
            <a:ext cx="7110275" cy="34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例如：</a:t>
            </a:r>
            <a:r>
              <a:rPr lang="en-US" altLang="zh-CN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 </a:t>
            </a: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父母都是单眼皮；</a:t>
            </a:r>
            <a:endParaRPr lang="en-US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        - </a:t>
            </a: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父母都是双眼皮；</a:t>
            </a:r>
            <a:endParaRPr lang="en-US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        - </a:t>
            </a: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父母一单一双；</a:t>
            </a:r>
            <a:endParaRPr lang="en-US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  <a:spcBef>
                <a:spcPts val="1795"/>
              </a:spcBef>
            </a:pP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这三种情况下，子女此性状有哪些可能？</a:t>
            </a:r>
            <a:endParaRPr lang="en-US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endParaRPr lang="zh-CN" altLang="en-US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知识的拓展与延伸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知识的拓展与延伸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98271" y="1679838"/>
            <a:ext cx="10730465" cy="97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</a:t>
            </a:r>
            <a:r>
              <a:rPr lang="zh-CN" altLang="zh-CN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高的父母都能卷舌，而他却不能卷舌，他很困惑。你能帮他解释这一现象吗？</a:t>
            </a:r>
            <a:r>
              <a:rPr lang="zh-CN" altLang="en-US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你能借此推测他父母的基因型吗？</a:t>
            </a:r>
            <a:r>
              <a:rPr lang="zh-CN" altLang="zh-CN" sz="1795" b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（显性基因用A表示，隐性基因用a表示）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130891" y="5367742"/>
            <a:ext cx="129220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不卷舌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387068" y="4951035"/>
            <a:ext cx="714986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 flipH="1">
            <a:off x="6656671" y="4789509"/>
            <a:ext cx="273168" cy="32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6280175" y="4734875"/>
            <a:ext cx="269604" cy="3764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6979722" y="4142221"/>
            <a:ext cx="216159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979722" y="4250300"/>
            <a:ext cx="268417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117462" y="4250300"/>
            <a:ext cx="323050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632887" y="3765725"/>
            <a:ext cx="377684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7034355" y="3819171"/>
            <a:ext cx="48457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471362" y="3062615"/>
            <a:ext cx="915706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父亲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872830" y="3064990"/>
            <a:ext cx="655949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母亲</a:t>
            </a: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5902492" y="3804919"/>
            <a:ext cx="216159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7249327" y="3765725"/>
            <a:ext cx="376496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6064017" y="4196855"/>
            <a:ext cx="108079" cy="2684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>
            <a:off x="7116306" y="4196855"/>
            <a:ext cx="186466" cy="32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3538593" y="5381492"/>
            <a:ext cx="140028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子代性状</a:t>
            </a: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3208822" y="4947472"/>
            <a:ext cx="258559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受精卵可能的基因</a:t>
            </a: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3208822" y="4314435"/>
            <a:ext cx="220909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生殖细胞基因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478426" y="3884493"/>
            <a:ext cx="166988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亲代基因</a:t>
            </a:r>
            <a:endParaRPr lang="zh-CN" altLang="zh-CN" sz="17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639951" y="3561443"/>
            <a:ext cx="1561806" cy="8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095" b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478426" y="3453364"/>
            <a:ext cx="156180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亲代性状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5471362" y="3442674"/>
            <a:ext cx="655949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卷舌</a:t>
            </a: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6872830" y="3442674"/>
            <a:ext cx="969151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卷舌</a:t>
            </a:r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>
            <a:off x="6333621" y="5782471"/>
            <a:ext cx="647289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>
            <a:off x="6495146" y="5362201"/>
            <a:ext cx="32305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Line 30"/>
          <p:cNvSpPr>
            <a:spLocks noChangeShapeType="1"/>
          </p:cNvSpPr>
          <p:nvPr/>
        </p:nvSpPr>
        <p:spPr bwMode="auto">
          <a:xfrm>
            <a:off x="6172096" y="4681430"/>
            <a:ext cx="1615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6979722" y="4681430"/>
            <a:ext cx="10808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ine 32"/>
          <p:cNvSpPr>
            <a:spLocks noChangeShapeType="1"/>
          </p:cNvSpPr>
          <p:nvPr/>
        </p:nvSpPr>
        <p:spPr bwMode="auto">
          <a:xfrm>
            <a:off x="5794412" y="4196855"/>
            <a:ext cx="32305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>
            <a:off x="7087801" y="4196855"/>
            <a:ext cx="269604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33"/>
          <p:cNvSpPr txBox="1">
            <a:spLocks noChangeArrowheads="1"/>
          </p:cNvSpPr>
          <p:nvPr/>
        </p:nvSpPr>
        <p:spPr bwMode="auto">
          <a:xfrm>
            <a:off x="628546" y="1321957"/>
            <a:ext cx="4472699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3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3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、根据子代性状推测亲代基因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5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知识的拓展与延伸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29923" y="1723997"/>
            <a:ext cx="10884679" cy="9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小红</a:t>
            </a:r>
            <a:r>
              <a:rPr lang="zh-CN" altLang="zh-CN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的父</a:t>
            </a:r>
            <a:r>
              <a:rPr lang="zh-CN" altLang="en-US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</a:t>
            </a:r>
            <a:r>
              <a:rPr lang="zh-CN" altLang="zh-CN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能卷舌，</a:t>
            </a:r>
            <a:r>
              <a:rPr lang="zh-CN" altLang="en-US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母亲不能，</a:t>
            </a:r>
            <a:r>
              <a:rPr lang="zh-CN" altLang="zh-CN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他</a:t>
            </a:r>
            <a:r>
              <a:rPr lang="zh-CN" altLang="en-US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也</a:t>
            </a:r>
            <a:r>
              <a:rPr lang="zh-CN" altLang="zh-CN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不能卷舌，</a:t>
            </a:r>
            <a:r>
              <a:rPr lang="zh-CN" altLang="en-US" sz="19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你能借此推测他父亲的基因型吗？</a:t>
            </a:r>
            <a:r>
              <a:rPr lang="zh-CN" altLang="zh-CN" sz="1795" b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（显性基因用A表示，隐性基因用a表示）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117462" y="5164226"/>
            <a:ext cx="129220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不卷舌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387068" y="4679651"/>
            <a:ext cx="714986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6656671" y="4518125"/>
            <a:ext cx="273168" cy="32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6280175" y="4463491"/>
            <a:ext cx="269604" cy="3764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979722" y="3870837"/>
            <a:ext cx="216159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926276" y="4037113"/>
            <a:ext cx="268417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117462" y="3978916"/>
            <a:ext cx="323050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632887" y="3494341"/>
            <a:ext cx="377684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7034355" y="3547787"/>
            <a:ext cx="48457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  <a:endParaRPr lang="zh-CN" altLang="zh-CN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5471362" y="2791231"/>
            <a:ext cx="915706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父亲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872830" y="2793606"/>
            <a:ext cx="655949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母亲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5902492" y="3533535"/>
            <a:ext cx="216159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6064017" y="3925471"/>
            <a:ext cx="108079" cy="2684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>
            <a:off x="7116306" y="3925471"/>
            <a:ext cx="186466" cy="32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3478426" y="5160663"/>
            <a:ext cx="140028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子代性状</a:t>
            </a: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3208822" y="4673490"/>
            <a:ext cx="258559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受精卵可能的基因</a:t>
            </a: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3208822" y="4043051"/>
            <a:ext cx="2209094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生殖细胞基因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478426" y="3613109"/>
            <a:ext cx="166988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亲代基因</a:t>
            </a:r>
            <a:endParaRPr lang="zh-CN" altLang="zh-CN" sz="17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639951" y="3290059"/>
            <a:ext cx="1561806" cy="8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095" b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478426" y="3181980"/>
            <a:ext cx="156180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亲代性状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5471362" y="3171290"/>
            <a:ext cx="655949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卷舌</a:t>
            </a: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6872830" y="3171290"/>
            <a:ext cx="969151" cy="3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</a:t>
            </a:r>
            <a:r>
              <a:rPr lang="zh-CN" altLang="zh-CN" sz="17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卷舌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auto">
          <a:xfrm>
            <a:off x="7841982" y="4205765"/>
            <a:ext cx="166988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u="sng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>
            <a:off x="6278987" y="5540723"/>
            <a:ext cx="647289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Line 29"/>
          <p:cNvSpPr>
            <a:spLocks noChangeShapeType="1"/>
          </p:cNvSpPr>
          <p:nvPr/>
        </p:nvSpPr>
        <p:spPr bwMode="auto">
          <a:xfrm>
            <a:off x="6440512" y="5090817"/>
            <a:ext cx="32305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Line 30"/>
          <p:cNvSpPr>
            <a:spLocks noChangeShapeType="1"/>
          </p:cNvSpPr>
          <p:nvPr/>
        </p:nvSpPr>
        <p:spPr bwMode="auto">
          <a:xfrm>
            <a:off x="6172096" y="4410046"/>
            <a:ext cx="161525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>
            <a:off x="6979722" y="4410046"/>
            <a:ext cx="10808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ine 32"/>
          <p:cNvSpPr>
            <a:spLocks noChangeShapeType="1"/>
          </p:cNvSpPr>
          <p:nvPr/>
        </p:nvSpPr>
        <p:spPr bwMode="auto">
          <a:xfrm>
            <a:off x="5794412" y="3925471"/>
            <a:ext cx="32305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>
            <a:off x="7087801" y="3925471"/>
            <a:ext cx="269604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33"/>
          <p:cNvSpPr txBox="1">
            <a:spLocks noChangeArrowheads="1"/>
          </p:cNvSpPr>
          <p:nvPr/>
        </p:nvSpPr>
        <p:spPr bwMode="auto">
          <a:xfrm>
            <a:off x="686603" y="1320830"/>
            <a:ext cx="4472699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3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3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、根据子代性状推测亲代基因</a:t>
            </a:r>
          </a:p>
        </p:txBody>
      </p:sp>
      <p:sp>
        <p:nvSpPr>
          <p:cNvPr id="69" name="TextBox 34"/>
          <p:cNvSpPr txBox="1"/>
          <p:nvPr/>
        </p:nvSpPr>
        <p:spPr>
          <a:xfrm>
            <a:off x="7941253" y="4134614"/>
            <a:ext cx="2652899" cy="646331"/>
          </a:xfrm>
          <a:prstGeom prst="rect">
            <a:avLst/>
          </a:prstGeom>
          <a:ln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若小红能卷舌，可否由此推测父亲的基因型？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知识的拓展与延伸</a:t>
            </a: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656681" y="1390946"/>
            <a:ext cx="5104282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3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、根据遗传特点推断性状的显隐性</a:t>
            </a: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660400" y="2111063"/>
            <a:ext cx="6367449" cy="46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395" b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6</a:t>
            </a:r>
            <a:r>
              <a:rPr lang="zh-CN" altLang="en-US" sz="2395" b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种遗传图解中，哪些可推断性状的显隐性？</a:t>
            </a: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660400" y="2847855"/>
            <a:ext cx="11183257" cy="197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345"/>
              </a:spcBef>
              <a:buFont typeface="宋体" panose="02010600030101010101" pitchFamily="2" charset="-122"/>
              <a:buAutoNum type="circleNumDbPlain"/>
            </a:pPr>
            <a:r>
              <a:rPr lang="zh-CN" altLang="en-US" sz="22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亲代与子代性状相同</a:t>
            </a:r>
            <a:endParaRPr lang="en-US" altLang="zh-CN" sz="224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>
              <a:spcBef>
                <a:spcPts val="1345"/>
              </a:spcBef>
              <a:buFont typeface="宋体" panose="02010600030101010101" pitchFamily="2" charset="-122"/>
              <a:buAutoNum type="circleNumDbPlain"/>
            </a:pPr>
            <a:r>
              <a:rPr lang="zh-CN" altLang="en-US" sz="22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亲代和子代都有两种性状</a:t>
            </a:r>
            <a:endParaRPr lang="en-US" altLang="zh-CN" sz="224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>
              <a:spcBef>
                <a:spcPts val="1345"/>
              </a:spcBef>
              <a:buFont typeface="宋体" panose="02010600030101010101" pitchFamily="2" charset="-122"/>
              <a:buAutoNum type="circleNumDbPlain"/>
            </a:pPr>
            <a:r>
              <a:rPr lang="en-US" altLang="zh-CN" sz="22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2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亲代有两种性状，子代只有一种性状，则子代表现性状为</a:t>
            </a:r>
            <a:r>
              <a:rPr lang="zh-CN" altLang="en-US" sz="224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显性</a:t>
            </a:r>
            <a:r>
              <a:rPr lang="zh-CN" altLang="en-US" sz="22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245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>
              <a:spcBef>
                <a:spcPts val="1345"/>
              </a:spcBef>
              <a:buFont typeface="宋体" panose="02010600030101010101" pitchFamily="2" charset="-122"/>
              <a:buAutoNum type="circleNumDbPlain" startAt="4"/>
            </a:pPr>
            <a:r>
              <a:rPr lang="zh-CN" altLang="en-US" sz="22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子代出现与双亲不同的性状，则亲本一定是显性杂合，子代新出现的为</a:t>
            </a:r>
            <a:r>
              <a:rPr lang="zh-CN" altLang="en-US" sz="224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隐性</a:t>
            </a:r>
            <a:r>
              <a:rPr lang="zh-CN" altLang="en-US" sz="224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性状。</a:t>
            </a:r>
          </a:p>
        </p:txBody>
      </p:sp>
      <p:sp>
        <p:nvSpPr>
          <p:cNvPr id="50" name="椭圆 49"/>
          <p:cNvSpPr/>
          <p:nvPr/>
        </p:nvSpPr>
        <p:spPr bwMode="auto">
          <a:xfrm>
            <a:off x="9163556" y="3342821"/>
            <a:ext cx="1994123" cy="9067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1795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只由一个子女能否判断？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4209038" y="3834792"/>
            <a:ext cx="550440" cy="414729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9025784" y="3342821"/>
            <a:ext cx="2269666" cy="9067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1795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需要很多个个体才能判断！！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3950602" y="2822768"/>
            <a:ext cx="161775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 </a:t>
            </a:r>
            <a:r>
              <a:rPr lang="zh-CN" altLang="en-US" sz="20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无法判断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4484258" y="3328780"/>
            <a:ext cx="1617751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 </a:t>
            </a:r>
            <a:r>
              <a:rPr lang="zh-CN" altLang="en-US" sz="2095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无法判断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60400" y="1350467"/>
            <a:ext cx="1066074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豌豆的高茎与矮茎是一对相对性状，下列能够确定显性性状、隐性性状的杂交组合是（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</a:t>
            </a: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）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A.高茎×矮茎→全部为高茎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B.高茎×高茎→全部为高茎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C.矮茎×高茎→高茎和矮茎各一半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D.矮茎×矮茎→全部为矮茎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084036" y="2263705"/>
            <a:ext cx="608095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3190" kern="0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针对训练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60400" y="1276250"/>
            <a:ext cx="10689771" cy="12128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问题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什么样的病称为遗传病？遗传病中相当一部分是由致病基因引起的，举出生活中常见的遗传病有哪些？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0399" y="2489083"/>
            <a:ext cx="10689771" cy="177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300000"/>
              </a:lnSpc>
              <a:defRPr/>
            </a:pPr>
            <a:r>
              <a:rPr lang="zh-CN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遗传病指由遗传物质发生改变而引起的疾病。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当致病基因是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杂合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时，个体表现为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无病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，但</a:t>
            </a:r>
            <a:r>
              <a:rPr lang="zh-CN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致病基因可通过精子或卵细胞遗传给后代。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当致病基因是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隐性基因纯合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时，个体表现为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有病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3"/>
          <p:cNvSpPr txBox="1">
            <a:spLocks noGrp="1" noChangeArrowheads="1"/>
          </p:cNvSpPr>
          <p:nvPr/>
        </p:nvSpPr>
        <p:spPr bwMode="auto">
          <a:xfrm>
            <a:off x="7273431" y="5241767"/>
            <a:ext cx="1596249" cy="35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F32329A-2C5E-43ED-97E8-7AB0A9176C83}" type="slidenum">
              <a:rPr lang="zh-CN" altLang="zh-CN" sz="104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29</a:t>
            </a:fld>
            <a:endParaRPr lang="zh-CN" altLang="zh-CN" sz="104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438958" y="1797175"/>
            <a:ext cx="3528613" cy="13355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假设父母均为正常，但均携带致病的隐性基因（Aa），那么：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721034" y="3565944"/>
            <a:ext cx="1539240" cy="46076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父（Aa）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721034" y="4804700"/>
            <a:ext cx="1482231" cy="46076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3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母（Aa）</a:t>
            </a: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V="1">
            <a:off x="4336286" y="3457865"/>
            <a:ext cx="592655" cy="23397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4336286" y="3835548"/>
            <a:ext cx="513080" cy="28504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875495" y="3242894"/>
            <a:ext cx="513080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875495" y="3835548"/>
            <a:ext cx="513080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4229394" y="4696621"/>
            <a:ext cx="570089" cy="34205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4229394" y="5127750"/>
            <a:ext cx="592655" cy="21615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4822049" y="4481649"/>
            <a:ext cx="466761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822049" y="5020858"/>
            <a:ext cx="377026" cy="50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198545" y="3512499"/>
            <a:ext cx="2351617" cy="135633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5251991" y="4266678"/>
            <a:ext cx="2370620" cy="10772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5198545" y="5343909"/>
            <a:ext cx="2370620" cy="1068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251991" y="4158599"/>
            <a:ext cx="2209094" cy="10214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V="1">
            <a:off x="5090466" y="4320124"/>
            <a:ext cx="2425253" cy="4311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flipV="1">
            <a:off x="5198545" y="4912779"/>
            <a:ext cx="2370620" cy="34561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5145099" y="3457865"/>
            <a:ext cx="2370620" cy="21615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V="1">
            <a:off x="5090466" y="3727469"/>
            <a:ext cx="2425253" cy="96915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7569165" y="4643174"/>
            <a:ext cx="807626" cy="50674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7569165" y="3512498"/>
            <a:ext cx="798124" cy="50674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7569165" y="4103965"/>
            <a:ext cx="807626" cy="50674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7569165" y="5074304"/>
            <a:ext cx="856321" cy="5067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7622611" y="5289275"/>
            <a:ext cx="54634" cy="5463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8134503" y="5074304"/>
            <a:ext cx="996467" cy="506742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695" b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得病！</a:t>
            </a:r>
          </a:p>
        </p:txBody>
      </p:sp>
      <p:pic>
        <p:nvPicPr>
          <p:cNvPr id="57" name="Picture 28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05" y="1880619"/>
            <a:ext cx="1416908" cy="142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9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48" y="1825985"/>
            <a:ext cx="1498859" cy="15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文本框 58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 autoUpdateAnimBg="0"/>
      <p:bldP spid="41" grpId="0" autoUpdateAnimBg="0"/>
      <p:bldP spid="42" grpId="0" autoUpdateAnimBg="0"/>
      <p:bldP spid="51" grpId="0" animBg="1" autoUpdateAnimBg="0"/>
      <p:bldP spid="52" grpId="0" animBg="1" autoUpdateAnimBg="0"/>
      <p:bldP spid="53" grpId="0" animBg="1" autoUpdateAnimBg="0"/>
      <p:bldP spid="54" grpId="0" animBg="1" autoUpdateAnimBg="0"/>
      <p:bldP spid="5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0400" y="1330837"/>
            <a:ext cx="6633736" cy="854847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60959" rIns="6095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基因、</a:t>
            </a: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DNA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、染色体三者之间有着怎样的关系？</a:t>
            </a:r>
            <a:endParaRPr lang="zh-CN" altLang="zh-CN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176082" y="4279463"/>
            <a:ext cx="7835589" cy="1358776"/>
            <a:chOff x="423747" y="2867787"/>
            <a:chExt cx="5876692" cy="1019082"/>
          </a:xfrm>
        </p:grpSpPr>
        <p:sp>
          <p:nvSpPr>
            <p:cNvPr id="4" name="矩形 3"/>
            <p:cNvSpPr/>
            <p:nvPr/>
          </p:nvSpPr>
          <p:spPr>
            <a:xfrm>
              <a:off x="423747" y="2867787"/>
              <a:ext cx="5876692" cy="369330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 w="12700" cap="flat">
              <a:solidFill>
                <a:srgbClr val="BBE0E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200" latinLnBrk="1" hangingPunct="0"/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15069" y="3213395"/>
              <a:ext cx="4685370" cy="369330"/>
            </a:xfrm>
            <a:prstGeom prst="rect">
              <a:avLst/>
            </a:prstGeom>
            <a:solidFill>
              <a:schemeClr val="accent1">
                <a:lumMod val="75000"/>
                <a:alpha val="78000"/>
              </a:schemeClr>
            </a:solidFill>
            <a:ln w="12700" cap="flat">
              <a:solidFill>
                <a:srgbClr val="BBE0E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200" latinLnBrk="1" hangingPunct="0"/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57239" y="3517539"/>
              <a:ext cx="2743200" cy="369330"/>
            </a:xfrm>
            <a:prstGeom prst="rect">
              <a:avLst/>
            </a:prstGeom>
            <a:solidFill>
              <a:srgbClr val="FF0066">
                <a:alpha val="78000"/>
              </a:srgbClr>
            </a:solidFill>
            <a:ln w="12700" cap="flat">
              <a:solidFill>
                <a:srgbClr val="BBE0E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200" latinLnBrk="1" hangingPunct="0"/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65294" y="2917001"/>
            <a:ext cx="735085" cy="2480536"/>
            <a:chOff x="6000536" y="2022152"/>
            <a:chExt cx="927890" cy="2959914"/>
          </a:xfrm>
          <a:solidFill>
            <a:srgbClr val="002060"/>
          </a:solidFill>
        </p:grpSpPr>
        <p:grpSp>
          <p:nvGrpSpPr>
            <p:cNvPr id="16" name="组合 15"/>
            <p:cNvGrpSpPr/>
            <p:nvPr/>
          </p:nvGrpSpPr>
          <p:grpSpPr>
            <a:xfrm rot="15118467">
              <a:off x="4967867" y="3075306"/>
              <a:ext cx="2939429" cy="874092"/>
              <a:chOff x="5033692" y="1950664"/>
              <a:chExt cx="2939429" cy="874092"/>
            </a:xfrm>
            <a:grpFill/>
          </p:grpSpPr>
          <p:sp>
            <p:nvSpPr>
              <p:cNvPr id="13" name="椭圆 12"/>
              <p:cNvSpPr/>
              <p:nvPr/>
            </p:nvSpPr>
            <p:spPr>
              <a:xfrm>
                <a:off x="6270376" y="2066194"/>
                <a:ext cx="1702745" cy="621603"/>
              </a:xfrm>
              <a:custGeom>
                <a:avLst/>
                <a:gdLst>
                  <a:gd name="connsiteX0" fmla="*/ 0 w 1393902"/>
                  <a:gd name="connsiteY0" fmla="*/ 194359 h 388717"/>
                  <a:gd name="connsiteX1" fmla="*/ 696951 w 1393902"/>
                  <a:gd name="connsiteY1" fmla="*/ 0 h 388717"/>
                  <a:gd name="connsiteX2" fmla="*/ 1393902 w 1393902"/>
                  <a:gd name="connsiteY2" fmla="*/ 194359 h 388717"/>
                  <a:gd name="connsiteX3" fmla="*/ 696951 w 1393902"/>
                  <a:gd name="connsiteY3" fmla="*/ 388718 h 388717"/>
                  <a:gd name="connsiteX4" fmla="*/ 0 w 1393902"/>
                  <a:gd name="connsiteY4" fmla="*/ 194359 h 388717"/>
                  <a:gd name="connsiteX0-1" fmla="*/ 0 w 1672682"/>
                  <a:gd name="connsiteY0-2" fmla="*/ 194469 h 388972"/>
                  <a:gd name="connsiteX1-3" fmla="*/ 696951 w 1672682"/>
                  <a:gd name="connsiteY1-4" fmla="*/ 110 h 388972"/>
                  <a:gd name="connsiteX2-5" fmla="*/ 1672682 w 1672682"/>
                  <a:gd name="connsiteY2-6" fmla="*/ 216771 h 388972"/>
                  <a:gd name="connsiteX3-7" fmla="*/ 696951 w 1672682"/>
                  <a:gd name="connsiteY3-8" fmla="*/ 388828 h 388972"/>
                  <a:gd name="connsiteX4-9" fmla="*/ 0 w 1672682"/>
                  <a:gd name="connsiteY4-10" fmla="*/ 194469 h 388972"/>
                  <a:gd name="connsiteX0-11" fmla="*/ 30063 w 1702745"/>
                  <a:gd name="connsiteY0-12" fmla="*/ 194469 h 408386"/>
                  <a:gd name="connsiteX1-13" fmla="*/ 727014 w 1702745"/>
                  <a:gd name="connsiteY1-14" fmla="*/ 110 h 408386"/>
                  <a:gd name="connsiteX2-15" fmla="*/ 1702745 w 1702745"/>
                  <a:gd name="connsiteY2-16" fmla="*/ 216771 h 408386"/>
                  <a:gd name="connsiteX3-17" fmla="*/ 727014 w 1702745"/>
                  <a:gd name="connsiteY3-18" fmla="*/ 388828 h 408386"/>
                  <a:gd name="connsiteX4-19" fmla="*/ 30063 w 1702745"/>
                  <a:gd name="connsiteY4-20" fmla="*/ 194469 h 4083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02745" h="408386">
                    <a:moveTo>
                      <a:pt x="30063" y="194469"/>
                    </a:moveTo>
                    <a:cubicBezTo>
                      <a:pt x="30063" y="87127"/>
                      <a:pt x="448234" y="-3607"/>
                      <a:pt x="727014" y="110"/>
                    </a:cubicBezTo>
                    <a:cubicBezTo>
                      <a:pt x="1005794" y="3827"/>
                      <a:pt x="1702745" y="109429"/>
                      <a:pt x="1702745" y="216771"/>
                    </a:cubicBezTo>
                    <a:cubicBezTo>
                      <a:pt x="1702745" y="324113"/>
                      <a:pt x="1674868" y="459453"/>
                      <a:pt x="727014" y="388828"/>
                    </a:cubicBezTo>
                    <a:cubicBezTo>
                      <a:pt x="-220840" y="318203"/>
                      <a:pt x="30063" y="301811"/>
                      <a:pt x="30063" y="194469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1219200" latinLnBrk="1" hangingPunct="0"/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033692" y="2053708"/>
                <a:ext cx="1422864" cy="621603"/>
              </a:xfrm>
              <a:custGeom>
                <a:avLst/>
                <a:gdLst>
                  <a:gd name="connsiteX0" fmla="*/ 0 w 1393902"/>
                  <a:gd name="connsiteY0" fmla="*/ 194359 h 388717"/>
                  <a:gd name="connsiteX1" fmla="*/ 696951 w 1393902"/>
                  <a:gd name="connsiteY1" fmla="*/ 0 h 388717"/>
                  <a:gd name="connsiteX2" fmla="*/ 1393902 w 1393902"/>
                  <a:gd name="connsiteY2" fmla="*/ 194359 h 388717"/>
                  <a:gd name="connsiteX3" fmla="*/ 696951 w 1393902"/>
                  <a:gd name="connsiteY3" fmla="*/ 388718 h 388717"/>
                  <a:gd name="connsiteX4" fmla="*/ 0 w 1393902"/>
                  <a:gd name="connsiteY4" fmla="*/ 194359 h 388717"/>
                  <a:gd name="connsiteX0-1" fmla="*/ 28962 w 1422864"/>
                  <a:gd name="connsiteY0-2" fmla="*/ 227812 h 422171"/>
                  <a:gd name="connsiteX1-3" fmla="*/ 357923 w 1422864"/>
                  <a:gd name="connsiteY1-4" fmla="*/ 0 h 422171"/>
                  <a:gd name="connsiteX2-5" fmla="*/ 1422864 w 1422864"/>
                  <a:gd name="connsiteY2-6" fmla="*/ 227812 h 422171"/>
                  <a:gd name="connsiteX3-7" fmla="*/ 725913 w 1422864"/>
                  <a:gd name="connsiteY3-8" fmla="*/ 422171 h 422171"/>
                  <a:gd name="connsiteX4-9" fmla="*/ 28962 w 1422864"/>
                  <a:gd name="connsiteY4-10" fmla="*/ 227812 h 422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22864" h="422171">
                    <a:moveTo>
                      <a:pt x="28962" y="227812"/>
                    </a:moveTo>
                    <a:cubicBezTo>
                      <a:pt x="-32370" y="157450"/>
                      <a:pt x="-26992" y="0"/>
                      <a:pt x="357923" y="0"/>
                    </a:cubicBezTo>
                    <a:cubicBezTo>
                      <a:pt x="742838" y="0"/>
                      <a:pt x="1422864" y="120470"/>
                      <a:pt x="1422864" y="227812"/>
                    </a:cubicBezTo>
                    <a:cubicBezTo>
                      <a:pt x="1422864" y="335154"/>
                      <a:pt x="1110828" y="422171"/>
                      <a:pt x="725913" y="422171"/>
                    </a:cubicBezTo>
                    <a:cubicBezTo>
                      <a:pt x="340998" y="422171"/>
                      <a:pt x="90294" y="298174"/>
                      <a:pt x="28962" y="227812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1219200" latinLnBrk="1" hangingPunct="0"/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238862" y="1950664"/>
                <a:ext cx="279273" cy="874092"/>
              </a:xfrm>
              <a:prstGeom prst="ellipse">
                <a:avLst/>
              </a:prstGeom>
              <a:grpFill/>
              <a:ln w="19050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1219200" latinLnBrk="1" hangingPunct="0"/>
                <a:endParaRPr lang="zh-CN" altLang="en-US" sz="2400" ker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799645">
              <a:off x="5021667" y="3054819"/>
              <a:ext cx="2939426" cy="874092"/>
              <a:chOff x="5033693" y="1950666"/>
              <a:chExt cx="2939426" cy="874092"/>
            </a:xfrm>
            <a:grpFill/>
          </p:grpSpPr>
          <p:sp>
            <p:nvSpPr>
              <p:cNvPr id="19" name="椭圆 12"/>
              <p:cNvSpPr/>
              <p:nvPr/>
            </p:nvSpPr>
            <p:spPr>
              <a:xfrm>
                <a:off x="6270375" y="2066193"/>
                <a:ext cx="1702744" cy="621602"/>
              </a:xfrm>
              <a:custGeom>
                <a:avLst/>
                <a:gdLst>
                  <a:gd name="connsiteX0" fmla="*/ 0 w 1393902"/>
                  <a:gd name="connsiteY0" fmla="*/ 194359 h 388717"/>
                  <a:gd name="connsiteX1" fmla="*/ 696951 w 1393902"/>
                  <a:gd name="connsiteY1" fmla="*/ 0 h 388717"/>
                  <a:gd name="connsiteX2" fmla="*/ 1393902 w 1393902"/>
                  <a:gd name="connsiteY2" fmla="*/ 194359 h 388717"/>
                  <a:gd name="connsiteX3" fmla="*/ 696951 w 1393902"/>
                  <a:gd name="connsiteY3" fmla="*/ 388718 h 388717"/>
                  <a:gd name="connsiteX4" fmla="*/ 0 w 1393902"/>
                  <a:gd name="connsiteY4" fmla="*/ 194359 h 388717"/>
                  <a:gd name="connsiteX0-1" fmla="*/ 0 w 1672682"/>
                  <a:gd name="connsiteY0-2" fmla="*/ 194469 h 388972"/>
                  <a:gd name="connsiteX1-3" fmla="*/ 696951 w 1672682"/>
                  <a:gd name="connsiteY1-4" fmla="*/ 110 h 388972"/>
                  <a:gd name="connsiteX2-5" fmla="*/ 1672682 w 1672682"/>
                  <a:gd name="connsiteY2-6" fmla="*/ 216771 h 388972"/>
                  <a:gd name="connsiteX3-7" fmla="*/ 696951 w 1672682"/>
                  <a:gd name="connsiteY3-8" fmla="*/ 388828 h 388972"/>
                  <a:gd name="connsiteX4-9" fmla="*/ 0 w 1672682"/>
                  <a:gd name="connsiteY4-10" fmla="*/ 194469 h 388972"/>
                  <a:gd name="connsiteX0-11" fmla="*/ 30063 w 1702745"/>
                  <a:gd name="connsiteY0-12" fmla="*/ 194469 h 408386"/>
                  <a:gd name="connsiteX1-13" fmla="*/ 727014 w 1702745"/>
                  <a:gd name="connsiteY1-14" fmla="*/ 110 h 408386"/>
                  <a:gd name="connsiteX2-15" fmla="*/ 1702745 w 1702745"/>
                  <a:gd name="connsiteY2-16" fmla="*/ 216771 h 408386"/>
                  <a:gd name="connsiteX3-17" fmla="*/ 727014 w 1702745"/>
                  <a:gd name="connsiteY3-18" fmla="*/ 388828 h 408386"/>
                  <a:gd name="connsiteX4-19" fmla="*/ 30063 w 1702745"/>
                  <a:gd name="connsiteY4-20" fmla="*/ 194469 h 4083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02745" h="408386">
                    <a:moveTo>
                      <a:pt x="30063" y="194469"/>
                    </a:moveTo>
                    <a:cubicBezTo>
                      <a:pt x="30063" y="87127"/>
                      <a:pt x="448234" y="-3607"/>
                      <a:pt x="727014" y="110"/>
                    </a:cubicBezTo>
                    <a:cubicBezTo>
                      <a:pt x="1005794" y="3827"/>
                      <a:pt x="1702745" y="109429"/>
                      <a:pt x="1702745" y="216771"/>
                    </a:cubicBezTo>
                    <a:cubicBezTo>
                      <a:pt x="1702745" y="324113"/>
                      <a:pt x="1674868" y="459453"/>
                      <a:pt x="727014" y="388828"/>
                    </a:cubicBezTo>
                    <a:cubicBezTo>
                      <a:pt x="-220840" y="318203"/>
                      <a:pt x="30063" y="301811"/>
                      <a:pt x="30063" y="194469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1219200" latinLnBrk="1" hangingPunct="0"/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椭圆 14"/>
              <p:cNvSpPr/>
              <p:nvPr/>
            </p:nvSpPr>
            <p:spPr>
              <a:xfrm>
                <a:off x="5033693" y="2053709"/>
                <a:ext cx="1422863" cy="621602"/>
              </a:xfrm>
              <a:custGeom>
                <a:avLst/>
                <a:gdLst>
                  <a:gd name="connsiteX0" fmla="*/ 0 w 1393902"/>
                  <a:gd name="connsiteY0" fmla="*/ 194359 h 388717"/>
                  <a:gd name="connsiteX1" fmla="*/ 696951 w 1393902"/>
                  <a:gd name="connsiteY1" fmla="*/ 0 h 388717"/>
                  <a:gd name="connsiteX2" fmla="*/ 1393902 w 1393902"/>
                  <a:gd name="connsiteY2" fmla="*/ 194359 h 388717"/>
                  <a:gd name="connsiteX3" fmla="*/ 696951 w 1393902"/>
                  <a:gd name="connsiteY3" fmla="*/ 388718 h 388717"/>
                  <a:gd name="connsiteX4" fmla="*/ 0 w 1393902"/>
                  <a:gd name="connsiteY4" fmla="*/ 194359 h 388717"/>
                  <a:gd name="connsiteX0-1" fmla="*/ 28962 w 1422864"/>
                  <a:gd name="connsiteY0-2" fmla="*/ 227812 h 422171"/>
                  <a:gd name="connsiteX1-3" fmla="*/ 357923 w 1422864"/>
                  <a:gd name="connsiteY1-4" fmla="*/ 0 h 422171"/>
                  <a:gd name="connsiteX2-5" fmla="*/ 1422864 w 1422864"/>
                  <a:gd name="connsiteY2-6" fmla="*/ 227812 h 422171"/>
                  <a:gd name="connsiteX3-7" fmla="*/ 725913 w 1422864"/>
                  <a:gd name="connsiteY3-8" fmla="*/ 422171 h 422171"/>
                  <a:gd name="connsiteX4-9" fmla="*/ 28962 w 1422864"/>
                  <a:gd name="connsiteY4-10" fmla="*/ 227812 h 422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22864" h="422171">
                    <a:moveTo>
                      <a:pt x="28962" y="227812"/>
                    </a:moveTo>
                    <a:cubicBezTo>
                      <a:pt x="-32370" y="157450"/>
                      <a:pt x="-26992" y="0"/>
                      <a:pt x="357923" y="0"/>
                    </a:cubicBezTo>
                    <a:cubicBezTo>
                      <a:pt x="742838" y="0"/>
                      <a:pt x="1422864" y="120470"/>
                      <a:pt x="1422864" y="227812"/>
                    </a:cubicBezTo>
                    <a:cubicBezTo>
                      <a:pt x="1422864" y="335154"/>
                      <a:pt x="1110828" y="422171"/>
                      <a:pt x="725913" y="422171"/>
                    </a:cubicBezTo>
                    <a:cubicBezTo>
                      <a:pt x="340998" y="422171"/>
                      <a:pt x="90294" y="298174"/>
                      <a:pt x="28962" y="227812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1219200" latinLnBrk="1" hangingPunct="0"/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238862" y="1950666"/>
                <a:ext cx="279273" cy="874092"/>
              </a:xfrm>
              <a:prstGeom prst="ellipse">
                <a:avLst/>
              </a:prstGeom>
              <a:solidFill>
                <a:schemeClr val="bg1"/>
              </a:solidFill>
              <a:ln w="19050" cap="flat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anchor="ctr">
                <a:spAutoFit/>
              </a:bodyPr>
              <a:lstStyle/>
              <a:p>
                <a:pPr defTabSz="1219200" latinLnBrk="1" hangingPunct="0"/>
                <a:endParaRPr lang="zh-CN" altLang="en-US" sz="2400" ker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23" name="图片 22" descr="地图上有字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6" b="91205" l="80697" r="94102">
                        <a14:foregroundMark x1="84450" y1="7166" x2="89544" y2="4886"/>
                        <a14:foregroundMark x1="84718" y1="85993" x2="90885" y2="88274"/>
                        <a14:foregroundMark x1="84718" y1="88925" x2="89544" y2="91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17" r="4175" b="5985"/>
          <a:stretch>
            <a:fillRect/>
          </a:stretch>
        </p:blipFill>
        <p:spPr>
          <a:xfrm>
            <a:off x="4558565" y="3864118"/>
            <a:ext cx="610032" cy="2488797"/>
          </a:xfrm>
          <a:prstGeom prst="rect">
            <a:avLst/>
          </a:prstGeom>
        </p:spPr>
      </p:pic>
      <p:sp>
        <p:nvSpPr>
          <p:cNvPr id="24" name="箭头: 右 23"/>
          <p:cNvSpPr/>
          <p:nvPr/>
        </p:nvSpPr>
        <p:spPr>
          <a:xfrm>
            <a:off x="3209569" y="3561034"/>
            <a:ext cx="1197213" cy="492440"/>
          </a:xfrm>
          <a:custGeom>
            <a:avLst/>
            <a:gdLst>
              <a:gd name="connsiteX0" fmla="*/ 0 w 1048215"/>
              <a:gd name="connsiteY0" fmla="*/ 107539 h 430155"/>
              <a:gd name="connsiteX1" fmla="*/ 833138 w 1048215"/>
              <a:gd name="connsiteY1" fmla="*/ 107539 h 430155"/>
              <a:gd name="connsiteX2" fmla="*/ 833138 w 1048215"/>
              <a:gd name="connsiteY2" fmla="*/ 0 h 430155"/>
              <a:gd name="connsiteX3" fmla="*/ 1048215 w 1048215"/>
              <a:gd name="connsiteY3" fmla="*/ 215078 h 430155"/>
              <a:gd name="connsiteX4" fmla="*/ 833138 w 1048215"/>
              <a:gd name="connsiteY4" fmla="*/ 430155 h 430155"/>
              <a:gd name="connsiteX5" fmla="*/ 833138 w 1048215"/>
              <a:gd name="connsiteY5" fmla="*/ 322616 h 430155"/>
              <a:gd name="connsiteX6" fmla="*/ 0 w 1048215"/>
              <a:gd name="connsiteY6" fmla="*/ 322616 h 430155"/>
              <a:gd name="connsiteX7" fmla="*/ 0 w 1048215"/>
              <a:gd name="connsiteY7" fmla="*/ 107539 h 430155"/>
              <a:gd name="connsiteX0-1" fmla="*/ 0 w 1048215"/>
              <a:gd name="connsiteY0-2" fmla="*/ 322616 h 430155"/>
              <a:gd name="connsiteX1-3" fmla="*/ 833138 w 1048215"/>
              <a:gd name="connsiteY1-4" fmla="*/ 107539 h 430155"/>
              <a:gd name="connsiteX2-5" fmla="*/ 833138 w 1048215"/>
              <a:gd name="connsiteY2-6" fmla="*/ 0 h 430155"/>
              <a:gd name="connsiteX3-7" fmla="*/ 1048215 w 1048215"/>
              <a:gd name="connsiteY3-8" fmla="*/ 215078 h 430155"/>
              <a:gd name="connsiteX4-9" fmla="*/ 833138 w 1048215"/>
              <a:gd name="connsiteY4-10" fmla="*/ 430155 h 430155"/>
              <a:gd name="connsiteX5-11" fmla="*/ 833138 w 1048215"/>
              <a:gd name="connsiteY5-12" fmla="*/ 322616 h 430155"/>
              <a:gd name="connsiteX6-13" fmla="*/ 0 w 1048215"/>
              <a:gd name="connsiteY6-14" fmla="*/ 322616 h 430155"/>
              <a:gd name="connsiteX0-15" fmla="*/ 0 w 1494264"/>
              <a:gd name="connsiteY0-16" fmla="*/ 177650 h 430155"/>
              <a:gd name="connsiteX1-17" fmla="*/ 1279187 w 1494264"/>
              <a:gd name="connsiteY1-18" fmla="*/ 107539 h 430155"/>
              <a:gd name="connsiteX2-19" fmla="*/ 1279187 w 1494264"/>
              <a:gd name="connsiteY2-20" fmla="*/ 0 h 430155"/>
              <a:gd name="connsiteX3-21" fmla="*/ 1494264 w 1494264"/>
              <a:gd name="connsiteY3-22" fmla="*/ 215078 h 430155"/>
              <a:gd name="connsiteX4-23" fmla="*/ 1279187 w 1494264"/>
              <a:gd name="connsiteY4-24" fmla="*/ 430155 h 430155"/>
              <a:gd name="connsiteX5-25" fmla="*/ 1279187 w 1494264"/>
              <a:gd name="connsiteY5-26" fmla="*/ 322616 h 430155"/>
              <a:gd name="connsiteX6-27" fmla="*/ 0 w 1494264"/>
              <a:gd name="connsiteY6-28" fmla="*/ 177650 h 430155"/>
              <a:gd name="connsiteX0-29" fmla="*/ 0 w 1494264"/>
              <a:gd name="connsiteY0-30" fmla="*/ 177650 h 430155"/>
              <a:gd name="connsiteX1-31" fmla="*/ 1279187 w 1494264"/>
              <a:gd name="connsiteY1-32" fmla="*/ 107539 h 430155"/>
              <a:gd name="connsiteX2-33" fmla="*/ 1279187 w 1494264"/>
              <a:gd name="connsiteY2-34" fmla="*/ 0 h 430155"/>
              <a:gd name="connsiteX3-35" fmla="*/ 1494264 w 1494264"/>
              <a:gd name="connsiteY3-36" fmla="*/ 215078 h 430155"/>
              <a:gd name="connsiteX4-37" fmla="*/ 1279187 w 1494264"/>
              <a:gd name="connsiteY4-38" fmla="*/ 430155 h 430155"/>
              <a:gd name="connsiteX5-39" fmla="*/ 1279187 w 1494264"/>
              <a:gd name="connsiteY5-40" fmla="*/ 322616 h 430155"/>
              <a:gd name="connsiteX6-41" fmla="*/ 0 w 1494264"/>
              <a:gd name="connsiteY6-42" fmla="*/ 177650 h 430155"/>
              <a:gd name="connsiteX0-43" fmla="*/ 0 w 1494264"/>
              <a:gd name="connsiteY0-44" fmla="*/ 177650 h 430155"/>
              <a:gd name="connsiteX1-45" fmla="*/ 1279187 w 1494264"/>
              <a:gd name="connsiteY1-46" fmla="*/ 107539 h 430155"/>
              <a:gd name="connsiteX2-47" fmla="*/ 1279187 w 1494264"/>
              <a:gd name="connsiteY2-48" fmla="*/ 0 h 430155"/>
              <a:gd name="connsiteX3-49" fmla="*/ 1494264 w 1494264"/>
              <a:gd name="connsiteY3-50" fmla="*/ 215078 h 430155"/>
              <a:gd name="connsiteX4-51" fmla="*/ 1279187 w 1494264"/>
              <a:gd name="connsiteY4-52" fmla="*/ 430155 h 430155"/>
              <a:gd name="connsiteX5-53" fmla="*/ 1279187 w 1494264"/>
              <a:gd name="connsiteY5-54" fmla="*/ 322616 h 430155"/>
              <a:gd name="connsiteX6-55" fmla="*/ 0 w 1494264"/>
              <a:gd name="connsiteY6-56" fmla="*/ 177650 h 430155"/>
              <a:gd name="connsiteX0-57" fmla="*/ 0 w 1572323"/>
              <a:gd name="connsiteY0-58" fmla="*/ 177650 h 471556"/>
              <a:gd name="connsiteX1-59" fmla="*/ 1279187 w 1572323"/>
              <a:gd name="connsiteY1-60" fmla="*/ 107539 h 471556"/>
              <a:gd name="connsiteX2-61" fmla="*/ 1279187 w 1572323"/>
              <a:gd name="connsiteY2-62" fmla="*/ 0 h 471556"/>
              <a:gd name="connsiteX3-63" fmla="*/ 1572323 w 1572323"/>
              <a:gd name="connsiteY3-64" fmla="*/ 471556 h 471556"/>
              <a:gd name="connsiteX4-65" fmla="*/ 1279187 w 1572323"/>
              <a:gd name="connsiteY4-66" fmla="*/ 430155 h 471556"/>
              <a:gd name="connsiteX5-67" fmla="*/ 1279187 w 1572323"/>
              <a:gd name="connsiteY5-68" fmla="*/ 322616 h 471556"/>
              <a:gd name="connsiteX6-69" fmla="*/ 0 w 1572323"/>
              <a:gd name="connsiteY6-70" fmla="*/ 177650 h 471556"/>
              <a:gd name="connsiteX0-71" fmla="*/ 0 w 1572323"/>
              <a:gd name="connsiteY0-72" fmla="*/ 177650 h 471556"/>
              <a:gd name="connsiteX1-73" fmla="*/ 1279187 w 1572323"/>
              <a:gd name="connsiteY1-74" fmla="*/ 107539 h 471556"/>
              <a:gd name="connsiteX2-75" fmla="*/ 1279187 w 1572323"/>
              <a:gd name="connsiteY2-76" fmla="*/ 0 h 471556"/>
              <a:gd name="connsiteX3-77" fmla="*/ 1572323 w 1572323"/>
              <a:gd name="connsiteY3-78" fmla="*/ 471556 h 471556"/>
              <a:gd name="connsiteX4-79" fmla="*/ 888894 w 1572323"/>
              <a:gd name="connsiteY4-80" fmla="*/ 430155 h 471556"/>
              <a:gd name="connsiteX5-81" fmla="*/ 1279187 w 1572323"/>
              <a:gd name="connsiteY5-82" fmla="*/ 322616 h 471556"/>
              <a:gd name="connsiteX6-83" fmla="*/ 0 w 1572323"/>
              <a:gd name="connsiteY6-84" fmla="*/ 177650 h 471556"/>
              <a:gd name="connsiteX0-85" fmla="*/ 0 w 1572323"/>
              <a:gd name="connsiteY0-86" fmla="*/ 177650 h 471556"/>
              <a:gd name="connsiteX1-87" fmla="*/ 1290339 w 1572323"/>
              <a:gd name="connsiteY1-88" fmla="*/ 174447 h 471556"/>
              <a:gd name="connsiteX2-89" fmla="*/ 1279187 w 1572323"/>
              <a:gd name="connsiteY2-90" fmla="*/ 0 h 471556"/>
              <a:gd name="connsiteX3-91" fmla="*/ 1572323 w 1572323"/>
              <a:gd name="connsiteY3-92" fmla="*/ 471556 h 471556"/>
              <a:gd name="connsiteX4-93" fmla="*/ 888894 w 1572323"/>
              <a:gd name="connsiteY4-94" fmla="*/ 430155 h 471556"/>
              <a:gd name="connsiteX5-95" fmla="*/ 1279187 w 1572323"/>
              <a:gd name="connsiteY5-96" fmla="*/ 322616 h 471556"/>
              <a:gd name="connsiteX6-97" fmla="*/ 0 w 1572323"/>
              <a:gd name="connsiteY6-98" fmla="*/ 177650 h 471556"/>
              <a:gd name="connsiteX0-99" fmla="*/ 0 w 1572323"/>
              <a:gd name="connsiteY0-100" fmla="*/ 177650 h 471556"/>
              <a:gd name="connsiteX1-101" fmla="*/ 1290339 w 1572323"/>
              <a:gd name="connsiteY1-102" fmla="*/ 174447 h 471556"/>
              <a:gd name="connsiteX2-103" fmla="*/ 1279187 w 1572323"/>
              <a:gd name="connsiteY2-104" fmla="*/ 0 h 471556"/>
              <a:gd name="connsiteX3-105" fmla="*/ 1572323 w 1572323"/>
              <a:gd name="connsiteY3-106" fmla="*/ 471556 h 471556"/>
              <a:gd name="connsiteX4-107" fmla="*/ 888894 w 1572323"/>
              <a:gd name="connsiteY4-108" fmla="*/ 430155 h 471556"/>
              <a:gd name="connsiteX5-109" fmla="*/ 1279187 w 1572323"/>
              <a:gd name="connsiteY5-110" fmla="*/ 322616 h 471556"/>
              <a:gd name="connsiteX6-111" fmla="*/ 0 w 1572323"/>
              <a:gd name="connsiteY6-112" fmla="*/ 177650 h 471556"/>
              <a:gd name="connsiteX0-113" fmla="*/ 0 w 1572323"/>
              <a:gd name="connsiteY0-114" fmla="*/ 177650 h 471556"/>
              <a:gd name="connsiteX1-115" fmla="*/ 1290339 w 1572323"/>
              <a:gd name="connsiteY1-116" fmla="*/ 174447 h 471556"/>
              <a:gd name="connsiteX2-117" fmla="*/ 1279187 w 1572323"/>
              <a:gd name="connsiteY2-118" fmla="*/ 0 h 471556"/>
              <a:gd name="connsiteX3-119" fmla="*/ 1572323 w 1572323"/>
              <a:gd name="connsiteY3-120" fmla="*/ 471556 h 471556"/>
              <a:gd name="connsiteX4-121" fmla="*/ 888894 w 1572323"/>
              <a:gd name="connsiteY4-122" fmla="*/ 430155 h 471556"/>
              <a:gd name="connsiteX5-123" fmla="*/ 1279187 w 1572323"/>
              <a:gd name="connsiteY5-124" fmla="*/ 322616 h 471556"/>
              <a:gd name="connsiteX6-125" fmla="*/ 0 w 1572323"/>
              <a:gd name="connsiteY6-126" fmla="*/ 177650 h 471556"/>
              <a:gd name="connsiteX0-127" fmla="*/ 0 w 1572323"/>
              <a:gd name="connsiteY0-128" fmla="*/ 177650 h 471556"/>
              <a:gd name="connsiteX1-129" fmla="*/ 1290339 w 1572323"/>
              <a:gd name="connsiteY1-130" fmla="*/ 174447 h 471556"/>
              <a:gd name="connsiteX2-131" fmla="*/ 1279187 w 1572323"/>
              <a:gd name="connsiteY2-132" fmla="*/ 0 h 471556"/>
              <a:gd name="connsiteX3-133" fmla="*/ 1572323 w 1572323"/>
              <a:gd name="connsiteY3-134" fmla="*/ 471556 h 471556"/>
              <a:gd name="connsiteX4-135" fmla="*/ 888894 w 1572323"/>
              <a:gd name="connsiteY4-136" fmla="*/ 430155 h 471556"/>
              <a:gd name="connsiteX5-137" fmla="*/ 1279187 w 1572323"/>
              <a:gd name="connsiteY5-138" fmla="*/ 322616 h 471556"/>
              <a:gd name="connsiteX6-139" fmla="*/ 0 w 1572323"/>
              <a:gd name="connsiteY6-140" fmla="*/ 177650 h 471556"/>
              <a:gd name="connsiteX0-141" fmla="*/ 0 w 1572323"/>
              <a:gd name="connsiteY0-142" fmla="*/ 177650 h 471556"/>
              <a:gd name="connsiteX1-143" fmla="*/ 1290339 w 1572323"/>
              <a:gd name="connsiteY1-144" fmla="*/ 174447 h 471556"/>
              <a:gd name="connsiteX2-145" fmla="*/ 1279187 w 1572323"/>
              <a:gd name="connsiteY2-146" fmla="*/ 0 h 471556"/>
              <a:gd name="connsiteX3-147" fmla="*/ 1572323 w 1572323"/>
              <a:gd name="connsiteY3-148" fmla="*/ 471556 h 471556"/>
              <a:gd name="connsiteX4-149" fmla="*/ 888894 w 1572323"/>
              <a:gd name="connsiteY4-150" fmla="*/ 430155 h 471556"/>
              <a:gd name="connsiteX5-151" fmla="*/ 1279187 w 1572323"/>
              <a:gd name="connsiteY5-152" fmla="*/ 322616 h 471556"/>
              <a:gd name="connsiteX6-153" fmla="*/ 0 w 1572323"/>
              <a:gd name="connsiteY6-154" fmla="*/ 177650 h 471556"/>
              <a:gd name="connsiteX0-155" fmla="*/ 0 w 1572323"/>
              <a:gd name="connsiteY0-156" fmla="*/ 177650 h 471556"/>
              <a:gd name="connsiteX1-157" fmla="*/ 1290339 w 1572323"/>
              <a:gd name="connsiteY1-158" fmla="*/ 174447 h 471556"/>
              <a:gd name="connsiteX2-159" fmla="*/ 1279187 w 1572323"/>
              <a:gd name="connsiteY2-160" fmla="*/ 0 h 471556"/>
              <a:gd name="connsiteX3-161" fmla="*/ 1572323 w 1572323"/>
              <a:gd name="connsiteY3-162" fmla="*/ 471556 h 471556"/>
              <a:gd name="connsiteX4-163" fmla="*/ 888894 w 1572323"/>
              <a:gd name="connsiteY4-164" fmla="*/ 430155 h 471556"/>
              <a:gd name="connsiteX5-165" fmla="*/ 1279187 w 1572323"/>
              <a:gd name="connsiteY5-166" fmla="*/ 322616 h 471556"/>
              <a:gd name="connsiteX6-167" fmla="*/ 0 w 1572323"/>
              <a:gd name="connsiteY6-168" fmla="*/ 177650 h 471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72323" h="471556">
                <a:moveTo>
                  <a:pt x="0" y="177650"/>
                </a:moveTo>
                <a:cubicBezTo>
                  <a:pt x="247978" y="31616"/>
                  <a:pt x="897396" y="30549"/>
                  <a:pt x="1290339" y="174447"/>
                </a:cubicBezTo>
                <a:lnTo>
                  <a:pt x="1279187" y="0"/>
                </a:lnTo>
                <a:lnTo>
                  <a:pt x="1572323" y="471556"/>
                </a:lnTo>
                <a:lnTo>
                  <a:pt x="888894" y="430155"/>
                </a:lnTo>
                <a:lnTo>
                  <a:pt x="1279187" y="322616"/>
                </a:lnTo>
                <a:cubicBezTo>
                  <a:pt x="886244" y="162782"/>
                  <a:pt x="627118" y="47553"/>
                  <a:pt x="0" y="177650"/>
                </a:cubicBezTo>
                <a:close/>
              </a:path>
            </a:pathLst>
          </a:custGeom>
          <a:solidFill>
            <a:srgbClr val="F5E50F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箭头: 右 23"/>
          <p:cNvSpPr/>
          <p:nvPr/>
        </p:nvSpPr>
        <p:spPr>
          <a:xfrm>
            <a:off x="5320380" y="4880428"/>
            <a:ext cx="1152181" cy="492440"/>
          </a:xfrm>
          <a:custGeom>
            <a:avLst/>
            <a:gdLst>
              <a:gd name="connsiteX0" fmla="*/ 0 w 1048215"/>
              <a:gd name="connsiteY0" fmla="*/ 107539 h 430155"/>
              <a:gd name="connsiteX1" fmla="*/ 833138 w 1048215"/>
              <a:gd name="connsiteY1" fmla="*/ 107539 h 430155"/>
              <a:gd name="connsiteX2" fmla="*/ 833138 w 1048215"/>
              <a:gd name="connsiteY2" fmla="*/ 0 h 430155"/>
              <a:gd name="connsiteX3" fmla="*/ 1048215 w 1048215"/>
              <a:gd name="connsiteY3" fmla="*/ 215078 h 430155"/>
              <a:gd name="connsiteX4" fmla="*/ 833138 w 1048215"/>
              <a:gd name="connsiteY4" fmla="*/ 430155 h 430155"/>
              <a:gd name="connsiteX5" fmla="*/ 833138 w 1048215"/>
              <a:gd name="connsiteY5" fmla="*/ 322616 h 430155"/>
              <a:gd name="connsiteX6" fmla="*/ 0 w 1048215"/>
              <a:gd name="connsiteY6" fmla="*/ 322616 h 430155"/>
              <a:gd name="connsiteX7" fmla="*/ 0 w 1048215"/>
              <a:gd name="connsiteY7" fmla="*/ 107539 h 430155"/>
              <a:gd name="connsiteX0-1" fmla="*/ 0 w 1048215"/>
              <a:gd name="connsiteY0-2" fmla="*/ 322616 h 430155"/>
              <a:gd name="connsiteX1-3" fmla="*/ 833138 w 1048215"/>
              <a:gd name="connsiteY1-4" fmla="*/ 107539 h 430155"/>
              <a:gd name="connsiteX2-5" fmla="*/ 833138 w 1048215"/>
              <a:gd name="connsiteY2-6" fmla="*/ 0 h 430155"/>
              <a:gd name="connsiteX3-7" fmla="*/ 1048215 w 1048215"/>
              <a:gd name="connsiteY3-8" fmla="*/ 215078 h 430155"/>
              <a:gd name="connsiteX4-9" fmla="*/ 833138 w 1048215"/>
              <a:gd name="connsiteY4-10" fmla="*/ 430155 h 430155"/>
              <a:gd name="connsiteX5-11" fmla="*/ 833138 w 1048215"/>
              <a:gd name="connsiteY5-12" fmla="*/ 322616 h 430155"/>
              <a:gd name="connsiteX6-13" fmla="*/ 0 w 1048215"/>
              <a:gd name="connsiteY6-14" fmla="*/ 322616 h 430155"/>
              <a:gd name="connsiteX0-15" fmla="*/ 0 w 1494264"/>
              <a:gd name="connsiteY0-16" fmla="*/ 177650 h 430155"/>
              <a:gd name="connsiteX1-17" fmla="*/ 1279187 w 1494264"/>
              <a:gd name="connsiteY1-18" fmla="*/ 107539 h 430155"/>
              <a:gd name="connsiteX2-19" fmla="*/ 1279187 w 1494264"/>
              <a:gd name="connsiteY2-20" fmla="*/ 0 h 430155"/>
              <a:gd name="connsiteX3-21" fmla="*/ 1494264 w 1494264"/>
              <a:gd name="connsiteY3-22" fmla="*/ 215078 h 430155"/>
              <a:gd name="connsiteX4-23" fmla="*/ 1279187 w 1494264"/>
              <a:gd name="connsiteY4-24" fmla="*/ 430155 h 430155"/>
              <a:gd name="connsiteX5-25" fmla="*/ 1279187 w 1494264"/>
              <a:gd name="connsiteY5-26" fmla="*/ 322616 h 430155"/>
              <a:gd name="connsiteX6-27" fmla="*/ 0 w 1494264"/>
              <a:gd name="connsiteY6-28" fmla="*/ 177650 h 430155"/>
              <a:gd name="connsiteX0-29" fmla="*/ 0 w 1494264"/>
              <a:gd name="connsiteY0-30" fmla="*/ 177650 h 430155"/>
              <a:gd name="connsiteX1-31" fmla="*/ 1279187 w 1494264"/>
              <a:gd name="connsiteY1-32" fmla="*/ 107539 h 430155"/>
              <a:gd name="connsiteX2-33" fmla="*/ 1279187 w 1494264"/>
              <a:gd name="connsiteY2-34" fmla="*/ 0 h 430155"/>
              <a:gd name="connsiteX3-35" fmla="*/ 1494264 w 1494264"/>
              <a:gd name="connsiteY3-36" fmla="*/ 215078 h 430155"/>
              <a:gd name="connsiteX4-37" fmla="*/ 1279187 w 1494264"/>
              <a:gd name="connsiteY4-38" fmla="*/ 430155 h 430155"/>
              <a:gd name="connsiteX5-39" fmla="*/ 1279187 w 1494264"/>
              <a:gd name="connsiteY5-40" fmla="*/ 322616 h 430155"/>
              <a:gd name="connsiteX6-41" fmla="*/ 0 w 1494264"/>
              <a:gd name="connsiteY6-42" fmla="*/ 177650 h 430155"/>
              <a:gd name="connsiteX0-43" fmla="*/ 0 w 1494264"/>
              <a:gd name="connsiteY0-44" fmla="*/ 177650 h 430155"/>
              <a:gd name="connsiteX1-45" fmla="*/ 1279187 w 1494264"/>
              <a:gd name="connsiteY1-46" fmla="*/ 107539 h 430155"/>
              <a:gd name="connsiteX2-47" fmla="*/ 1279187 w 1494264"/>
              <a:gd name="connsiteY2-48" fmla="*/ 0 h 430155"/>
              <a:gd name="connsiteX3-49" fmla="*/ 1494264 w 1494264"/>
              <a:gd name="connsiteY3-50" fmla="*/ 215078 h 430155"/>
              <a:gd name="connsiteX4-51" fmla="*/ 1279187 w 1494264"/>
              <a:gd name="connsiteY4-52" fmla="*/ 430155 h 430155"/>
              <a:gd name="connsiteX5-53" fmla="*/ 1279187 w 1494264"/>
              <a:gd name="connsiteY5-54" fmla="*/ 322616 h 430155"/>
              <a:gd name="connsiteX6-55" fmla="*/ 0 w 1494264"/>
              <a:gd name="connsiteY6-56" fmla="*/ 177650 h 430155"/>
              <a:gd name="connsiteX0-57" fmla="*/ 0 w 1572323"/>
              <a:gd name="connsiteY0-58" fmla="*/ 177650 h 471556"/>
              <a:gd name="connsiteX1-59" fmla="*/ 1279187 w 1572323"/>
              <a:gd name="connsiteY1-60" fmla="*/ 107539 h 471556"/>
              <a:gd name="connsiteX2-61" fmla="*/ 1279187 w 1572323"/>
              <a:gd name="connsiteY2-62" fmla="*/ 0 h 471556"/>
              <a:gd name="connsiteX3-63" fmla="*/ 1572323 w 1572323"/>
              <a:gd name="connsiteY3-64" fmla="*/ 471556 h 471556"/>
              <a:gd name="connsiteX4-65" fmla="*/ 1279187 w 1572323"/>
              <a:gd name="connsiteY4-66" fmla="*/ 430155 h 471556"/>
              <a:gd name="connsiteX5-67" fmla="*/ 1279187 w 1572323"/>
              <a:gd name="connsiteY5-68" fmla="*/ 322616 h 471556"/>
              <a:gd name="connsiteX6-69" fmla="*/ 0 w 1572323"/>
              <a:gd name="connsiteY6-70" fmla="*/ 177650 h 471556"/>
              <a:gd name="connsiteX0-71" fmla="*/ 0 w 1572323"/>
              <a:gd name="connsiteY0-72" fmla="*/ 177650 h 471556"/>
              <a:gd name="connsiteX1-73" fmla="*/ 1279187 w 1572323"/>
              <a:gd name="connsiteY1-74" fmla="*/ 107539 h 471556"/>
              <a:gd name="connsiteX2-75" fmla="*/ 1279187 w 1572323"/>
              <a:gd name="connsiteY2-76" fmla="*/ 0 h 471556"/>
              <a:gd name="connsiteX3-77" fmla="*/ 1572323 w 1572323"/>
              <a:gd name="connsiteY3-78" fmla="*/ 471556 h 471556"/>
              <a:gd name="connsiteX4-79" fmla="*/ 888894 w 1572323"/>
              <a:gd name="connsiteY4-80" fmla="*/ 430155 h 471556"/>
              <a:gd name="connsiteX5-81" fmla="*/ 1279187 w 1572323"/>
              <a:gd name="connsiteY5-82" fmla="*/ 322616 h 471556"/>
              <a:gd name="connsiteX6-83" fmla="*/ 0 w 1572323"/>
              <a:gd name="connsiteY6-84" fmla="*/ 177650 h 471556"/>
              <a:gd name="connsiteX0-85" fmla="*/ 0 w 1572323"/>
              <a:gd name="connsiteY0-86" fmla="*/ 177650 h 471556"/>
              <a:gd name="connsiteX1-87" fmla="*/ 1290339 w 1572323"/>
              <a:gd name="connsiteY1-88" fmla="*/ 174447 h 471556"/>
              <a:gd name="connsiteX2-89" fmla="*/ 1279187 w 1572323"/>
              <a:gd name="connsiteY2-90" fmla="*/ 0 h 471556"/>
              <a:gd name="connsiteX3-91" fmla="*/ 1572323 w 1572323"/>
              <a:gd name="connsiteY3-92" fmla="*/ 471556 h 471556"/>
              <a:gd name="connsiteX4-93" fmla="*/ 888894 w 1572323"/>
              <a:gd name="connsiteY4-94" fmla="*/ 430155 h 471556"/>
              <a:gd name="connsiteX5-95" fmla="*/ 1279187 w 1572323"/>
              <a:gd name="connsiteY5-96" fmla="*/ 322616 h 471556"/>
              <a:gd name="connsiteX6-97" fmla="*/ 0 w 1572323"/>
              <a:gd name="connsiteY6-98" fmla="*/ 177650 h 471556"/>
              <a:gd name="connsiteX0-99" fmla="*/ 0 w 1572323"/>
              <a:gd name="connsiteY0-100" fmla="*/ 177650 h 471556"/>
              <a:gd name="connsiteX1-101" fmla="*/ 1290339 w 1572323"/>
              <a:gd name="connsiteY1-102" fmla="*/ 174447 h 471556"/>
              <a:gd name="connsiteX2-103" fmla="*/ 1279187 w 1572323"/>
              <a:gd name="connsiteY2-104" fmla="*/ 0 h 471556"/>
              <a:gd name="connsiteX3-105" fmla="*/ 1572323 w 1572323"/>
              <a:gd name="connsiteY3-106" fmla="*/ 471556 h 471556"/>
              <a:gd name="connsiteX4-107" fmla="*/ 888894 w 1572323"/>
              <a:gd name="connsiteY4-108" fmla="*/ 430155 h 471556"/>
              <a:gd name="connsiteX5-109" fmla="*/ 1279187 w 1572323"/>
              <a:gd name="connsiteY5-110" fmla="*/ 322616 h 471556"/>
              <a:gd name="connsiteX6-111" fmla="*/ 0 w 1572323"/>
              <a:gd name="connsiteY6-112" fmla="*/ 177650 h 471556"/>
              <a:gd name="connsiteX0-113" fmla="*/ 0 w 1572323"/>
              <a:gd name="connsiteY0-114" fmla="*/ 177650 h 471556"/>
              <a:gd name="connsiteX1-115" fmla="*/ 1290339 w 1572323"/>
              <a:gd name="connsiteY1-116" fmla="*/ 174447 h 471556"/>
              <a:gd name="connsiteX2-117" fmla="*/ 1279187 w 1572323"/>
              <a:gd name="connsiteY2-118" fmla="*/ 0 h 471556"/>
              <a:gd name="connsiteX3-119" fmla="*/ 1572323 w 1572323"/>
              <a:gd name="connsiteY3-120" fmla="*/ 471556 h 471556"/>
              <a:gd name="connsiteX4-121" fmla="*/ 888894 w 1572323"/>
              <a:gd name="connsiteY4-122" fmla="*/ 430155 h 471556"/>
              <a:gd name="connsiteX5-123" fmla="*/ 1279187 w 1572323"/>
              <a:gd name="connsiteY5-124" fmla="*/ 322616 h 471556"/>
              <a:gd name="connsiteX6-125" fmla="*/ 0 w 1572323"/>
              <a:gd name="connsiteY6-126" fmla="*/ 177650 h 471556"/>
              <a:gd name="connsiteX0-127" fmla="*/ 0 w 1572323"/>
              <a:gd name="connsiteY0-128" fmla="*/ 177650 h 471556"/>
              <a:gd name="connsiteX1-129" fmla="*/ 1290339 w 1572323"/>
              <a:gd name="connsiteY1-130" fmla="*/ 174447 h 471556"/>
              <a:gd name="connsiteX2-131" fmla="*/ 1279187 w 1572323"/>
              <a:gd name="connsiteY2-132" fmla="*/ 0 h 471556"/>
              <a:gd name="connsiteX3-133" fmla="*/ 1572323 w 1572323"/>
              <a:gd name="connsiteY3-134" fmla="*/ 471556 h 471556"/>
              <a:gd name="connsiteX4-135" fmla="*/ 888894 w 1572323"/>
              <a:gd name="connsiteY4-136" fmla="*/ 430155 h 471556"/>
              <a:gd name="connsiteX5-137" fmla="*/ 1279187 w 1572323"/>
              <a:gd name="connsiteY5-138" fmla="*/ 322616 h 471556"/>
              <a:gd name="connsiteX6-139" fmla="*/ 0 w 1572323"/>
              <a:gd name="connsiteY6-140" fmla="*/ 177650 h 471556"/>
              <a:gd name="connsiteX0-141" fmla="*/ 0 w 1572323"/>
              <a:gd name="connsiteY0-142" fmla="*/ 177650 h 471556"/>
              <a:gd name="connsiteX1-143" fmla="*/ 1290339 w 1572323"/>
              <a:gd name="connsiteY1-144" fmla="*/ 174447 h 471556"/>
              <a:gd name="connsiteX2-145" fmla="*/ 1279187 w 1572323"/>
              <a:gd name="connsiteY2-146" fmla="*/ 0 h 471556"/>
              <a:gd name="connsiteX3-147" fmla="*/ 1572323 w 1572323"/>
              <a:gd name="connsiteY3-148" fmla="*/ 471556 h 471556"/>
              <a:gd name="connsiteX4-149" fmla="*/ 888894 w 1572323"/>
              <a:gd name="connsiteY4-150" fmla="*/ 430155 h 471556"/>
              <a:gd name="connsiteX5-151" fmla="*/ 1279187 w 1572323"/>
              <a:gd name="connsiteY5-152" fmla="*/ 322616 h 471556"/>
              <a:gd name="connsiteX6-153" fmla="*/ 0 w 1572323"/>
              <a:gd name="connsiteY6-154" fmla="*/ 177650 h 471556"/>
              <a:gd name="connsiteX0-155" fmla="*/ 0 w 1572323"/>
              <a:gd name="connsiteY0-156" fmla="*/ 177650 h 471556"/>
              <a:gd name="connsiteX1-157" fmla="*/ 1290339 w 1572323"/>
              <a:gd name="connsiteY1-158" fmla="*/ 174447 h 471556"/>
              <a:gd name="connsiteX2-159" fmla="*/ 1279187 w 1572323"/>
              <a:gd name="connsiteY2-160" fmla="*/ 0 h 471556"/>
              <a:gd name="connsiteX3-161" fmla="*/ 1572323 w 1572323"/>
              <a:gd name="connsiteY3-162" fmla="*/ 471556 h 471556"/>
              <a:gd name="connsiteX4-163" fmla="*/ 888894 w 1572323"/>
              <a:gd name="connsiteY4-164" fmla="*/ 430155 h 471556"/>
              <a:gd name="connsiteX5-165" fmla="*/ 1279187 w 1572323"/>
              <a:gd name="connsiteY5-166" fmla="*/ 322616 h 471556"/>
              <a:gd name="connsiteX6-167" fmla="*/ 0 w 1572323"/>
              <a:gd name="connsiteY6-168" fmla="*/ 177650 h 471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72323" h="471556">
                <a:moveTo>
                  <a:pt x="0" y="177650"/>
                </a:moveTo>
                <a:cubicBezTo>
                  <a:pt x="247978" y="31616"/>
                  <a:pt x="897396" y="30549"/>
                  <a:pt x="1290339" y="174447"/>
                </a:cubicBezTo>
                <a:lnTo>
                  <a:pt x="1279187" y="0"/>
                </a:lnTo>
                <a:lnTo>
                  <a:pt x="1572323" y="471556"/>
                </a:lnTo>
                <a:lnTo>
                  <a:pt x="888894" y="430155"/>
                </a:lnTo>
                <a:lnTo>
                  <a:pt x="1279187" y="322616"/>
                </a:lnTo>
                <a:cubicBezTo>
                  <a:pt x="886244" y="162782"/>
                  <a:pt x="627118" y="47553"/>
                  <a:pt x="0" y="177650"/>
                </a:cubicBezTo>
                <a:close/>
              </a:path>
            </a:pathLst>
          </a:custGeom>
          <a:solidFill>
            <a:srgbClr val="F5E50F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右大括号 24"/>
          <p:cNvSpPr/>
          <p:nvPr/>
        </p:nvSpPr>
        <p:spPr>
          <a:xfrm>
            <a:off x="5055820" y="4645297"/>
            <a:ext cx="187117" cy="731244"/>
          </a:xfrm>
          <a:custGeom>
            <a:avLst/>
            <a:gdLst>
              <a:gd name="connsiteX0" fmla="*/ 0 w 430367"/>
              <a:gd name="connsiteY0" fmla="*/ 0 h 919119"/>
              <a:gd name="connsiteX1" fmla="*/ 215184 w 430367"/>
              <a:gd name="connsiteY1" fmla="*/ 35862 h 919119"/>
              <a:gd name="connsiteX2" fmla="*/ 215184 w 430367"/>
              <a:gd name="connsiteY2" fmla="*/ 423697 h 919119"/>
              <a:gd name="connsiteX3" fmla="*/ 430368 w 430367"/>
              <a:gd name="connsiteY3" fmla="*/ 459559 h 919119"/>
              <a:gd name="connsiteX4" fmla="*/ 215184 w 430367"/>
              <a:gd name="connsiteY4" fmla="*/ 495421 h 919119"/>
              <a:gd name="connsiteX5" fmla="*/ 215184 w 430367"/>
              <a:gd name="connsiteY5" fmla="*/ 883257 h 919119"/>
              <a:gd name="connsiteX6" fmla="*/ 0 w 430367"/>
              <a:gd name="connsiteY6" fmla="*/ 919119 h 919119"/>
              <a:gd name="connsiteX7" fmla="*/ 0 w 430367"/>
              <a:gd name="connsiteY7" fmla="*/ 0 h 919119"/>
              <a:gd name="connsiteX0-1" fmla="*/ 0 w 430367"/>
              <a:gd name="connsiteY0-2" fmla="*/ 0 h 919119"/>
              <a:gd name="connsiteX1-3" fmla="*/ 215184 w 430367"/>
              <a:gd name="connsiteY1-4" fmla="*/ 35862 h 919119"/>
              <a:gd name="connsiteX2-5" fmla="*/ 215184 w 430367"/>
              <a:gd name="connsiteY2-6" fmla="*/ 423697 h 919119"/>
              <a:gd name="connsiteX3-7" fmla="*/ 430368 w 430367"/>
              <a:gd name="connsiteY3-8" fmla="*/ 459559 h 919119"/>
              <a:gd name="connsiteX4-9" fmla="*/ 215184 w 430367"/>
              <a:gd name="connsiteY4-10" fmla="*/ 495421 h 919119"/>
              <a:gd name="connsiteX5-11" fmla="*/ 215184 w 430367"/>
              <a:gd name="connsiteY5-12" fmla="*/ 883257 h 919119"/>
              <a:gd name="connsiteX6-13" fmla="*/ 0 w 430367"/>
              <a:gd name="connsiteY6-14" fmla="*/ 919119 h 919119"/>
              <a:gd name="connsiteX0-15" fmla="*/ 0 w 430368"/>
              <a:gd name="connsiteY0-16" fmla="*/ 0 h 919119"/>
              <a:gd name="connsiteX1-17" fmla="*/ 215184 w 430368"/>
              <a:gd name="connsiteY1-18" fmla="*/ 35862 h 919119"/>
              <a:gd name="connsiteX2-19" fmla="*/ 215184 w 430368"/>
              <a:gd name="connsiteY2-20" fmla="*/ 423697 h 919119"/>
              <a:gd name="connsiteX3-21" fmla="*/ 430368 w 430368"/>
              <a:gd name="connsiteY3-22" fmla="*/ 459559 h 919119"/>
              <a:gd name="connsiteX4-23" fmla="*/ 215184 w 430368"/>
              <a:gd name="connsiteY4-24" fmla="*/ 495421 h 919119"/>
              <a:gd name="connsiteX5-25" fmla="*/ 215184 w 430368"/>
              <a:gd name="connsiteY5-26" fmla="*/ 883257 h 919119"/>
              <a:gd name="connsiteX6-27" fmla="*/ 0 w 430368"/>
              <a:gd name="connsiteY6-28" fmla="*/ 919119 h 919119"/>
              <a:gd name="connsiteX7-29" fmla="*/ 0 w 430368"/>
              <a:gd name="connsiteY7-30" fmla="*/ 0 h 919119"/>
              <a:gd name="connsiteX0-31" fmla="*/ 0 w 430368"/>
              <a:gd name="connsiteY0-32" fmla="*/ 0 h 919119"/>
              <a:gd name="connsiteX1-33" fmla="*/ 215184 w 430368"/>
              <a:gd name="connsiteY1-34" fmla="*/ 35862 h 919119"/>
              <a:gd name="connsiteX2-35" fmla="*/ 215184 w 430368"/>
              <a:gd name="connsiteY2-36" fmla="*/ 423697 h 919119"/>
              <a:gd name="connsiteX3-37" fmla="*/ 215184 w 430368"/>
              <a:gd name="connsiteY3-38" fmla="*/ 495421 h 919119"/>
              <a:gd name="connsiteX4-39" fmla="*/ 215184 w 430368"/>
              <a:gd name="connsiteY4-40" fmla="*/ 883257 h 919119"/>
              <a:gd name="connsiteX5-41" fmla="*/ 0 w 430368"/>
              <a:gd name="connsiteY5-42" fmla="*/ 919119 h 919119"/>
              <a:gd name="connsiteX0-43" fmla="*/ 0 w 215184"/>
              <a:gd name="connsiteY0-44" fmla="*/ 0 h 919119"/>
              <a:gd name="connsiteX1-45" fmla="*/ 215184 w 215184"/>
              <a:gd name="connsiteY1-46" fmla="*/ 35862 h 919119"/>
              <a:gd name="connsiteX2-47" fmla="*/ 215184 w 215184"/>
              <a:gd name="connsiteY2-48" fmla="*/ 423697 h 919119"/>
              <a:gd name="connsiteX3-49" fmla="*/ 215184 w 215184"/>
              <a:gd name="connsiteY3-50" fmla="*/ 495421 h 919119"/>
              <a:gd name="connsiteX4-51" fmla="*/ 215184 w 215184"/>
              <a:gd name="connsiteY4-52" fmla="*/ 883257 h 919119"/>
              <a:gd name="connsiteX5-53" fmla="*/ 0 w 215184"/>
              <a:gd name="connsiteY5-54" fmla="*/ 919119 h 919119"/>
              <a:gd name="connsiteX6-55" fmla="*/ 0 w 215184"/>
              <a:gd name="connsiteY6-56" fmla="*/ 0 h 919119"/>
              <a:gd name="connsiteX0-57" fmla="*/ 0 w 215184"/>
              <a:gd name="connsiteY0-58" fmla="*/ 0 h 919119"/>
              <a:gd name="connsiteX1-59" fmla="*/ 215184 w 215184"/>
              <a:gd name="connsiteY1-60" fmla="*/ 35862 h 919119"/>
              <a:gd name="connsiteX2-61" fmla="*/ 215184 w 215184"/>
              <a:gd name="connsiteY2-62" fmla="*/ 423697 h 919119"/>
              <a:gd name="connsiteX3-63" fmla="*/ 215184 w 215184"/>
              <a:gd name="connsiteY3-64" fmla="*/ 495421 h 919119"/>
              <a:gd name="connsiteX4-65" fmla="*/ 215184 w 215184"/>
              <a:gd name="connsiteY4-66" fmla="*/ 883257 h 919119"/>
              <a:gd name="connsiteX5-67" fmla="*/ 0 w 215184"/>
              <a:gd name="connsiteY5-68" fmla="*/ 919119 h 9191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5184" h="919119" stroke="0" extrusionOk="0">
                <a:moveTo>
                  <a:pt x="0" y="0"/>
                </a:moveTo>
                <a:cubicBezTo>
                  <a:pt x="118843" y="0"/>
                  <a:pt x="215184" y="16056"/>
                  <a:pt x="215184" y="35862"/>
                </a:cubicBezTo>
                <a:lnTo>
                  <a:pt x="215184" y="423697"/>
                </a:lnTo>
                <a:lnTo>
                  <a:pt x="215184" y="495421"/>
                </a:lnTo>
                <a:lnTo>
                  <a:pt x="215184" y="883257"/>
                </a:lnTo>
                <a:cubicBezTo>
                  <a:pt x="215184" y="903063"/>
                  <a:pt x="118843" y="919119"/>
                  <a:pt x="0" y="919119"/>
                </a:cubicBezTo>
                <a:lnTo>
                  <a:pt x="0" y="0"/>
                </a:lnTo>
                <a:close/>
              </a:path>
              <a:path w="215184" h="919119" fill="none">
                <a:moveTo>
                  <a:pt x="0" y="0"/>
                </a:moveTo>
                <a:cubicBezTo>
                  <a:pt x="118843" y="0"/>
                  <a:pt x="215184" y="16056"/>
                  <a:pt x="215184" y="35862"/>
                </a:cubicBezTo>
                <a:lnTo>
                  <a:pt x="215184" y="423697"/>
                </a:lnTo>
                <a:lnTo>
                  <a:pt x="215184" y="495421"/>
                </a:lnTo>
                <a:lnTo>
                  <a:pt x="215184" y="883257"/>
                </a:lnTo>
                <a:cubicBezTo>
                  <a:pt x="215184" y="903063"/>
                  <a:pt x="118843" y="919119"/>
                  <a:pt x="0" y="919119"/>
                </a:cubicBezTo>
              </a:path>
            </a:pathLst>
          </a:custGeom>
          <a:noFill/>
          <a:ln w="28575" cap="flat">
            <a:solidFill>
              <a:srgbClr val="FFFF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2" b="57648"/>
          <a:stretch>
            <a:fillRect/>
          </a:stretch>
        </p:blipFill>
        <p:spPr bwMode="auto">
          <a:xfrm>
            <a:off x="6888091" y="5387350"/>
            <a:ext cx="2691032" cy="1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660400" y="1714809"/>
            <a:ext cx="7597135" cy="2332168"/>
          </a:xfrm>
          <a:prstGeom prst="rect">
            <a:avLst/>
          </a:prstGeom>
          <a:noFill/>
          <a:ln w="12700">
            <a:miter lim="400000"/>
          </a:ln>
          <a:effectLst/>
        </p:spPr>
        <p:txBody>
          <a:bodyPr lIns="60959" rIns="6095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 defTabSz="121920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、人体细胞所有细胞中染色体都是成对存在的吗？</a:t>
            </a:r>
            <a:endParaRPr lang="en-US" altLang="zh-CN" sz="200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algn="l" defTabSz="1219200">
              <a:lnSpc>
                <a:spcPct val="150000"/>
              </a:lnSpc>
            </a:pP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、每个</a:t>
            </a:r>
            <a:r>
              <a:rPr lang="en-US" altLang="zh-CN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DNA</a:t>
            </a:r>
            <a:r>
              <a:rPr lang="zh-CN" altLang="en-US" sz="20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上含有多少基因呢？</a:t>
            </a:r>
            <a:endParaRPr lang="zh-CN" altLang="zh-CN" sz="320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回顾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5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951896" y="6445722"/>
            <a:ext cx="718945" cy="5221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795" kern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826092" y="6445722"/>
            <a:ext cx="717363" cy="5221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795" kern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0400" y="1441469"/>
            <a:ext cx="12158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常见的遗传病有白化病、色盲、血友病</a:t>
            </a:r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（皇室病）</a:t>
            </a:r>
            <a:r>
              <a:rPr lang="zh-CN" altLang="zh-CN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、苯丙酮尿症等。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15789" y="2620641"/>
            <a:ext cx="5160423" cy="2331024"/>
            <a:chOff x="4086446" y="2794353"/>
            <a:chExt cx="4776482" cy="215759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3"/>
            <a:stretch>
              <a:fillRect/>
            </a:stretch>
          </p:blipFill>
          <p:spPr bwMode="auto">
            <a:xfrm>
              <a:off x="4086446" y="2794353"/>
              <a:ext cx="2382934" cy="215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569" y="2794353"/>
              <a:ext cx="2243359" cy="215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文本框 9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682809" y="4071009"/>
            <a:ext cx="808813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本人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007046" y="3813281"/>
            <a:ext cx="53446" cy="214971"/>
          </a:xfrm>
          <a:prstGeom prst="up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737442" y="3371462"/>
            <a:ext cx="91570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父母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007046" y="3004467"/>
            <a:ext cx="53446" cy="269605"/>
          </a:xfrm>
          <a:prstGeom prst="up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722422" y="2616405"/>
            <a:ext cx="279844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祖父母、外祖父母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6007046" y="4512828"/>
            <a:ext cx="53446" cy="269605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737442" y="4825189"/>
            <a:ext cx="91570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子女</a:t>
            </a: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6007046" y="5267008"/>
            <a:ext cx="53446" cy="269604"/>
          </a:xfrm>
          <a:prstGeom prst="down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9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575917" y="5525923"/>
            <a:ext cx="102378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孙子女</a:t>
            </a: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4660211" y="3004467"/>
            <a:ext cx="539209" cy="3776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959476" y="3371462"/>
            <a:ext cx="145491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叔伯姑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922752" y="3004467"/>
            <a:ext cx="377684" cy="3776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137722" y="3532988"/>
            <a:ext cx="1238756" cy="3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164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7029643" y="3371462"/>
            <a:ext cx="1130676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舅姨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flipH="1">
            <a:off x="3852585" y="3759835"/>
            <a:ext cx="429942" cy="32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935692" y="4065071"/>
            <a:ext cx="1777965" cy="7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堂表兄弟姊妹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7515406" y="3705201"/>
            <a:ext cx="377684" cy="376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7191169" y="4068633"/>
            <a:ext cx="2020252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表兄弟姊妹</a:t>
            </a:r>
            <a:endParaRPr lang="zh-CN" altLang="zh-CN" sz="1645" b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>
            <a:off x="5467837" y="3651756"/>
            <a:ext cx="268417" cy="3776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4821736" y="4071009"/>
            <a:ext cx="1023785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兄弟</a:t>
            </a:r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6383542" y="3705201"/>
            <a:ext cx="217346" cy="376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6383542" y="4071009"/>
            <a:ext cx="107723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095" b="0">
                <a:solidFill>
                  <a:srgbClr val="00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姊妹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59613" y="1315937"/>
            <a:ext cx="5757898" cy="506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56540" indent="-256540">
              <a:defRPr/>
            </a:pPr>
            <a:r>
              <a:rPr lang="zh-CN" altLang="en-US" sz="2695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问题</a:t>
            </a:r>
            <a:r>
              <a:rPr lang="zh-CN" altLang="zh-CN" sz="2695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695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什么样的亲戚关系属于近亲？</a:t>
            </a:r>
            <a:endParaRPr lang="zh-CN" altLang="zh-CN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9139" y="1918407"/>
            <a:ext cx="4324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直系血亲和三代以内旁系血亲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nimBg="1"/>
      <p:bldP spid="29" grpId="0" autoUpdateAnimBg="0"/>
      <p:bldP spid="30" grpId="0" animBg="1"/>
      <p:bldP spid="31" grpId="0" autoUpdateAnimBg="0"/>
      <p:bldP spid="32" grpId="0" animBg="1"/>
      <p:bldP spid="33" grpId="0" autoUpdateAnimBg="0"/>
      <p:bldP spid="34" grpId="0" animBg="1"/>
      <p:bldP spid="35" grpId="0" autoUpdateAnimBg="0"/>
      <p:bldP spid="37" grpId="0" autoUpdateAnimBg="0"/>
      <p:bldP spid="40" grpId="0" autoUpdateAnimBg="0"/>
      <p:bldP spid="42" grpId="0" autoUpdateAnimBg="0"/>
      <p:bldP spid="44" grpId="0" autoUpdateAnimBg="0"/>
      <p:bldP spid="46" grpId="0" autoUpdateAnimBg="0"/>
      <p:bldP spid="48" grpId="0" autoUpdateAnimBg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60400" y="1257450"/>
            <a:ext cx="90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问题3：</a:t>
            </a:r>
            <a:r>
              <a:rPr lang="zh-CN" altLang="zh-CN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为什么不允许近亲结婚？尝试举例说明。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4688" y="1719115"/>
            <a:ext cx="10858500" cy="1504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50000"/>
              </a:lnSpc>
              <a:defRPr/>
            </a:pP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人类的某些遗传病是由隐性基因控制的，而同家族中的人携带同样的隐性致病基因的可能性很大，所以夫妻</a:t>
            </a:r>
            <a:r>
              <a:rPr lang="zh-CN" altLang="zh-CN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正常</a:t>
            </a:r>
            <a:r>
              <a:rPr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也可能生出有病的孩子。</a:t>
            </a: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 rot="1713958">
            <a:off x="4792434" y="2774997"/>
            <a:ext cx="1623557" cy="522131"/>
          </a:xfrm>
          <a:custGeom>
            <a:avLst/>
            <a:gdLst>
              <a:gd name="connsiteX0" fmla="*/ 0 w 915705"/>
              <a:gd name="connsiteY0" fmla="*/ 263111 h 823843"/>
              <a:gd name="connsiteX1" fmla="*/ 468894 w 915705"/>
              <a:gd name="connsiteY1" fmla="*/ 263111 h 823843"/>
              <a:gd name="connsiteX2" fmla="*/ 468894 w 915705"/>
              <a:gd name="connsiteY2" fmla="*/ 0 h 823843"/>
              <a:gd name="connsiteX3" fmla="*/ 915705 w 915705"/>
              <a:gd name="connsiteY3" fmla="*/ 411922 h 823843"/>
              <a:gd name="connsiteX4" fmla="*/ 468894 w 915705"/>
              <a:gd name="connsiteY4" fmla="*/ 823843 h 823843"/>
              <a:gd name="connsiteX5" fmla="*/ 468894 w 915705"/>
              <a:gd name="connsiteY5" fmla="*/ 560732 h 823843"/>
              <a:gd name="connsiteX6" fmla="*/ 0 w 915705"/>
              <a:gd name="connsiteY6" fmla="*/ 560732 h 823843"/>
              <a:gd name="connsiteX7" fmla="*/ 0 w 915705"/>
              <a:gd name="connsiteY7" fmla="*/ 263111 h 823843"/>
              <a:gd name="connsiteX0-1" fmla="*/ 0 w 915705"/>
              <a:gd name="connsiteY0-2" fmla="*/ 263111 h 823843"/>
              <a:gd name="connsiteX1-3" fmla="*/ 628914 w 915705"/>
              <a:gd name="connsiteY1-4" fmla="*/ 365981 h 823843"/>
              <a:gd name="connsiteX2-5" fmla="*/ 468894 w 915705"/>
              <a:gd name="connsiteY2-6" fmla="*/ 0 h 823843"/>
              <a:gd name="connsiteX3-7" fmla="*/ 915705 w 915705"/>
              <a:gd name="connsiteY3-8" fmla="*/ 411922 h 823843"/>
              <a:gd name="connsiteX4-9" fmla="*/ 468894 w 915705"/>
              <a:gd name="connsiteY4-10" fmla="*/ 823843 h 823843"/>
              <a:gd name="connsiteX5-11" fmla="*/ 468894 w 915705"/>
              <a:gd name="connsiteY5-12" fmla="*/ 560732 h 823843"/>
              <a:gd name="connsiteX6-13" fmla="*/ 0 w 915705"/>
              <a:gd name="connsiteY6-14" fmla="*/ 560732 h 823843"/>
              <a:gd name="connsiteX7-15" fmla="*/ 0 w 915705"/>
              <a:gd name="connsiteY7-16" fmla="*/ 263111 h 823843"/>
              <a:gd name="connsiteX0-17" fmla="*/ 0 w 915705"/>
              <a:gd name="connsiteY0-18" fmla="*/ 263111 h 823843"/>
              <a:gd name="connsiteX1-19" fmla="*/ 628914 w 915705"/>
              <a:gd name="connsiteY1-20" fmla="*/ 365981 h 823843"/>
              <a:gd name="connsiteX2-21" fmla="*/ 468894 w 915705"/>
              <a:gd name="connsiteY2-22" fmla="*/ 0 h 823843"/>
              <a:gd name="connsiteX3-23" fmla="*/ 915705 w 915705"/>
              <a:gd name="connsiteY3-24" fmla="*/ 411922 h 823843"/>
              <a:gd name="connsiteX4-25" fmla="*/ 468894 w 915705"/>
              <a:gd name="connsiteY4-26" fmla="*/ 823843 h 823843"/>
              <a:gd name="connsiteX5-27" fmla="*/ 674634 w 915705"/>
              <a:gd name="connsiteY5-28" fmla="*/ 435002 h 823843"/>
              <a:gd name="connsiteX6-29" fmla="*/ 0 w 915705"/>
              <a:gd name="connsiteY6-30" fmla="*/ 560732 h 823843"/>
              <a:gd name="connsiteX7-31" fmla="*/ 0 w 915705"/>
              <a:gd name="connsiteY7-32" fmla="*/ 263111 h 823843"/>
              <a:gd name="connsiteX0-33" fmla="*/ 0 w 915705"/>
              <a:gd name="connsiteY0-34" fmla="*/ 560732 h 823843"/>
              <a:gd name="connsiteX1-35" fmla="*/ 628914 w 915705"/>
              <a:gd name="connsiteY1-36" fmla="*/ 365981 h 823843"/>
              <a:gd name="connsiteX2-37" fmla="*/ 468894 w 915705"/>
              <a:gd name="connsiteY2-38" fmla="*/ 0 h 823843"/>
              <a:gd name="connsiteX3-39" fmla="*/ 915705 w 915705"/>
              <a:gd name="connsiteY3-40" fmla="*/ 411922 h 823843"/>
              <a:gd name="connsiteX4-41" fmla="*/ 468894 w 915705"/>
              <a:gd name="connsiteY4-42" fmla="*/ 823843 h 823843"/>
              <a:gd name="connsiteX5-43" fmla="*/ 674634 w 915705"/>
              <a:gd name="connsiteY5-44" fmla="*/ 435002 h 823843"/>
              <a:gd name="connsiteX6-45" fmla="*/ 0 w 915705"/>
              <a:gd name="connsiteY6-46" fmla="*/ 560732 h 823843"/>
              <a:gd name="connsiteX0-47" fmla="*/ 0 w 1807245"/>
              <a:gd name="connsiteY0-48" fmla="*/ 526442 h 823843"/>
              <a:gd name="connsiteX1-49" fmla="*/ 1520454 w 1807245"/>
              <a:gd name="connsiteY1-50" fmla="*/ 365981 h 823843"/>
              <a:gd name="connsiteX2-51" fmla="*/ 1360434 w 1807245"/>
              <a:gd name="connsiteY2-52" fmla="*/ 0 h 823843"/>
              <a:gd name="connsiteX3-53" fmla="*/ 1807245 w 1807245"/>
              <a:gd name="connsiteY3-54" fmla="*/ 411922 h 823843"/>
              <a:gd name="connsiteX4-55" fmla="*/ 1360434 w 1807245"/>
              <a:gd name="connsiteY4-56" fmla="*/ 823843 h 823843"/>
              <a:gd name="connsiteX5-57" fmla="*/ 1566174 w 1807245"/>
              <a:gd name="connsiteY5-58" fmla="*/ 435002 h 823843"/>
              <a:gd name="connsiteX6-59" fmla="*/ 0 w 1807245"/>
              <a:gd name="connsiteY6-60" fmla="*/ 526442 h 823843"/>
              <a:gd name="connsiteX0-61" fmla="*/ 0 w 1807245"/>
              <a:gd name="connsiteY0-62" fmla="*/ 526442 h 823843"/>
              <a:gd name="connsiteX1-63" fmla="*/ 1520454 w 1807245"/>
              <a:gd name="connsiteY1-64" fmla="*/ 365981 h 823843"/>
              <a:gd name="connsiteX2-65" fmla="*/ 1360434 w 1807245"/>
              <a:gd name="connsiteY2-66" fmla="*/ 0 h 823843"/>
              <a:gd name="connsiteX3-67" fmla="*/ 1807245 w 1807245"/>
              <a:gd name="connsiteY3-68" fmla="*/ 411922 h 823843"/>
              <a:gd name="connsiteX4-69" fmla="*/ 1360434 w 1807245"/>
              <a:gd name="connsiteY4-70" fmla="*/ 823843 h 823843"/>
              <a:gd name="connsiteX5-71" fmla="*/ 1429014 w 1807245"/>
              <a:gd name="connsiteY5-72" fmla="*/ 492152 h 823843"/>
              <a:gd name="connsiteX6-73" fmla="*/ 0 w 1807245"/>
              <a:gd name="connsiteY6-74" fmla="*/ 526442 h 823843"/>
              <a:gd name="connsiteX0-75" fmla="*/ 0 w 1807245"/>
              <a:gd name="connsiteY0-76" fmla="*/ 526442 h 823843"/>
              <a:gd name="connsiteX1-77" fmla="*/ 1417584 w 1807245"/>
              <a:gd name="connsiteY1-78" fmla="*/ 285971 h 823843"/>
              <a:gd name="connsiteX2-79" fmla="*/ 1360434 w 1807245"/>
              <a:gd name="connsiteY2-80" fmla="*/ 0 h 823843"/>
              <a:gd name="connsiteX3-81" fmla="*/ 1807245 w 1807245"/>
              <a:gd name="connsiteY3-82" fmla="*/ 411922 h 823843"/>
              <a:gd name="connsiteX4-83" fmla="*/ 1360434 w 1807245"/>
              <a:gd name="connsiteY4-84" fmla="*/ 823843 h 823843"/>
              <a:gd name="connsiteX5-85" fmla="*/ 1429014 w 1807245"/>
              <a:gd name="connsiteY5-86" fmla="*/ 492152 h 823843"/>
              <a:gd name="connsiteX6-87" fmla="*/ 0 w 1807245"/>
              <a:gd name="connsiteY6-88" fmla="*/ 526442 h 823843"/>
              <a:gd name="connsiteX0-89" fmla="*/ 0 w 1807245"/>
              <a:gd name="connsiteY0-90" fmla="*/ 526442 h 755263"/>
              <a:gd name="connsiteX1-91" fmla="*/ 1417584 w 1807245"/>
              <a:gd name="connsiteY1-92" fmla="*/ 285971 h 755263"/>
              <a:gd name="connsiteX2-93" fmla="*/ 1360434 w 1807245"/>
              <a:gd name="connsiteY2-94" fmla="*/ 0 h 755263"/>
              <a:gd name="connsiteX3-95" fmla="*/ 1807245 w 1807245"/>
              <a:gd name="connsiteY3-96" fmla="*/ 411922 h 755263"/>
              <a:gd name="connsiteX4-97" fmla="*/ 1326144 w 1807245"/>
              <a:gd name="connsiteY4-98" fmla="*/ 755263 h 755263"/>
              <a:gd name="connsiteX5-99" fmla="*/ 1429014 w 1807245"/>
              <a:gd name="connsiteY5-100" fmla="*/ 492152 h 755263"/>
              <a:gd name="connsiteX6-101" fmla="*/ 0 w 1807245"/>
              <a:gd name="connsiteY6-102" fmla="*/ 526442 h 755263"/>
              <a:gd name="connsiteX0-103" fmla="*/ 0 w 1807245"/>
              <a:gd name="connsiteY0-104" fmla="*/ 526442 h 755263"/>
              <a:gd name="connsiteX1-105" fmla="*/ 1417584 w 1807245"/>
              <a:gd name="connsiteY1-106" fmla="*/ 285971 h 755263"/>
              <a:gd name="connsiteX2-107" fmla="*/ 1246134 w 1807245"/>
              <a:gd name="connsiteY2-108" fmla="*/ 0 h 755263"/>
              <a:gd name="connsiteX3-109" fmla="*/ 1807245 w 1807245"/>
              <a:gd name="connsiteY3-110" fmla="*/ 411922 h 755263"/>
              <a:gd name="connsiteX4-111" fmla="*/ 1326144 w 1807245"/>
              <a:gd name="connsiteY4-112" fmla="*/ 755263 h 755263"/>
              <a:gd name="connsiteX5-113" fmla="*/ 1429014 w 1807245"/>
              <a:gd name="connsiteY5-114" fmla="*/ 492152 h 755263"/>
              <a:gd name="connsiteX6-115" fmla="*/ 0 w 1807245"/>
              <a:gd name="connsiteY6-116" fmla="*/ 526442 h 755263"/>
              <a:gd name="connsiteX0-117" fmla="*/ 0 w 1807245"/>
              <a:gd name="connsiteY0-118" fmla="*/ 503582 h 732403"/>
              <a:gd name="connsiteX1-119" fmla="*/ 1417584 w 1807245"/>
              <a:gd name="connsiteY1-120" fmla="*/ 263111 h 732403"/>
              <a:gd name="connsiteX2-121" fmla="*/ 1360434 w 1807245"/>
              <a:gd name="connsiteY2-122" fmla="*/ 0 h 732403"/>
              <a:gd name="connsiteX3-123" fmla="*/ 1807245 w 1807245"/>
              <a:gd name="connsiteY3-124" fmla="*/ 389062 h 732403"/>
              <a:gd name="connsiteX4-125" fmla="*/ 1326144 w 1807245"/>
              <a:gd name="connsiteY4-126" fmla="*/ 732403 h 732403"/>
              <a:gd name="connsiteX5-127" fmla="*/ 1429014 w 1807245"/>
              <a:gd name="connsiteY5-128" fmla="*/ 469292 h 732403"/>
              <a:gd name="connsiteX6-129" fmla="*/ 0 w 1807245"/>
              <a:gd name="connsiteY6-130" fmla="*/ 503582 h 7324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07245" h="732403">
                <a:moveTo>
                  <a:pt x="0" y="503582"/>
                </a:moveTo>
                <a:lnTo>
                  <a:pt x="1417584" y="263111"/>
                </a:lnTo>
                <a:lnTo>
                  <a:pt x="1360434" y="0"/>
                </a:lnTo>
                <a:lnTo>
                  <a:pt x="1807245" y="389062"/>
                </a:lnTo>
                <a:lnTo>
                  <a:pt x="1326144" y="732403"/>
                </a:lnTo>
                <a:lnTo>
                  <a:pt x="1429014" y="469292"/>
                </a:lnTo>
                <a:lnTo>
                  <a:pt x="0" y="503582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zh-CN" altLang="en-US" sz="2795" kern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08003" y="3811996"/>
            <a:ext cx="3339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减小隐性遗传病的发病率。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16769"/>
            <a:ext cx="10872788" cy="36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据世界卫生组织估计，人群中每个人约携带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5 - 6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种隐性遗传病的致病基因。在随机婚配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非近亲婚配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时，由于夫妇两人无血缘关系，相同的基因很少，他们所携带的隐性致病基因不同，因而不易形成隐性致病基 因的纯合体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患者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。而在近亲结婚时，夫妇两人携带相同的隐性致病基因的可能性很大，容易在子代相遇，而使后代遗传病的发病率升高。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_OLE6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2918" r="2404" b="7405"/>
          <a:stretch>
            <a:fillRect/>
          </a:stretch>
        </p:blipFill>
        <p:spPr>
          <a:xfrm>
            <a:off x="2927690" y="1720576"/>
            <a:ext cx="6336620" cy="3663998"/>
          </a:xfrm>
          <a:solidFill>
            <a:srgbClr val="000000"/>
          </a:solidFill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60400" y="1280912"/>
            <a:ext cx="88712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隐性遗传病的近亲结婚和非近亲结婚的发病率：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0400" y="5593405"/>
            <a:ext cx="9301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结论：近亲婚配其后代患隐性遗传病的机会增多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01040" y="1896024"/>
            <a:ext cx="10832148" cy="3217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defTabSz="1219200" eaLnBrk="0" hangingPunct="0">
              <a:lnSpc>
                <a:spcPct val="30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达尔文和他的表妹结婚，生了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个小孩三个早年夭折，大女儿只活到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岁，其余都患有不同程度的精神病，以致三女儿一辈子未出嫁，二女儿，大儿子，四儿子终身不育，五儿子依赖母亲的照顾过着半病人的生活。 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660400" y="1285892"/>
            <a:ext cx="3304932" cy="510778"/>
          </a:xfrm>
          <a:prstGeom prst="round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近亲结婚的名人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275216"/>
            <a:ext cx="9555163" cy="5067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 德 尔 的 豌 豆 杂 交 实 验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1、相对性状有显性性状和隐性性状之分。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2、在相对性状的遗传中，表现为隐性性状的基因组成只有一种dd;表现显性性状的基因组成有两DD或Dd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3、基因组成是Dd的个体只表现D控制的性状不表现d控制的性状，但d不受D影响还会继续遗传去。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二、禁止近亲结婚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近亲结婚后代患遗传病的可能性大。</a:t>
            </a:r>
            <a:endParaRPr lang="zh-CN" altLang="zh-CN" sz="44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总结归纳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350802"/>
            <a:ext cx="5846818" cy="2374759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4588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99277" y="5678514"/>
            <a:ext cx="5171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生殖过程中基因的变化图解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863913" y="3554104"/>
            <a:ext cx="1724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b="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父方细胞</a:t>
            </a:r>
            <a:endParaRPr lang="zh-CN" altLang="zh-CN" sz="2000" b="0" kern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32" y="1114917"/>
            <a:ext cx="11151893" cy="114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能卷舌（基因型为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）的父亲与不能卷舌（基因型为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）的母亲如何把基因传递给孩子呢？请完成教材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P33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填空。推测：孩子能否卷舌呢？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3008019" y="2839908"/>
            <a:ext cx="1148096" cy="649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008019" y="4290468"/>
            <a:ext cx="1148096" cy="649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219200">
              <a:defRPr/>
            </a:pPr>
            <a:r>
              <a:rPr lang="en-US" altLang="zh-CN" sz="2400" kern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aa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5594007" y="2839908"/>
            <a:ext cx="1148095" cy="649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219200">
              <a:defRPr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5592421" y="4290468"/>
            <a:ext cx="1148096" cy="649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219200">
              <a:defRPr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8035887" y="3573107"/>
            <a:ext cx="1148095" cy="649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219200">
              <a:defRPr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07" name="直接箭头连接符 17"/>
          <p:cNvCxnSpPr>
            <a:cxnSpLocks noChangeShapeType="1"/>
            <a:stCxn id="11" idx="6"/>
            <a:endCxn id="14" idx="2"/>
          </p:cNvCxnSpPr>
          <p:nvPr/>
        </p:nvCxnSpPr>
        <p:spPr bwMode="auto">
          <a:xfrm>
            <a:off x="4156115" y="3186143"/>
            <a:ext cx="143789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直接箭头连接符 18"/>
          <p:cNvCxnSpPr>
            <a:cxnSpLocks noChangeShapeType="1"/>
            <a:stCxn id="12" idx="6"/>
            <a:endCxn id="15" idx="2"/>
          </p:cNvCxnSpPr>
          <p:nvPr/>
        </p:nvCxnSpPr>
        <p:spPr bwMode="auto">
          <a:xfrm>
            <a:off x="4156115" y="4636703"/>
            <a:ext cx="143630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肘形连接符 22"/>
          <p:cNvCxnSpPr>
            <a:cxnSpLocks noChangeShapeType="1"/>
            <a:stCxn id="14" idx="6"/>
            <a:endCxn id="16" idx="2"/>
          </p:cNvCxnSpPr>
          <p:nvPr/>
        </p:nvCxnSpPr>
        <p:spPr bwMode="auto">
          <a:xfrm>
            <a:off x="6742102" y="3186143"/>
            <a:ext cx="1293785" cy="733199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0" name="肘形连接符 24"/>
          <p:cNvCxnSpPr>
            <a:cxnSpLocks noChangeShapeType="1"/>
            <a:stCxn id="15" idx="6"/>
            <a:endCxn id="16" idx="2"/>
          </p:cNvCxnSpPr>
          <p:nvPr/>
        </p:nvCxnSpPr>
        <p:spPr bwMode="auto">
          <a:xfrm flipV="1">
            <a:off x="6740518" y="3919342"/>
            <a:ext cx="1295369" cy="717361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TextBox 25"/>
          <p:cNvSpPr txBox="1">
            <a:spLocks noChangeArrowheads="1"/>
          </p:cNvSpPr>
          <p:nvPr/>
        </p:nvSpPr>
        <p:spPr bwMode="auto">
          <a:xfrm>
            <a:off x="5305794" y="3573107"/>
            <a:ext cx="1912703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795" ker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4112" name="TextBox 26"/>
          <p:cNvSpPr txBox="1">
            <a:spLocks noChangeArrowheads="1"/>
          </p:cNvSpPr>
          <p:nvPr/>
        </p:nvSpPr>
        <p:spPr bwMode="auto">
          <a:xfrm>
            <a:off x="5302628" y="4990411"/>
            <a:ext cx="1912703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795" kern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736528" y="3573107"/>
            <a:ext cx="1005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400" b="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精子</a:t>
            </a:r>
            <a:endParaRPr lang="zh-CN" altLang="zh-CN" sz="2400" b="0" kern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670258" y="5003562"/>
            <a:ext cx="1717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400" b="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卵细胞</a:t>
            </a:r>
            <a:endParaRPr lang="zh-CN" altLang="zh-CN" sz="2400" b="0" kern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15" name="Text Box 4"/>
          <p:cNvSpPr txBox="1">
            <a:spLocks noChangeArrowheads="1"/>
          </p:cNvSpPr>
          <p:nvPr/>
        </p:nvSpPr>
        <p:spPr bwMode="auto">
          <a:xfrm>
            <a:off x="2863913" y="5052171"/>
            <a:ext cx="2088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000" b="0" kern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母方细胞</a:t>
            </a:r>
            <a:endParaRPr lang="zh-CN" altLang="zh-CN" sz="2000" b="0" kern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75014" y="369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想一想，议一议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28" grpId="0" autoUpdateAnimBg="0"/>
      <p:bldP spid="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60400" y="1189691"/>
            <a:ext cx="7902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孟德尔为什么选豌豆做实验材料？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9417" y="1690433"/>
            <a:ext cx="6994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1、豌豆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具有多对易于区分的相对性状。</a:t>
            </a:r>
            <a:endParaRPr lang="zh-CN" altLang="zh-CN" sz="20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63" y="2537017"/>
            <a:ext cx="3073016" cy="11301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50" y="4893843"/>
            <a:ext cx="3060317" cy="9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950" y="3688139"/>
            <a:ext cx="3098412" cy="1066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752" y="3688139"/>
            <a:ext cx="3047619" cy="1066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753" y="2518903"/>
            <a:ext cx="3009524" cy="11301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2261" y="4793883"/>
            <a:ext cx="3111111" cy="11301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/>
          <a:srcRect t="1382"/>
          <a:stretch>
            <a:fillRect/>
          </a:stretch>
        </p:blipFill>
        <p:spPr>
          <a:xfrm>
            <a:off x="7872450" y="2537662"/>
            <a:ext cx="3009524" cy="112951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660400" y="1395689"/>
            <a:ext cx="7902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zh-CN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2、豌豆是严格自花传粉的植物，且是闭花传粉。</a:t>
            </a:r>
          </a:p>
        </p:txBody>
      </p:sp>
      <p:pic>
        <p:nvPicPr>
          <p:cNvPr id="3" name="Picture 3" descr="豌豆是自花授粉植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7"/>
          <a:stretch>
            <a:fillRect/>
          </a:stretch>
        </p:blipFill>
        <p:spPr>
          <a:xfrm>
            <a:off x="2725057" y="2380342"/>
            <a:ext cx="6973543" cy="332024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77800" h="165100"/>
            <a:bevelB w="152400" h="152400"/>
          </a:sp3d>
        </p:spPr>
      </p:pic>
      <p:sp>
        <p:nvSpPr>
          <p:cNvPr id="4" name="任意多边形: 形状 3"/>
          <p:cNvSpPr/>
          <p:nvPr/>
        </p:nvSpPr>
        <p:spPr>
          <a:xfrm>
            <a:off x="3847738" y="4399765"/>
            <a:ext cx="502919" cy="777833"/>
          </a:xfrm>
          <a:custGeom>
            <a:avLst/>
            <a:gdLst>
              <a:gd name="connsiteX0" fmla="*/ 331470 w 331470"/>
              <a:gd name="connsiteY0" fmla="*/ 0 h 445770"/>
              <a:gd name="connsiteX1" fmla="*/ 0 w 331470"/>
              <a:gd name="connsiteY1" fmla="*/ 445770 h 445770"/>
              <a:gd name="connsiteX2" fmla="*/ 0 w 331470"/>
              <a:gd name="connsiteY2" fmla="*/ 445770 h 445770"/>
              <a:gd name="connsiteX0-1" fmla="*/ 454130 w 454130"/>
              <a:gd name="connsiteY0-2" fmla="*/ 73464 h 519234"/>
              <a:gd name="connsiteX1-3" fmla="*/ 122660 w 454130"/>
              <a:gd name="connsiteY1-4" fmla="*/ 519234 h 519234"/>
              <a:gd name="connsiteX2-5" fmla="*/ 122660 w 454130"/>
              <a:gd name="connsiteY2-6" fmla="*/ 519234 h 519234"/>
              <a:gd name="connsiteX0-7" fmla="*/ 560075 w 560075"/>
              <a:gd name="connsiteY0-8" fmla="*/ 68783 h 514553"/>
              <a:gd name="connsiteX1-9" fmla="*/ 228605 w 560075"/>
              <a:gd name="connsiteY1-10" fmla="*/ 514553 h 514553"/>
              <a:gd name="connsiteX2-11" fmla="*/ 228605 w 560075"/>
              <a:gd name="connsiteY2-12" fmla="*/ 514553 h 5145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60075" h="514553">
                <a:moveTo>
                  <a:pt x="560075" y="68783"/>
                </a:moveTo>
                <a:cubicBezTo>
                  <a:pt x="-293365" y="-205537"/>
                  <a:pt x="30485" y="423113"/>
                  <a:pt x="228605" y="514553"/>
                </a:cubicBezTo>
                <a:lnTo>
                  <a:pt x="228605" y="514553"/>
                </a:lnTo>
              </a:path>
            </a:pathLst>
          </a:custGeom>
          <a:noFill/>
          <a:ln w="57150" cap="flat">
            <a:solidFill>
              <a:srgbClr val="C00000"/>
            </a:solidFill>
            <a:prstDash val="sysDot"/>
            <a:miter lim="800000"/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0400" y="1361571"/>
            <a:ext cx="112200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4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问题：</a:t>
            </a:r>
            <a:endParaRPr lang="en-US" altLang="zh-CN" sz="2400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200" eaLnBrk="1" hangingPunct="1">
              <a:spcBef>
                <a:spcPct val="50000"/>
              </a:spcBef>
            </a:pPr>
            <a:r>
              <a:rPr lang="en-US" altLang="zh-CN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  </a:t>
            </a:r>
            <a:r>
              <a:rPr lang="zh-CN" altLang="en-US" sz="2000" b="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高茎豌豆和矮茎豌豆杂交，自然状态下，它们能自己完成吗？</a:t>
            </a:r>
            <a:endParaRPr lang="zh-CN" altLang="zh-CN" b="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08842" y="2872426"/>
            <a:ext cx="9203335" cy="718979"/>
          </a:xfrm>
          <a:prstGeom prst="rect">
            <a:avLst/>
          </a:prstGeom>
          <a:ln w="12700">
            <a:miter lim="400000"/>
          </a:ln>
          <a:effectLst/>
        </p:spPr>
        <p:txBody>
          <a:bodyPr lIns="60959" rIns="6095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不能，因为豌豆是自花传粉，闭花授粉植物。</a:t>
            </a:r>
            <a:endParaRPr lang="zh-CN" altLang="zh-CN" sz="2400" kern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25627" y="4321560"/>
            <a:ext cx="7452359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你们觉得孟德尔是如何解决这个问题呢？</a:t>
            </a:r>
            <a:endParaRPr lang="zh-CN" altLang="zh-CN" sz="3200" b="0" kern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箭头: 下 4"/>
          <p:cNvSpPr/>
          <p:nvPr/>
        </p:nvSpPr>
        <p:spPr>
          <a:xfrm rot="21370289">
            <a:off x="5771418" y="3637163"/>
            <a:ext cx="678184" cy="492440"/>
          </a:xfrm>
          <a:custGeom>
            <a:avLst/>
            <a:gdLst>
              <a:gd name="connsiteX0" fmla="*/ 0 w 354330"/>
              <a:gd name="connsiteY0" fmla="*/ 362069 h 539234"/>
              <a:gd name="connsiteX1" fmla="*/ 88583 w 354330"/>
              <a:gd name="connsiteY1" fmla="*/ 362069 h 539234"/>
              <a:gd name="connsiteX2" fmla="*/ 88583 w 354330"/>
              <a:gd name="connsiteY2" fmla="*/ 0 h 539234"/>
              <a:gd name="connsiteX3" fmla="*/ 265748 w 354330"/>
              <a:gd name="connsiteY3" fmla="*/ 0 h 539234"/>
              <a:gd name="connsiteX4" fmla="*/ 265748 w 354330"/>
              <a:gd name="connsiteY4" fmla="*/ 362069 h 539234"/>
              <a:gd name="connsiteX5" fmla="*/ 354330 w 354330"/>
              <a:gd name="connsiteY5" fmla="*/ 362069 h 539234"/>
              <a:gd name="connsiteX6" fmla="*/ 177165 w 354330"/>
              <a:gd name="connsiteY6" fmla="*/ 539234 h 539234"/>
              <a:gd name="connsiteX7" fmla="*/ 0 w 354330"/>
              <a:gd name="connsiteY7" fmla="*/ 362069 h 539234"/>
              <a:gd name="connsiteX0-1" fmla="*/ 0 w 354330"/>
              <a:gd name="connsiteY0-2" fmla="*/ 830699 h 1007864"/>
              <a:gd name="connsiteX1-3" fmla="*/ 88583 w 354330"/>
              <a:gd name="connsiteY1-4" fmla="*/ 830699 h 1007864"/>
              <a:gd name="connsiteX2-5" fmla="*/ 88583 w 354330"/>
              <a:gd name="connsiteY2-6" fmla="*/ 468630 h 1007864"/>
              <a:gd name="connsiteX3-7" fmla="*/ 208598 w 354330"/>
              <a:gd name="connsiteY3-8" fmla="*/ 0 h 1007864"/>
              <a:gd name="connsiteX4-9" fmla="*/ 265748 w 354330"/>
              <a:gd name="connsiteY4-10" fmla="*/ 830699 h 1007864"/>
              <a:gd name="connsiteX5-11" fmla="*/ 354330 w 354330"/>
              <a:gd name="connsiteY5-12" fmla="*/ 830699 h 1007864"/>
              <a:gd name="connsiteX6-13" fmla="*/ 177165 w 354330"/>
              <a:gd name="connsiteY6-14" fmla="*/ 1007864 h 1007864"/>
              <a:gd name="connsiteX7-15" fmla="*/ 0 w 354330"/>
              <a:gd name="connsiteY7-16" fmla="*/ 830699 h 1007864"/>
              <a:gd name="connsiteX0-17" fmla="*/ 0 w 354330"/>
              <a:gd name="connsiteY0-18" fmla="*/ 830699 h 1007864"/>
              <a:gd name="connsiteX1-19" fmla="*/ 88583 w 354330"/>
              <a:gd name="connsiteY1-20" fmla="*/ 830699 h 1007864"/>
              <a:gd name="connsiteX2-21" fmla="*/ 208598 w 354330"/>
              <a:gd name="connsiteY2-22" fmla="*/ 0 h 1007864"/>
              <a:gd name="connsiteX3-23" fmla="*/ 265748 w 354330"/>
              <a:gd name="connsiteY3-24" fmla="*/ 830699 h 1007864"/>
              <a:gd name="connsiteX4-25" fmla="*/ 354330 w 354330"/>
              <a:gd name="connsiteY4-26" fmla="*/ 830699 h 1007864"/>
              <a:gd name="connsiteX5-27" fmla="*/ 177165 w 354330"/>
              <a:gd name="connsiteY5-28" fmla="*/ 1007864 h 1007864"/>
              <a:gd name="connsiteX6-29" fmla="*/ 0 w 354330"/>
              <a:gd name="connsiteY6-30" fmla="*/ 830699 h 1007864"/>
              <a:gd name="connsiteX0-31" fmla="*/ 0 w 457200"/>
              <a:gd name="connsiteY0-32" fmla="*/ 647819 h 1007864"/>
              <a:gd name="connsiteX1-33" fmla="*/ 191453 w 457200"/>
              <a:gd name="connsiteY1-34" fmla="*/ 830699 h 1007864"/>
              <a:gd name="connsiteX2-35" fmla="*/ 311468 w 457200"/>
              <a:gd name="connsiteY2-36" fmla="*/ 0 h 1007864"/>
              <a:gd name="connsiteX3-37" fmla="*/ 368618 w 457200"/>
              <a:gd name="connsiteY3-38" fmla="*/ 830699 h 1007864"/>
              <a:gd name="connsiteX4-39" fmla="*/ 457200 w 457200"/>
              <a:gd name="connsiteY4-40" fmla="*/ 830699 h 1007864"/>
              <a:gd name="connsiteX5-41" fmla="*/ 280035 w 457200"/>
              <a:gd name="connsiteY5-42" fmla="*/ 1007864 h 1007864"/>
              <a:gd name="connsiteX6-43" fmla="*/ 0 w 457200"/>
              <a:gd name="connsiteY6-44" fmla="*/ 647819 h 1007864"/>
              <a:gd name="connsiteX0-45" fmla="*/ 0 w 582930"/>
              <a:gd name="connsiteY0-46" fmla="*/ 647819 h 1007864"/>
              <a:gd name="connsiteX1-47" fmla="*/ 191453 w 582930"/>
              <a:gd name="connsiteY1-48" fmla="*/ 830699 h 1007864"/>
              <a:gd name="connsiteX2-49" fmla="*/ 311468 w 582930"/>
              <a:gd name="connsiteY2-50" fmla="*/ 0 h 1007864"/>
              <a:gd name="connsiteX3-51" fmla="*/ 368618 w 582930"/>
              <a:gd name="connsiteY3-52" fmla="*/ 830699 h 1007864"/>
              <a:gd name="connsiteX4-53" fmla="*/ 582930 w 582930"/>
              <a:gd name="connsiteY4-54" fmla="*/ 693539 h 1007864"/>
              <a:gd name="connsiteX5-55" fmla="*/ 280035 w 582930"/>
              <a:gd name="connsiteY5-56" fmla="*/ 1007864 h 1007864"/>
              <a:gd name="connsiteX6-57" fmla="*/ 0 w 582930"/>
              <a:gd name="connsiteY6-58" fmla="*/ 647819 h 1007864"/>
              <a:gd name="connsiteX0-59" fmla="*/ 0 w 582930"/>
              <a:gd name="connsiteY0-60" fmla="*/ 647819 h 1007864"/>
              <a:gd name="connsiteX1-61" fmla="*/ 191453 w 582930"/>
              <a:gd name="connsiteY1-62" fmla="*/ 830699 h 1007864"/>
              <a:gd name="connsiteX2-63" fmla="*/ 311468 w 582930"/>
              <a:gd name="connsiteY2-64" fmla="*/ 0 h 1007864"/>
              <a:gd name="connsiteX3-65" fmla="*/ 380048 w 582930"/>
              <a:gd name="connsiteY3-66" fmla="*/ 704969 h 1007864"/>
              <a:gd name="connsiteX4-67" fmla="*/ 582930 w 582930"/>
              <a:gd name="connsiteY4-68" fmla="*/ 693539 h 1007864"/>
              <a:gd name="connsiteX5-69" fmla="*/ 280035 w 582930"/>
              <a:gd name="connsiteY5-70" fmla="*/ 1007864 h 1007864"/>
              <a:gd name="connsiteX6-71" fmla="*/ 0 w 582930"/>
              <a:gd name="connsiteY6-72" fmla="*/ 647819 h 1007864"/>
              <a:gd name="connsiteX0-73" fmla="*/ 0 w 582930"/>
              <a:gd name="connsiteY0-74" fmla="*/ 647819 h 1007864"/>
              <a:gd name="connsiteX1-75" fmla="*/ 168593 w 582930"/>
              <a:gd name="connsiteY1-76" fmla="*/ 716399 h 1007864"/>
              <a:gd name="connsiteX2-77" fmla="*/ 311468 w 582930"/>
              <a:gd name="connsiteY2-78" fmla="*/ 0 h 1007864"/>
              <a:gd name="connsiteX3-79" fmla="*/ 380048 w 582930"/>
              <a:gd name="connsiteY3-80" fmla="*/ 704969 h 1007864"/>
              <a:gd name="connsiteX4-81" fmla="*/ 582930 w 582930"/>
              <a:gd name="connsiteY4-82" fmla="*/ 693539 h 1007864"/>
              <a:gd name="connsiteX5-83" fmla="*/ 280035 w 582930"/>
              <a:gd name="connsiteY5-84" fmla="*/ 1007864 h 1007864"/>
              <a:gd name="connsiteX6-85" fmla="*/ 0 w 582930"/>
              <a:gd name="connsiteY6-86" fmla="*/ 647819 h 1007864"/>
              <a:gd name="connsiteX0-87" fmla="*/ 0 w 582930"/>
              <a:gd name="connsiteY0-88" fmla="*/ 647819 h 1007864"/>
              <a:gd name="connsiteX1-89" fmla="*/ 168593 w 582930"/>
              <a:gd name="connsiteY1-90" fmla="*/ 716399 h 1007864"/>
              <a:gd name="connsiteX2-91" fmla="*/ 311468 w 582930"/>
              <a:gd name="connsiteY2-92" fmla="*/ 0 h 1007864"/>
              <a:gd name="connsiteX3-93" fmla="*/ 391478 w 582930"/>
              <a:gd name="connsiteY3-94" fmla="*/ 750689 h 1007864"/>
              <a:gd name="connsiteX4-95" fmla="*/ 582930 w 582930"/>
              <a:gd name="connsiteY4-96" fmla="*/ 693539 h 1007864"/>
              <a:gd name="connsiteX5-97" fmla="*/ 280035 w 582930"/>
              <a:gd name="connsiteY5-98" fmla="*/ 1007864 h 1007864"/>
              <a:gd name="connsiteX6-99" fmla="*/ 0 w 582930"/>
              <a:gd name="connsiteY6-100" fmla="*/ 647819 h 1007864"/>
              <a:gd name="connsiteX0-101" fmla="*/ 0 w 582930"/>
              <a:gd name="connsiteY0-102" fmla="*/ 647819 h 1007864"/>
              <a:gd name="connsiteX1-103" fmla="*/ 191453 w 582930"/>
              <a:gd name="connsiteY1-104" fmla="*/ 784979 h 1007864"/>
              <a:gd name="connsiteX2-105" fmla="*/ 311468 w 582930"/>
              <a:gd name="connsiteY2-106" fmla="*/ 0 h 1007864"/>
              <a:gd name="connsiteX3-107" fmla="*/ 391478 w 582930"/>
              <a:gd name="connsiteY3-108" fmla="*/ 750689 h 1007864"/>
              <a:gd name="connsiteX4-109" fmla="*/ 582930 w 582930"/>
              <a:gd name="connsiteY4-110" fmla="*/ 693539 h 1007864"/>
              <a:gd name="connsiteX5-111" fmla="*/ 280035 w 582930"/>
              <a:gd name="connsiteY5-112" fmla="*/ 1007864 h 1007864"/>
              <a:gd name="connsiteX6-113" fmla="*/ 0 w 582930"/>
              <a:gd name="connsiteY6-114" fmla="*/ 647819 h 1007864"/>
              <a:gd name="connsiteX0-115" fmla="*/ 0 w 582930"/>
              <a:gd name="connsiteY0-116" fmla="*/ 647819 h 1007864"/>
              <a:gd name="connsiteX1-117" fmla="*/ 191453 w 582930"/>
              <a:gd name="connsiteY1-118" fmla="*/ 784979 h 1007864"/>
              <a:gd name="connsiteX2-119" fmla="*/ 311468 w 582930"/>
              <a:gd name="connsiteY2-120" fmla="*/ 0 h 1007864"/>
              <a:gd name="connsiteX3-121" fmla="*/ 368618 w 582930"/>
              <a:gd name="connsiteY3-122" fmla="*/ 784979 h 1007864"/>
              <a:gd name="connsiteX4-123" fmla="*/ 582930 w 582930"/>
              <a:gd name="connsiteY4-124" fmla="*/ 693539 h 1007864"/>
              <a:gd name="connsiteX5-125" fmla="*/ 280035 w 582930"/>
              <a:gd name="connsiteY5-126" fmla="*/ 1007864 h 1007864"/>
              <a:gd name="connsiteX6-127" fmla="*/ 0 w 582930"/>
              <a:gd name="connsiteY6-128" fmla="*/ 647819 h 10078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82930" h="1007864">
                <a:moveTo>
                  <a:pt x="0" y="647819"/>
                </a:moveTo>
                <a:lnTo>
                  <a:pt x="191453" y="784979"/>
                </a:lnTo>
                <a:lnTo>
                  <a:pt x="311468" y="0"/>
                </a:lnTo>
                <a:lnTo>
                  <a:pt x="368618" y="784979"/>
                </a:lnTo>
                <a:lnTo>
                  <a:pt x="582930" y="693539"/>
                </a:lnTo>
                <a:lnTo>
                  <a:pt x="280035" y="1007864"/>
                </a:lnTo>
                <a:lnTo>
                  <a:pt x="0" y="64781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200" latinLnBrk="1" hangingPunct="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  <p:bldP spid="4" grpId="0" autoUpdateAnimBg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游戏机, 花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6"/>
          <a:stretch>
            <a:fillRect/>
          </a:stretch>
        </p:blipFill>
        <p:spPr>
          <a:xfrm>
            <a:off x="6647543" y="1864340"/>
            <a:ext cx="4576356" cy="3406037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0400" y="1210069"/>
            <a:ext cx="5682343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、两株豌豆植株杂交是经历的图中自花传粉还是异花传粉？</a:t>
            </a:r>
            <a:endParaRPr lang="zh-CN" altLang="zh-CN" sz="3200" b="0" kern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0400" y="2800770"/>
            <a:ext cx="5682343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、孟德尔是如何避免豌豆自花传粉过程的呢？</a:t>
            </a:r>
            <a:endParaRPr lang="zh-CN" altLang="zh-CN" sz="3200" b="0" kern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411478" y="4684256"/>
            <a:ext cx="4343399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 </a:t>
            </a:r>
            <a:r>
              <a:rPr lang="zh-CN" altLang="en-US" sz="20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花粉成熟前“去雄”</a:t>
            </a:r>
            <a:endParaRPr lang="zh-CN" altLang="zh-CN" b="0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0400" y="1201493"/>
            <a:ext cx="11042939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0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如果我们要将高茎豌豆与矮茎豌豆进行杂交，该怎么操作呢？</a:t>
            </a:r>
            <a:endParaRPr lang="zh-CN" altLang="zh-CN" sz="3200" b="0" kern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任意多边形: 形状 7"/>
          <p:cNvSpPr/>
          <p:nvPr/>
        </p:nvSpPr>
        <p:spPr>
          <a:xfrm flipH="1">
            <a:off x="3639784" y="2590690"/>
            <a:ext cx="2955869" cy="858867"/>
          </a:xfrm>
          <a:custGeom>
            <a:avLst/>
            <a:gdLst>
              <a:gd name="connsiteX0" fmla="*/ 0 w 3166110"/>
              <a:gd name="connsiteY0" fmla="*/ 811530 h 845820"/>
              <a:gd name="connsiteX1" fmla="*/ 960120 w 3166110"/>
              <a:gd name="connsiteY1" fmla="*/ 0 h 845820"/>
              <a:gd name="connsiteX2" fmla="*/ 960120 w 3166110"/>
              <a:gd name="connsiteY2" fmla="*/ 0 h 845820"/>
              <a:gd name="connsiteX3" fmla="*/ 3166110 w 3166110"/>
              <a:gd name="connsiteY3" fmla="*/ 845820 h 845820"/>
              <a:gd name="connsiteX0-1" fmla="*/ 0 w 3166110"/>
              <a:gd name="connsiteY0-2" fmla="*/ 811530 h 845820"/>
              <a:gd name="connsiteX1-3" fmla="*/ 960120 w 3166110"/>
              <a:gd name="connsiteY1-4" fmla="*/ 0 h 845820"/>
              <a:gd name="connsiteX2-5" fmla="*/ 960120 w 3166110"/>
              <a:gd name="connsiteY2-6" fmla="*/ 0 h 845820"/>
              <a:gd name="connsiteX3-7" fmla="*/ 3166110 w 3166110"/>
              <a:gd name="connsiteY3-8" fmla="*/ 845820 h 845820"/>
              <a:gd name="connsiteX0-9" fmla="*/ 0 w 3166110"/>
              <a:gd name="connsiteY0-10" fmla="*/ 811530 h 845820"/>
              <a:gd name="connsiteX1-11" fmla="*/ 960120 w 3166110"/>
              <a:gd name="connsiteY1-12" fmla="*/ 0 h 845820"/>
              <a:gd name="connsiteX2-13" fmla="*/ 3166110 w 3166110"/>
              <a:gd name="connsiteY2-14" fmla="*/ 845820 h 845820"/>
              <a:gd name="connsiteX0-15" fmla="*/ 0 w 3166110"/>
              <a:gd name="connsiteY0-16" fmla="*/ 835764 h 870054"/>
              <a:gd name="connsiteX1-17" fmla="*/ 960120 w 3166110"/>
              <a:gd name="connsiteY1-18" fmla="*/ 24234 h 870054"/>
              <a:gd name="connsiteX2-19" fmla="*/ 3166110 w 3166110"/>
              <a:gd name="connsiteY2-20" fmla="*/ 870054 h 870054"/>
              <a:gd name="connsiteX0-21" fmla="*/ 0 w 3166110"/>
              <a:gd name="connsiteY0-22" fmla="*/ 863221 h 897511"/>
              <a:gd name="connsiteX1-23" fmla="*/ 960120 w 3166110"/>
              <a:gd name="connsiteY1-24" fmla="*/ 51691 h 897511"/>
              <a:gd name="connsiteX2-25" fmla="*/ 3166110 w 3166110"/>
              <a:gd name="connsiteY2-26" fmla="*/ 897511 h 897511"/>
              <a:gd name="connsiteX0-27" fmla="*/ 0 w 3166110"/>
              <a:gd name="connsiteY0-28" fmla="*/ 829689 h 863979"/>
              <a:gd name="connsiteX1-29" fmla="*/ 960120 w 3166110"/>
              <a:gd name="connsiteY1-30" fmla="*/ 18159 h 863979"/>
              <a:gd name="connsiteX2-31" fmla="*/ 3166110 w 3166110"/>
              <a:gd name="connsiteY2-32" fmla="*/ 863979 h 863979"/>
              <a:gd name="connsiteX0-33" fmla="*/ 0 w 3337560"/>
              <a:gd name="connsiteY0-34" fmla="*/ 811575 h 845865"/>
              <a:gd name="connsiteX1-35" fmla="*/ 960120 w 3337560"/>
              <a:gd name="connsiteY1-36" fmla="*/ 45 h 845865"/>
              <a:gd name="connsiteX2-37" fmla="*/ 3337560 w 3337560"/>
              <a:gd name="connsiteY2-38" fmla="*/ 845865 h 845865"/>
              <a:gd name="connsiteX0-39" fmla="*/ 0 w 3337560"/>
              <a:gd name="connsiteY0-40" fmla="*/ 811575 h 845865"/>
              <a:gd name="connsiteX1-41" fmla="*/ 960120 w 3337560"/>
              <a:gd name="connsiteY1-42" fmla="*/ 45 h 845865"/>
              <a:gd name="connsiteX2-43" fmla="*/ 3337560 w 3337560"/>
              <a:gd name="connsiteY2-44" fmla="*/ 845865 h 845865"/>
              <a:gd name="connsiteX0-45" fmla="*/ 0 w 3337560"/>
              <a:gd name="connsiteY0-46" fmla="*/ 811581 h 845871"/>
              <a:gd name="connsiteX1-47" fmla="*/ 960120 w 3337560"/>
              <a:gd name="connsiteY1-48" fmla="*/ 51 h 845871"/>
              <a:gd name="connsiteX2-49" fmla="*/ 3337560 w 3337560"/>
              <a:gd name="connsiteY2-50" fmla="*/ 845871 h 8458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337560" h="845871">
                <a:moveTo>
                  <a:pt x="0" y="811581"/>
                </a:moveTo>
                <a:cubicBezTo>
                  <a:pt x="74827" y="462272"/>
                  <a:pt x="403860" y="-5664"/>
                  <a:pt x="960120" y="51"/>
                </a:cubicBezTo>
                <a:cubicBezTo>
                  <a:pt x="1516380" y="5766"/>
                  <a:pt x="3116580" y="278181"/>
                  <a:pt x="3337560" y="845871"/>
                </a:cubicBezTo>
              </a:path>
            </a:pathLst>
          </a:custGeom>
          <a:noFill/>
          <a:ln w="28575" cap="flat">
            <a:solidFill>
              <a:srgbClr val="C00000"/>
            </a:solidFill>
            <a:prstDash val="solid"/>
            <a:miter lim="800000"/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弧形 33"/>
          <p:cNvSpPr/>
          <p:nvPr/>
        </p:nvSpPr>
        <p:spPr>
          <a:xfrm rot="12113896" flipH="1">
            <a:off x="3586382" y="3415717"/>
            <a:ext cx="790137" cy="754168"/>
          </a:xfrm>
          <a:prstGeom prst="arc">
            <a:avLst>
              <a:gd name="adj1" fmla="val 14605641"/>
              <a:gd name="adj2" fmla="val 8954235"/>
            </a:avLst>
          </a:prstGeom>
          <a:noFill/>
          <a:ln w="28575" cap="flat">
            <a:solidFill>
              <a:srgbClr val="002060"/>
            </a:solidFill>
            <a:prstDash val="sysDot"/>
            <a:miter lim="800000"/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037432" y="4543719"/>
            <a:ext cx="96158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父本</a:t>
            </a:r>
            <a:endParaRPr lang="zh-CN" altLang="zh-CN" sz="20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853542" y="4559644"/>
            <a:ext cx="786244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母本</a:t>
            </a:r>
            <a:endParaRPr lang="zh-CN" altLang="zh-CN" sz="2000" b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164237" y="3548786"/>
            <a:ext cx="393411" cy="397695"/>
            <a:chOff x="6172200" y="1917951"/>
            <a:chExt cx="1134545" cy="1048363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172200" y="1965960"/>
              <a:ext cx="1134545" cy="1000354"/>
            </a:xfrm>
            <a:prstGeom prst="line">
              <a:avLst/>
            </a:prstGeom>
            <a:noFill/>
            <a:ln w="38100" cap="flat">
              <a:solidFill>
                <a:srgbClr val="C0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6172200" y="1917951"/>
              <a:ext cx="1071236" cy="1048363"/>
            </a:xfrm>
            <a:prstGeom prst="line">
              <a:avLst/>
            </a:prstGeom>
            <a:noFill/>
            <a:ln w="38100" cap="flat">
              <a:solidFill>
                <a:srgbClr val="C0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921084" y="5079804"/>
            <a:ext cx="1475502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母本去雄</a:t>
            </a:r>
            <a:endParaRPr lang="zh-CN" altLang="zh-CN" sz="2000" b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750900" y="5070288"/>
            <a:ext cx="1475502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套袋</a:t>
            </a:r>
            <a:endParaRPr lang="zh-CN" altLang="zh-CN" sz="2000" b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815444" y="5059268"/>
            <a:ext cx="1475502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人工授粉</a:t>
            </a:r>
            <a:endParaRPr lang="zh-CN" altLang="zh-CN" sz="2000" b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595653" y="5059268"/>
            <a:ext cx="872742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套袋</a:t>
            </a:r>
            <a:endParaRPr lang="zh-CN" altLang="zh-CN" sz="2000" b="0" dirty="0">
              <a:solidFill>
                <a:srgbClr val="00206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3133680" y="5338649"/>
            <a:ext cx="6172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4360942" y="5338649"/>
            <a:ext cx="6172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5982336" y="5329616"/>
            <a:ext cx="6172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670913" y="3274360"/>
            <a:ext cx="3431260" cy="9655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     我们是否可以以矮茎为母本，高茎为父本进行杂交呢？</a:t>
            </a:r>
            <a:endParaRPr lang="zh-CN" altLang="zh-CN" sz="2000" b="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475014" y="2510164"/>
            <a:ext cx="2627238" cy="2129736"/>
            <a:chOff x="160020" y="1377126"/>
            <a:chExt cx="2627238" cy="2129736"/>
          </a:xfrm>
        </p:grpSpPr>
        <p:grpSp>
          <p:nvGrpSpPr>
            <p:cNvPr id="49" name="组合 48"/>
            <p:cNvGrpSpPr/>
            <p:nvPr/>
          </p:nvGrpSpPr>
          <p:grpSpPr>
            <a:xfrm>
              <a:off x="970090" y="1964614"/>
              <a:ext cx="1817168" cy="1542248"/>
              <a:chOff x="1152970" y="2087880"/>
              <a:chExt cx="1817168" cy="1542248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278" r="90000">
                            <a14:foregroundMark x1="10278" y1="28500" x2="278" y2="29667"/>
                            <a14:backgroundMark x1="5139" y1="33833" x2="11389" y2="338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064" r="25096" b="9108"/>
              <a:stretch>
                <a:fillRect/>
              </a:stretch>
            </p:blipFill>
            <p:spPr bwMode="auto">
              <a:xfrm rot="16803317" flipH="1">
                <a:off x="1459302" y="1853995"/>
                <a:ext cx="955038" cy="1422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 Box 2"/>
              <p:cNvSpPr txBox="1">
                <a:spLocks noChangeArrowheads="1"/>
              </p:cNvSpPr>
              <p:nvPr/>
            </p:nvSpPr>
            <p:spPr bwMode="auto">
              <a:xfrm>
                <a:off x="1152970" y="3126272"/>
                <a:ext cx="1817168" cy="50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000" b="0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高茎豌豆的花</a:t>
                </a:r>
                <a:endParaRPr lang="zh-CN" altLang="zh-CN" sz="2000" b="0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77" b="70785" l="2941" r="30937">
                          <a14:foregroundMark x1="16558" y1="65262" x2="16558" y2="65262"/>
                          <a14:foregroundMark x1="16558" y1="70930" x2="16558" y2="70930"/>
                          <a14:foregroundMark x1="30937" y1="18605" x2="30937" y2="18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7442" b="28657"/>
            <a:stretch>
              <a:fillRect/>
            </a:stretch>
          </p:blipFill>
          <p:spPr bwMode="auto">
            <a:xfrm>
              <a:off x="160020" y="1377126"/>
              <a:ext cx="876769" cy="173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4803612" y="2947254"/>
            <a:ext cx="2489069" cy="1692646"/>
            <a:chOff x="3488618" y="1814216"/>
            <a:chExt cx="2489069" cy="1692646"/>
          </a:xfrm>
        </p:grpSpPr>
        <p:grpSp>
          <p:nvGrpSpPr>
            <p:cNvPr id="54" name="组合 53"/>
            <p:cNvGrpSpPr/>
            <p:nvPr/>
          </p:nvGrpSpPr>
          <p:grpSpPr>
            <a:xfrm>
              <a:off x="4160519" y="1961316"/>
              <a:ext cx="1817168" cy="1545546"/>
              <a:chOff x="4571999" y="2084582"/>
              <a:chExt cx="1817168" cy="1545546"/>
            </a:xfrm>
          </p:grpSpPr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278" r="90000">
                            <a14:foregroundMark x1="10278" y1="28500" x2="278" y2="29667"/>
                            <a14:backgroundMark x1="5139" y1="33833" x2="11389" y2="33833"/>
                          </a14:backgroundRemoval>
                        </a14:imgEffect>
                        <a14:imgEffect>
                          <a14:colorTemperature colorTemp="59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064" r="25096" b="9108"/>
              <a:stretch>
                <a:fillRect/>
              </a:stretch>
            </p:blipFill>
            <p:spPr bwMode="auto">
              <a:xfrm rot="16803317" flipH="1">
                <a:off x="4869694" y="1857292"/>
                <a:ext cx="928109" cy="1382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 Box 2"/>
              <p:cNvSpPr txBox="1">
                <a:spLocks noChangeArrowheads="1"/>
              </p:cNvSpPr>
              <p:nvPr/>
            </p:nvSpPr>
            <p:spPr bwMode="auto">
              <a:xfrm>
                <a:off x="4571999" y="3126272"/>
                <a:ext cx="1817168" cy="50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0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矮茎豌豆的花</a:t>
                </a:r>
                <a:endParaRPr lang="zh-CN" altLang="zh-CN" sz="20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55" name="Picture 6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56" b="70349" l="71569" r="95643">
                          <a14:foregroundMark x1="79521" y1="66134" x2="78214" y2="68169"/>
                          <a14:foregroundMark x1="81046" y1="65988" x2="79739" y2="66570"/>
                          <a14:foregroundMark x1="81590" y1="67878" x2="81590" y2="703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61" t="18044" r="1243" b="28656"/>
            <a:stretch>
              <a:fillRect/>
            </a:stretch>
          </p:blipFill>
          <p:spPr bwMode="auto">
            <a:xfrm>
              <a:off x="3488618" y="1814216"/>
              <a:ext cx="898542" cy="1188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文本框 57"/>
          <p:cNvSpPr txBox="1"/>
          <p:nvPr/>
        </p:nvSpPr>
        <p:spPr>
          <a:xfrm>
            <a:off x="1475014" y="36910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一、孟德尔的豌豆杂交实验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3" grpId="0" animBg="1"/>
      <p:bldP spid="34" grpId="0" animBg="1"/>
      <p:bldP spid="35" grpId="0" autoUpdateAnimBg="0"/>
      <p:bldP spid="36" grpId="0" autoUpdateAnimBg="0"/>
      <p:bldP spid="40" grpId="0"/>
      <p:bldP spid="41" grpId="0"/>
      <p:bldP spid="42" grpId="0"/>
      <p:bldP spid="43" grpId="0"/>
      <p:bldP spid="47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4592;"/>
  <p:tag name="ISLIDE.ICON" val="#139391;#95776;#14180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e7941393-2a3e-420c-9a38-7e3bf7421de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83edb8c2-d3e6-48a7-b734-3e04de1b2f5b}"/>
</p:tagLst>
</file>

<file path=ppt/theme/theme1.xml><?xml version="1.0" encoding="utf-8"?>
<a:theme xmlns:a="http://schemas.openxmlformats.org/drawingml/2006/main" name="办公资源网：www.bangongziyuan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1mw0i2it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2461</Words>
  <Application>Microsoft Office PowerPoint</Application>
  <PresentationFormat>宽屏</PresentationFormat>
  <Paragraphs>434</Paragraphs>
  <Slides>38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4" baseType="lpstr">
      <vt:lpstr>FandolFang R</vt:lpstr>
      <vt:lpstr>宋体</vt:lpstr>
      <vt:lpstr>Arial</vt:lpstr>
      <vt:lpstr>Times New Roman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2020-06-24T02:36:50Z</dcterms:created>
  <dcterms:modified xsi:type="dcterms:W3CDTF">2021-01-09T11:53:04Z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