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8E"/>
    <a:srgbClr val="4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>
        <p:guide pos="415"/>
        <p:guide pos="7256"/>
        <p:guide orient="horz" pos="663"/>
        <p:guide orient="horz" pos="686"/>
        <p:guide orient="horz" pos="3906"/>
        <p:guide orient="horz" pos="3884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323C61-B842-4876-934A-8BA61309452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745909-FC0F-4B1D-BC5D-B285BAB8E0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836918" cy="6858000"/>
          </a:xfrm>
          <a:custGeom>
            <a:avLst/>
            <a:gdLst>
              <a:gd name="connsiteX0" fmla="*/ 0 w 5836918"/>
              <a:gd name="connsiteY0" fmla="*/ 0 h 6858000"/>
              <a:gd name="connsiteX1" fmla="*/ 2212633 w 5836918"/>
              <a:gd name="connsiteY1" fmla="*/ 0 h 6858000"/>
              <a:gd name="connsiteX2" fmla="*/ 5836918 w 5836918"/>
              <a:gd name="connsiteY2" fmla="*/ 3429000 h 6858000"/>
              <a:gd name="connsiteX3" fmla="*/ 2212634 w 5836918"/>
              <a:gd name="connsiteY3" fmla="*/ 6858000 h 6858000"/>
              <a:gd name="connsiteX4" fmla="*/ 0 w 5836918"/>
              <a:gd name="connsiteY4" fmla="*/ 6858000 h 6858000"/>
              <a:gd name="connsiteX5" fmla="*/ 0 w 5836918"/>
              <a:gd name="connsiteY5" fmla="*/ 4718247 h 6858000"/>
              <a:gd name="connsiteX6" fmla="*/ 1160351 w 5836918"/>
              <a:gd name="connsiteY6" fmla="*/ 3620418 h 6858000"/>
              <a:gd name="connsiteX7" fmla="*/ 0 w 5836918"/>
              <a:gd name="connsiteY7" fmla="*/ 2522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6918" h="6858000">
                <a:moveTo>
                  <a:pt x="0" y="0"/>
                </a:moveTo>
                <a:lnTo>
                  <a:pt x="2212633" y="0"/>
                </a:lnTo>
                <a:lnTo>
                  <a:pt x="5836918" y="3429000"/>
                </a:lnTo>
                <a:lnTo>
                  <a:pt x="2212634" y="6858000"/>
                </a:lnTo>
                <a:lnTo>
                  <a:pt x="0" y="6858000"/>
                </a:lnTo>
                <a:lnTo>
                  <a:pt x="0" y="4718247"/>
                </a:lnTo>
                <a:lnTo>
                  <a:pt x="1160351" y="3620418"/>
                </a:lnTo>
                <a:lnTo>
                  <a:pt x="0" y="2522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04588E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7.2.4 </a:t>
                  </a:r>
                  <a:r>
                    <a:rPr lang="zh-CN" altLang="en-US" sz="44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 人的性别遗传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588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043915" y="2087906"/>
            <a:ext cx="2228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en-US" altLang="zh-CN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条＋Ｘ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302711" y="2105577"/>
            <a:ext cx="165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buClr>
                <a:srgbClr val="3399FF"/>
              </a:buClr>
              <a:buSzPct val="80000"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精子：</a:t>
            </a:r>
            <a:endParaRPr lang="en-US" altLang="zh-CN" sz="24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5043915" y="4455690"/>
            <a:ext cx="2483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en-US" altLang="zh-CN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条＋Ｘ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7849565" y="2081026"/>
            <a:ext cx="228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en-US" altLang="zh-CN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8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条＋Ｙ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7346369" y="2091155"/>
            <a:ext cx="608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29723" name="矩形 1"/>
          <p:cNvSpPr>
            <a:spLocks noChangeArrowheads="1"/>
          </p:cNvSpPr>
          <p:nvPr/>
        </p:nvSpPr>
        <p:spPr bwMode="auto">
          <a:xfrm>
            <a:off x="4133257" y="445982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buClr>
                <a:srgbClr val="3399FF"/>
              </a:buClr>
              <a:buSzPct val="80000"/>
            </a:pPr>
            <a:r>
              <a:rPr lang="zh-CN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卵细胞：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-185947" y="1220257"/>
            <a:ext cx="5314495" cy="6904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人类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生殖细胞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的染色体组成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196749" y="5428409"/>
            <a:ext cx="395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en-US" sz="2800" kern="0" dirty="0">
                <a:solidFill>
                  <a:srgbClr val="F5270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？？</a:t>
            </a:r>
            <a:r>
              <a:rPr lang="en-US" altLang="zh-CN" sz="2800" kern="0" dirty="0">
                <a:solidFill>
                  <a:srgbClr val="F5270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800" kern="0" dirty="0">
                <a:solidFill>
                  <a:srgbClr val="F5270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对＋Ｘ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690808" y="5472760"/>
            <a:ext cx="934312" cy="995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690807" y="5472760"/>
            <a:ext cx="934315" cy="995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/>
          <p:cNvSpPr/>
          <p:nvPr/>
        </p:nvSpPr>
        <p:spPr>
          <a:xfrm>
            <a:off x="3535555" y="2456038"/>
            <a:ext cx="432317" cy="2369036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87461" y="3155981"/>
            <a:ext cx="800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书写</a:t>
            </a:r>
            <a:endParaRPr lang="en-US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方式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  <p:bldP spid="29723" grpId="0" autoUpdateAnimBg="0"/>
      <p:bldP spid="32" grpId="0" autoUpdateAnimBg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/>
          <p:cNvGrpSpPr/>
          <p:nvPr/>
        </p:nvGrpSpPr>
        <p:grpSpPr bwMode="auto">
          <a:xfrm>
            <a:off x="4334463" y="2530285"/>
            <a:ext cx="861072" cy="890764"/>
            <a:chOff x="0" y="0"/>
            <a:chExt cx="725" cy="749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0" y="409"/>
              <a:ext cx="317" cy="0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317" y="0"/>
              <a:ext cx="408" cy="408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" name="Line 8"/>
            <p:cNvSpPr>
              <a:spLocks noChangeAspect="1" noChangeShapeType="1"/>
            </p:cNvSpPr>
            <p:nvPr/>
          </p:nvSpPr>
          <p:spPr bwMode="auto">
            <a:xfrm>
              <a:off x="317" y="409"/>
              <a:ext cx="408" cy="340"/>
            </a:xfrm>
            <a:prstGeom prst="line">
              <a:avLst/>
            </a:prstGeom>
            <a:noFill/>
            <a:ln w="12700" cap="sq">
              <a:solidFill>
                <a:srgbClr val="800000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5248981" y="2315314"/>
            <a:ext cx="323050" cy="323050"/>
          </a:xfrm>
          <a:prstGeom prst="ellips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333" tIns="35013" rIns="67333" bIns="350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zh-CN" sz="1795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5248981" y="3232207"/>
            <a:ext cx="323050" cy="323050"/>
          </a:xfrm>
          <a:prstGeom prst="ellips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333" tIns="35013" rIns="67333" bIns="350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zh-CN" sz="1795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973499" y="2716752"/>
            <a:ext cx="646101" cy="429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rgbClr val="FFFF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zh-CN" sz="2095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XX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6973499" y="4484027"/>
            <a:ext cx="646101" cy="431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zh-CN" sz="2095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XY</a:t>
            </a: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5680111" y="3445990"/>
            <a:ext cx="1238755" cy="118531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5680111" y="2423392"/>
            <a:ext cx="1238755" cy="484576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248981" y="4577854"/>
            <a:ext cx="323050" cy="323050"/>
          </a:xfrm>
          <a:prstGeom prst="ellips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333" tIns="35013" rIns="67333" bIns="350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zh-CN" sz="1795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333276" y="2423393"/>
            <a:ext cx="429942" cy="11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zh-CN" altLang="zh-CN" sz="1795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产生精子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333276" y="4166915"/>
            <a:ext cx="429942" cy="14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zh-CN" altLang="zh-CN" sz="1795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产生卵细胞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5626665" y="3016048"/>
            <a:ext cx="1292201" cy="1669885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4387909" y="4739379"/>
            <a:ext cx="7541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5626665" y="4739379"/>
            <a:ext cx="1292201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660400" y="5640395"/>
            <a:ext cx="4435830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人的性别由</a:t>
            </a:r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性染色体</a:t>
            </a: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决定。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-35360" y="1467131"/>
            <a:ext cx="3985871" cy="5178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395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人的性别遗传过程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8" y="4117204"/>
            <a:ext cx="831225" cy="124434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4099760"/>
            <a:ext cx="983674" cy="147698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25" y="2298114"/>
            <a:ext cx="958438" cy="143478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6" y="2142177"/>
            <a:ext cx="830899" cy="1478467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4" grpId="0" animBg="1"/>
      <p:bldP spid="37" grpId="0" animBg="1"/>
      <p:bldP spid="38" grpId="0"/>
      <p:bldP spid="39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60400" y="2131999"/>
            <a:ext cx="893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zh-CN" alt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男性产生的含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的精子和含</a:t>
            </a:r>
            <a:r>
              <a:rPr lang="en-US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的精子数量相等吗？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660400" y="3148727"/>
            <a:ext cx="560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zh-CN" alt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这两种精子与卵细胞结合机会均等吗？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613264" y="483542"/>
            <a:ext cx="553998" cy="10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223387" y="1131227"/>
            <a:ext cx="669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                                     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14098" y="1289985"/>
            <a:ext cx="9938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目的要求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：通过模拟精子与卵细胞随机结合，理解生男生女机会均等。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422031" y="2014187"/>
            <a:ext cx="8332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材料用具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：两个纸盒，黑、白色围棋子。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17814" y="4147946"/>
            <a:ext cx="669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22031" y="2676391"/>
            <a:ext cx="294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方法步骤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9425" y="3434675"/>
            <a:ext cx="865426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）棋子：</a:t>
            </a:r>
          </a:p>
          <a:p>
            <a:pPr defTabSz="1219200" eaLnBrk="1" hangingPunct="1">
              <a:spcBef>
                <a:spcPct val="5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号盒2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个白棋代表含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染色体的卵细胞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20784" y="5684690"/>
            <a:ext cx="5433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10个黑棋代表含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染色体的精子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984975" y="4726914"/>
            <a:ext cx="5556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10个白棋代表含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染色体的精子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5016" y="5131532"/>
            <a:ext cx="1501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号盒中</a:t>
            </a:r>
            <a:endParaRPr lang="en-US" altLang="zh-CN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6"/>
          <p:cNvSpPr/>
          <p:nvPr/>
        </p:nvSpPr>
        <p:spPr bwMode="auto">
          <a:xfrm>
            <a:off x="2701493" y="4920916"/>
            <a:ext cx="304048" cy="1140177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endParaRPr lang="zh-CN" altLang="zh-CN" sz="2800" kern="0">
              <a:solidFill>
                <a:srgbClr val="3333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7121910" y="4474055"/>
            <a:ext cx="760119" cy="76011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en-US" altLang="zh-CN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7026769" y="3594163"/>
            <a:ext cx="788623" cy="75378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en-US" altLang="zh-CN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7171499" y="5324287"/>
            <a:ext cx="760119" cy="7601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模拟实验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1" grpId="0" autoUpdateAnimBg="0"/>
      <p:bldP spid="17" grpId="0" autoUpdateAnimBg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429623" y="1775810"/>
            <a:ext cx="110892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8230" indent="-10782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437005" indent="-1437005" defTabSz="1219200" eaLnBrk="1" hangingPunct="1">
              <a:lnSpc>
                <a:spcPct val="200000"/>
              </a:lnSpc>
              <a:spcBef>
                <a:spcPct val="20000"/>
              </a:spcBef>
              <a:buClr>
                <a:srgbClr val="FFCC66"/>
              </a:buClr>
              <a:buSzPct val="85000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）每次从每个盒中抓取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个棋子，依次记录抓取结果，如抓出“白白”，则表示性染色体组成为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性别为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；抓出“白黑”，则表示性染色体组成为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性别为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3606228" y="2577236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女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9851752" y="2562526"/>
            <a:ext cx="646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男</a:t>
            </a:r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2256781" y="2577236"/>
            <a:ext cx="1074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XX</a:t>
            </a:r>
          </a:p>
        </p:txBody>
      </p:sp>
      <p:sp>
        <p:nvSpPr>
          <p:cNvPr id="32783" name="Rectangle 12"/>
          <p:cNvSpPr>
            <a:spLocks noChangeArrowheads="1"/>
          </p:cNvSpPr>
          <p:nvPr/>
        </p:nvSpPr>
        <p:spPr bwMode="auto">
          <a:xfrm>
            <a:off x="8590323" y="2562526"/>
            <a:ext cx="12557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386082" y="1257136"/>
            <a:ext cx="294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方法步骤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9967" y="3680547"/>
            <a:ext cx="111891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78230" indent="-10782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437005" indent="-1437005" defTabSz="1219200"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）统计：共抽取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次，在表格中的相应位置打“√”，统计“生男”和“生女”的次数。</a:t>
            </a:r>
          </a:p>
        </p:txBody>
      </p:sp>
      <p:sp>
        <p:nvSpPr>
          <p:cNvPr id="18" name="椭圆 17"/>
          <p:cNvSpPr/>
          <p:nvPr/>
        </p:nvSpPr>
        <p:spPr>
          <a:xfrm>
            <a:off x="-798289" y="4380433"/>
            <a:ext cx="5314199" cy="136504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可否简化实验过程？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模拟实验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utoUpdateAnimBg="0"/>
      <p:bldP spid="32780" grpId="0" autoUpdateAnimBg="0"/>
      <p:bldP spid="32782" grpId="0" autoUpdateAnimBg="0"/>
      <p:bldP spid="32783" grpId="0" autoUpdateAnimBg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Group 3"/>
          <p:cNvGraphicFramePr>
            <a:graphicFrameLocks noGrp="1"/>
          </p:cNvGraphicFramePr>
          <p:nvPr>
            <p:ph idx="4294967295"/>
          </p:nvPr>
        </p:nvGraphicFramePr>
        <p:xfrm>
          <a:off x="1714239" y="2845173"/>
          <a:ext cx="8763523" cy="1809672"/>
        </p:xfrm>
        <a:graphic>
          <a:graphicData uri="http://schemas.openxmlformats.org/drawingml/2006/table">
            <a:tbl>
              <a:tblPr/>
              <a:tblGrid>
                <a:gridCol w="186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6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3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3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95832">
                <a:tc>
                  <a:txBody>
                    <a:bodyPr/>
                    <a:lstStyle/>
                    <a:p>
                      <a:pPr marL="0" marR="0" lvl="0" indent="1098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    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  <a:p>
                      <a:pPr marL="0" marR="0" lvl="0" indent="1098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性别</a:t>
                      </a:r>
                    </a:p>
                  </a:txBody>
                  <a:tcPr marL="91203" marR="91203" marT="45580" marB="45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比例</a:t>
                      </a: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20">
                <a:tc>
                  <a:txBody>
                    <a:bodyPr/>
                    <a:lstStyle/>
                    <a:p>
                      <a:pPr marL="0" marR="0" lvl="0" indent="10985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（白黑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男</a:t>
                      </a:r>
                    </a:p>
                  </a:txBody>
                  <a:tcPr marL="91203" marR="91203" marT="45580" marB="45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20"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（白白）女</a:t>
                      </a:r>
                    </a:p>
                  </a:txBody>
                  <a:tcPr marL="91203" marR="91203" marT="45580" marB="45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85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03" marR="91203" marT="45580" marB="45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55" name="Text Box 16"/>
          <p:cNvSpPr txBox="1">
            <a:spLocks noChangeArrowheads="1"/>
          </p:cNvSpPr>
          <p:nvPr/>
        </p:nvSpPr>
        <p:spPr bwMode="auto">
          <a:xfrm>
            <a:off x="553471" y="1716256"/>
            <a:ext cx="2321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实施计划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33856" name="Text Box 17"/>
          <p:cNvSpPr txBox="1">
            <a:spLocks noChangeArrowheads="1"/>
          </p:cNvSpPr>
          <p:nvPr/>
        </p:nvSpPr>
        <p:spPr bwMode="auto">
          <a:xfrm>
            <a:off x="660400" y="2250848"/>
            <a:ext cx="8187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按步骤完成探究活动，并将记录结果进行统计整理。</a:t>
            </a:r>
          </a:p>
        </p:txBody>
      </p:sp>
      <p:sp>
        <p:nvSpPr>
          <p:cNvPr id="33858" name="Rectangle 68"/>
          <p:cNvSpPr>
            <a:spLocks noChangeArrowheads="1"/>
          </p:cNvSpPr>
          <p:nvPr/>
        </p:nvSpPr>
        <p:spPr bwMode="auto">
          <a:xfrm>
            <a:off x="660400" y="1249082"/>
            <a:ext cx="12324080" cy="40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85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注意事项：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一次抓取完成后，必须把取出</a:t>
            </a:r>
            <a:r>
              <a:rPr lang="zh-CN" altLang="zh-CN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棋子放回容器中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重新摇匀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，然后进行第二次抓取。</a:t>
            </a:r>
          </a:p>
        </p:txBody>
      </p:sp>
      <p:sp>
        <p:nvSpPr>
          <p:cNvPr id="33859" name="Text Box 34"/>
          <p:cNvSpPr txBox="1">
            <a:spLocks noChangeArrowheads="1"/>
          </p:cNvSpPr>
          <p:nvPr/>
        </p:nvSpPr>
        <p:spPr bwMode="auto">
          <a:xfrm>
            <a:off x="553471" y="4773985"/>
            <a:ext cx="653701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范围越大男女比例越接近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70591" y="5168933"/>
            <a:ext cx="10671381" cy="934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得出结论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</a:t>
            </a:r>
          </a:p>
        </p:txBody>
      </p:sp>
      <p:sp>
        <p:nvSpPr>
          <p:cNvPr id="33857" name="Text Box 28"/>
          <p:cNvSpPr txBox="1">
            <a:spLocks noChangeArrowheads="1"/>
          </p:cNvSpPr>
          <p:nvPr/>
        </p:nvSpPr>
        <p:spPr bwMode="auto">
          <a:xfrm>
            <a:off x="3228769" y="5518905"/>
            <a:ext cx="4955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kern="0" dirty="0">
                <a:solidFill>
                  <a:srgbClr val="F52705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生男生女机会均等</a:t>
            </a:r>
            <a:endParaRPr lang="en-US" altLang="zh-CN" sz="2400" kern="0" dirty="0">
              <a:solidFill>
                <a:srgbClr val="F52705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模拟实验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5" grpId="0" autoUpdateAnimBg="0"/>
      <p:bldP spid="33856" grpId="0" autoUpdateAnimBg="0"/>
      <p:bldP spid="33858" grpId="0"/>
      <p:bldP spid="33859" grpId="0"/>
      <p:bldP spid="9" grpId="0"/>
      <p:bldP spid="338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06195" y="2935717"/>
            <a:ext cx="2310248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dirty="0">
                <a:solidFill>
                  <a:srgbClr val="0070C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取决于女性？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6538" y="3499756"/>
            <a:ext cx="2310248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取决于男性？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29071" y="5396369"/>
            <a:ext cx="3518026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结合</a:t>
            </a:r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随机</a:t>
            </a: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，机会</a:t>
            </a:r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均等</a:t>
            </a: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18260" y="1546412"/>
            <a:ext cx="3473980" cy="1304078"/>
          </a:xfrm>
          <a:prstGeom prst="cloudCallout">
            <a:avLst>
              <a:gd name="adj1" fmla="val 62149"/>
              <a:gd name="adj2" fmla="val 400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生男生女究竟取决于什么呢？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0800000">
            <a:off x="4606196" y="3499756"/>
            <a:ext cx="4956211" cy="1777964"/>
          </a:xfrm>
          <a:prstGeom prst="cloudCallout">
            <a:avLst>
              <a:gd name="adj1" fmla="val -45929"/>
              <a:gd name="adj2" fmla="val 61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取决于</a:t>
            </a:r>
          </a:p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男性的哪一种精子</a:t>
            </a:r>
          </a:p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与卵细胞的结合</a:t>
            </a:r>
          </a:p>
        </p:txBody>
      </p:sp>
      <p:pic>
        <p:nvPicPr>
          <p:cNvPr id="14" name="图片 13" descr="u=700134749,3403071362&amp;fm=21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96" y="1861617"/>
            <a:ext cx="2125067" cy="15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475014" y="36910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模拟实验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60400" y="1987481"/>
            <a:ext cx="5862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50000"/>
              </a:lnSpc>
              <a:spcBef>
                <a:spcPct val="50000"/>
              </a:spcBef>
            </a:pP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有些人为了满足家庭有男孩或女孩的愿望，请求医生为孕妇作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胎儿性别诊断，以决定取舍。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如果许多人都这样做，对人类社会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产生什么样的影响？</a:t>
            </a:r>
          </a:p>
        </p:txBody>
      </p:sp>
      <p:pic>
        <p:nvPicPr>
          <p:cNvPr id="31748" name="图片 6" descr="9595131472244256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75" y="1969373"/>
            <a:ext cx="3447455" cy="38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-863600" y="1130300"/>
            <a:ext cx="7039015" cy="10514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eaLnBrk="0" hangingPunct="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性别比例严重失调的首要原因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18495" y="3303140"/>
            <a:ext cx="108846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失调的性别比严重阻碍着我国人口的和谐、持续和健康发展，除产生</a:t>
            </a:r>
            <a:r>
              <a:rPr lang="zh-CN" altLang="en-US" sz="20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“婚姻性别挤压”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现象，还将大大引发</a:t>
            </a:r>
            <a:r>
              <a:rPr lang="zh-CN" altLang="en-US" sz="2000" kern="0" dirty="0">
                <a:solidFill>
                  <a:srgbClr val="00206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买卖婚姻、拐卖妇女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等违法犯罪行为以及各种复杂的社会问题。</a:t>
            </a:r>
            <a:endParaRPr lang="zh-CN" altLang="en-US" sz="2000" kern="0" dirty="0">
              <a:solidFill>
                <a:srgbClr val="FFCC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8495" y="1966431"/>
            <a:ext cx="11076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如果人们单纯追求男孩或女孩，将会</a:t>
            </a: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打破生育的自然规律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，导致人类社会</a:t>
            </a:r>
            <a:r>
              <a:rPr lang="zh-CN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性别比例失调</a:t>
            </a:r>
            <a:r>
              <a:rPr lang="zh-CN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，影响社会的稳定和发展。</a:t>
            </a:r>
          </a:p>
        </p:txBody>
      </p:sp>
      <p:sp>
        <p:nvSpPr>
          <p:cNvPr id="6" name="单圆角矩形 5"/>
          <p:cNvSpPr/>
          <p:nvPr/>
        </p:nvSpPr>
        <p:spPr>
          <a:xfrm>
            <a:off x="549993" y="1130300"/>
            <a:ext cx="7146699" cy="836131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219200" eaLnBrk="0" hangingPunct="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人口性别比失调会造成什么后果？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663620" y="1376681"/>
            <a:ext cx="2888451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endParaRPr lang="zh-CN" altLang="zh-CN" sz="2395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60400" y="1309212"/>
            <a:ext cx="7902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男女平等，拒做性别鉴定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60400" y="1939304"/>
            <a:ext cx="13398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kern="0" dirty="0">
                <a:solidFill>
                  <a:srgbClr val="0D0D0D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卫生部曾发紧急通知，严禁对胎儿做性别鉴定，对进行违法性别鉴定的行为规定了严厉的处罚措施。</a:t>
            </a:r>
            <a:endParaRPr lang="zh-CN" altLang="en-US" sz="2400" kern="0" dirty="0">
              <a:solidFill>
                <a:srgbClr val="0D0D0D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797" name="图片 6" descr="6763580_2227254030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>
            <a:fillRect/>
          </a:stretch>
        </p:blipFill>
        <p:spPr bwMode="auto">
          <a:xfrm>
            <a:off x="2624431" y="3105448"/>
            <a:ext cx="7855280" cy="2489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6" name="PA-矩形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-99254" y="1240294"/>
            <a:ext cx="7482979" cy="539234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45719" rIns="4571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同学们，你们还记得龙凤胎是怎么来的吗？</a:t>
            </a:r>
            <a:endParaRPr lang="zh-CN" altLang="zh-CN" sz="24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577">
            <a:off x="2138159" y="1932160"/>
            <a:ext cx="2367731" cy="2839006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563467" lon="21282985" rev="692927"/>
            </a:camera>
            <a:lightRig rig="threePt" dir="t"/>
          </a:scene3d>
          <a:sp3d>
            <a:bevelT w="184150"/>
          </a:sp3d>
        </p:spPr>
      </p:pic>
      <p:pic>
        <p:nvPicPr>
          <p:cNvPr id="21" name="图片 20" descr="图片包含 游戏机, 黑色, 男人, 动物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14">
            <a:off x="4893996" y="2375662"/>
            <a:ext cx="1106342" cy="829757"/>
          </a:xfrm>
          <a:prstGeom prst="rect">
            <a:avLst/>
          </a:prstGeom>
        </p:spPr>
      </p:pic>
      <p:pic>
        <p:nvPicPr>
          <p:cNvPr id="22" name="图片 21" descr="图片包含 桌子, 白色, 绿色, 准备好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6" y="3942972"/>
            <a:ext cx="813643" cy="8517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9" y="2336775"/>
            <a:ext cx="791306" cy="8283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70" y="4400950"/>
            <a:ext cx="929120" cy="696840"/>
          </a:xfrm>
          <a:prstGeom prst="rect">
            <a:avLst/>
          </a:prstGeom>
        </p:spPr>
      </p:pic>
      <p:pic>
        <p:nvPicPr>
          <p:cNvPr id="25" name="图片 24" descr="图片包含 桌子, 橙子, 食物, 鸟&#10;&#10;描述已自动生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06" y="2278766"/>
            <a:ext cx="1060706" cy="1072898"/>
          </a:xfrm>
          <a:prstGeom prst="rect">
            <a:avLst/>
          </a:prstGeom>
        </p:spPr>
      </p:pic>
      <p:pic>
        <p:nvPicPr>
          <p:cNvPr id="26" name="图片 25" descr="图片包含 桌子, 橙子, 食物, 鸟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6070">
            <a:off x="7885512" y="3549864"/>
            <a:ext cx="1060706" cy="1072898"/>
          </a:xfrm>
          <a:prstGeom prst="rect">
            <a:avLst/>
          </a:prstGeom>
        </p:spPr>
      </p:pic>
      <p:sp>
        <p:nvSpPr>
          <p:cNvPr id="27" name="箭头: 右 16"/>
          <p:cNvSpPr/>
          <p:nvPr/>
        </p:nvSpPr>
        <p:spPr>
          <a:xfrm rot="8910157" flipH="1">
            <a:off x="6671706" y="3143268"/>
            <a:ext cx="1126604" cy="369330"/>
          </a:xfrm>
          <a:custGeom>
            <a:avLst/>
            <a:gdLst>
              <a:gd name="connsiteX0" fmla="*/ 0 w 1649948"/>
              <a:gd name="connsiteY0" fmla="*/ 230862 h 923449"/>
              <a:gd name="connsiteX1" fmla="*/ 911494 w 1649948"/>
              <a:gd name="connsiteY1" fmla="*/ 230862 h 923449"/>
              <a:gd name="connsiteX2" fmla="*/ 911494 w 1649948"/>
              <a:gd name="connsiteY2" fmla="*/ 0 h 923449"/>
              <a:gd name="connsiteX3" fmla="*/ 1649948 w 1649948"/>
              <a:gd name="connsiteY3" fmla="*/ 461725 h 923449"/>
              <a:gd name="connsiteX4" fmla="*/ 911494 w 1649948"/>
              <a:gd name="connsiteY4" fmla="*/ 923449 h 923449"/>
              <a:gd name="connsiteX5" fmla="*/ 911494 w 1649948"/>
              <a:gd name="connsiteY5" fmla="*/ 692587 h 923449"/>
              <a:gd name="connsiteX6" fmla="*/ 0 w 1649948"/>
              <a:gd name="connsiteY6" fmla="*/ 692587 h 923449"/>
              <a:gd name="connsiteX7" fmla="*/ 0 w 1649948"/>
              <a:gd name="connsiteY7" fmla="*/ 230862 h 923449"/>
              <a:gd name="connsiteX0-1" fmla="*/ 0 w 2756853"/>
              <a:gd name="connsiteY0-2" fmla="*/ 724157 h 923449"/>
              <a:gd name="connsiteX1-3" fmla="*/ 2018399 w 2756853"/>
              <a:gd name="connsiteY1-4" fmla="*/ 230862 h 923449"/>
              <a:gd name="connsiteX2-5" fmla="*/ 2018399 w 2756853"/>
              <a:gd name="connsiteY2-6" fmla="*/ 0 h 923449"/>
              <a:gd name="connsiteX3-7" fmla="*/ 2756853 w 2756853"/>
              <a:gd name="connsiteY3-8" fmla="*/ 461725 h 923449"/>
              <a:gd name="connsiteX4-9" fmla="*/ 2018399 w 2756853"/>
              <a:gd name="connsiteY4-10" fmla="*/ 923449 h 923449"/>
              <a:gd name="connsiteX5-11" fmla="*/ 2018399 w 2756853"/>
              <a:gd name="connsiteY5-12" fmla="*/ 692587 h 923449"/>
              <a:gd name="connsiteX6-13" fmla="*/ 1106905 w 2756853"/>
              <a:gd name="connsiteY6-14" fmla="*/ 692587 h 923449"/>
              <a:gd name="connsiteX7-15" fmla="*/ 0 w 2756853"/>
              <a:gd name="connsiteY7-16" fmla="*/ 724157 h 923449"/>
              <a:gd name="connsiteX0-17" fmla="*/ 0 w 2756853"/>
              <a:gd name="connsiteY0-18" fmla="*/ 724157 h 923449"/>
              <a:gd name="connsiteX1-19" fmla="*/ 2018399 w 2756853"/>
              <a:gd name="connsiteY1-20" fmla="*/ 230862 h 923449"/>
              <a:gd name="connsiteX2-21" fmla="*/ 2018399 w 2756853"/>
              <a:gd name="connsiteY2-22" fmla="*/ 0 h 923449"/>
              <a:gd name="connsiteX3-23" fmla="*/ 2756853 w 2756853"/>
              <a:gd name="connsiteY3-24" fmla="*/ 461725 h 923449"/>
              <a:gd name="connsiteX4-25" fmla="*/ 2018399 w 2756853"/>
              <a:gd name="connsiteY4-26" fmla="*/ 923449 h 923449"/>
              <a:gd name="connsiteX5-27" fmla="*/ 2018399 w 2756853"/>
              <a:gd name="connsiteY5-28" fmla="*/ 692587 h 923449"/>
              <a:gd name="connsiteX6-29" fmla="*/ 1648326 w 2756853"/>
              <a:gd name="connsiteY6-30" fmla="*/ 500082 h 923449"/>
              <a:gd name="connsiteX7-31" fmla="*/ 0 w 2756853"/>
              <a:gd name="connsiteY7-32" fmla="*/ 724157 h 923449"/>
              <a:gd name="connsiteX0-33" fmla="*/ 0 w 2468095"/>
              <a:gd name="connsiteY0-34" fmla="*/ 1145262 h 1145262"/>
              <a:gd name="connsiteX1-35" fmla="*/ 1729641 w 2468095"/>
              <a:gd name="connsiteY1-36" fmla="*/ 230862 h 1145262"/>
              <a:gd name="connsiteX2-37" fmla="*/ 1729641 w 2468095"/>
              <a:gd name="connsiteY2-38" fmla="*/ 0 h 1145262"/>
              <a:gd name="connsiteX3-39" fmla="*/ 2468095 w 2468095"/>
              <a:gd name="connsiteY3-40" fmla="*/ 461725 h 1145262"/>
              <a:gd name="connsiteX4-41" fmla="*/ 1729641 w 2468095"/>
              <a:gd name="connsiteY4-42" fmla="*/ 923449 h 1145262"/>
              <a:gd name="connsiteX5-43" fmla="*/ 1729641 w 2468095"/>
              <a:gd name="connsiteY5-44" fmla="*/ 692587 h 1145262"/>
              <a:gd name="connsiteX6-45" fmla="*/ 1359568 w 2468095"/>
              <a:gd name="connsiteY6-46" fmla="*/ 500082 h 1145262"/>
              <a:gd name="connsiteX7-47" fmla="*/ 0 w 2468095"/>
              <a:gd name="connsiteY7-48" fmla="*/ 1145262 h 1145262"/>
              <a:gd name="connsiteX0-49" fmla="*/ 0 w 2468095"/>
              <a:gd name="connsiteY0-50" fmla="*/ 1145262 h 1145262"/>
              <a:gd name="connsiteX1-51" fmla="*/ 1729641 w 2468095"/>
              <a:gd name="connsiteY1-52" fmla="*/ 230862 h 1145262"/>
              <a:gd name="connsiteX2-53" fmla="*/ 1729641 w 2468095"/>
              <a:gd name="connsiteY2-54" fmla="*/ 0 h 1145262"/>
              <a:gd name="connsiteX3-55" fmla="*/ 2468095 w 2468095"/>
              <a:gd name="connsiteY3-56" fmla="*/ 461725 h 1145262"/>
              <a:gd name="connsiteX4-57" fmla="*/ 1729641 w 2468095"/>
              <a:gd name="connsiteY4-58" fmla="*/ 923449 h 1145262"/>
              <a:gd name="connsiteX5-59" fmla="*/ 1729641 w 2468095"/>
              <a:gd name="connsiteY5-60" fmla="*/ 692587 h 1145262"/>
              <a:gd name="connsiteX6-61" fmla="*/ 1359568 w 2468095"/>
              <a:gd name="connsiteY6-62" fmla="*/ 500082 h 1145262"/>
              <a:gd name="connsiteX7-63" fmla="*/ 0 w 2468095"/>
              <a:gd name="connsiteY7-64" fmla="*/ 1145262 h 1145262"/>
              <a:gd name="connsiteX0-65" fmla="*/ 0 w 2468095"/>
              <a:gd name="connsiteY0-66" fmla="*/ 1145262 h 1145262"/>
              <a:gd name="connsiteX1-67" fmla="*/ 1729641 w 2468095"/>
              <a:gd name="connsiteY1-68" fmla="*/ 230862 h 1145262"/>
              <a:gd name="connsiteX2-69" fmla="*/ 1729641 w 2468095"/>
              <a:gd name="connsiteY2-70" fmla="*/ 0 h 1145262"/>
              <a:gd name="connsiteX3-71" fmla="*/ 2468095 w 2468095"/>
              <a:gd name="connsiteY3-72" fmla="*/ 461725 h 1145262"/>
              <a:gd name="connsiteX4-73" fmla="*/ 1729641 w 2468095"/>
              <a:gd name="connsiteY4-74" fmla="*/ 923449 h 1145262"/>
              <a:gd name="connsiteX5-75" fmla="*/ 1729641 w 2468095"/>
              <a:gd name="connsiteY5-76" fmla="*/ 692587 h 1145262"/>
              <a:gd name="connsiteX6-77" fmla="*/ 1359568 w 2468095"/>
              <a:gd name="connsiteY6-78" fmla="*/ 500082 h 1145262"/>
              <a:gd name="connsiteX7-79" fmla="*/ 0 w 2468095"/>
              <a:gd name="connsiteY7-80" fmla="*/ 1145262 h 1145262"/>
              <a:gd name="connsiteX0-81" fmla="*/ 0 w 2468095"/>
              <a:gd name="connsiteY0-82" fmla="*/ 1145262 h 1145262"/>
              <a:gd name="connsiteX1-83" fmla="*/ 1729641 w 2468095"/>
              <a:gd name="connsiteY1-84" fmla="*/ 230862 h 1145262"/>
              <a:gd name="connsiteX2-85" fmla="*/ 1729641 w 2468095"/>
              <a:gd name="connsiteY2-86" fmla="*/ 0 h 1145262"/>
              <a:gd name="connsiteX3-87" fmla="*/ 2468095 w 2468095"/>
              <a:gd name="connsiteY3-88" fmla="*/ 461725 h 1145262"/>
              <a:gd name="connsiteX4-89" fmla="*/ 1729641 w 2468095"/>
              <a:gd name="connsiteY4-90" fmla="*/ 923449 h 1145262"/>
              <a:gd name="connsiteX5-91" fmla="*/ 1729641 w 2468095"/>
              <a:gd name="connsiteY5-92" fmla="*/ 692587 h 1145262"/>
              <a:gd name="connsiteX6-93" fmla="*/ 1467853 w 2468095"/>
              <a:gd name="connsiteY6-94" fmla="*/ 524146 h 1145262"/>
              <a:gd name="connsiteX7-95" fmla="*/ 0 w 2468095"/>
              <a:gd name="connsiteY7-96" fmla="*/ 1145262 h 1145262"/>
              <a:gd name="connsiteX0-97" fmla="*/ 0 w 2468095"/>
              <a:gd name="connsiteY0-98" fmla="*/ 1145262 h 1145262"/>
              <a:gd name="connsiteX1-99" fmla="*/ 1729641 w 2468095"/>
              <a:gd name="connsiteY1-100" fmla="*/ 230862 h 1145262"/>
              <a:gd name="connsiteX2-101" fmla="*/ 1729641 w 2468095"/>
              <a:gd name="connsiteY2-102" fmla="*/ 0 h 1145262"/>
              <a:gd name="connsiteX3-103" fmla="*/ 2468095 w 2468095"/>
              <a:gd name="connsiteY3-104" fmla="*/ 461725 h 1145262"/>
              <a:gd name="connsiteX4-105" fmla="*/ 1729641 w 2468095"/>
              <a:gd name="connsiteY4-106" fmla="*/ 923449 h 1145262"/>
              <a:gd name="connsiteX5-107" fmla="*/ 1729641 w 2468095"/>
              <a:gd name="connsiteY5-108" fmla="*/ 692587 h 1145262"/>
              <a:gd name="connsiteX6-109" fmla="*/ 0 w 2468095"/>
              <a:gd name="connsiteY6-110" fmla="*/ 1145262 h 1145262"/>
              <a:gd name="connsiteX0-111" fmla="*/ 0 w 2468095"/>
              <a:gd name="connsiteY0-112" fmla="*/ 1145262 h 1145262"/>
              <a:gd name="connsiteX1-113" fmla="*/ 1729641 w 2468095"/>
              <a:gd name="connsiteY1-114" fmla="*/ 230862 h 1145262"/>
              <a:gd name="connsiteX2-115" fmla="*/ 1729641 w 2468095"/>
              <a:gd name="connsiteY2-116" fmla="*/ 0 h 1145262"/>
              <a:gd name="connsiteX3-117" fmla="*/ 2468095 w 2468095"/>
              <a:gd name="connsiteY3-118" fmla="*/ 461725 h 1145262"/>
              <a:gd name="connsiteX4-119" fmla="*/ 1729641 w 2468095"/>
              <a:gd name="connsiteY4-120" fmla="*/ 923449 h 1145262"/>
              <a:gd name="connsiteX5-121" fmla="*/ 1729641 w 2468095"/>
              <a:gd name="connsiteY5-122" fmla="*/ 692587 h 1145262"/>
              <a:gd name="connsiteX6-123" fmla="*/ 0 w 2468095"/>
              <a:gd name="connsiteY6-124" fmla="*/ 1145262 h 1145262"/>
              <a:gd name="connsiteX0-125" fmla="*/ 0 w 2468095"/>
              <a:gd name="connsiteY0-126" fmla="*/ 1289641 h 1289641"/>
              <a:gd name="connsiteX1-127" fmla="*/ 1729641 w 2468095"/>
              <a:gd name="connsiteY1-128" fmla="*/ 375241 h 1289641"/>
              <a:gd name="connsiteX2-129" fmla="*/ 1404788 w 2468095"/>
              <a:gd name="connsiteY2-130" fmla="*/ 0 h 1289641"/>
              <a:gd name="connsiteX3-131" fmla="*/ 2468095 w 2468095"/>
              <a:gd name="connsiteY3-132" fmla="*/ 606104 h 1289641"/>
              <a:gd name="connsiteX4-133" fmla="*/ 1729641 w 2468095"/>
              <a:gd name="connsiteY4-134" fmla="*/ 1067828 h 1289641"/>
              <a:gd name="connsiteX5-135" fmla="*/ 1729641 w 2468095"/>
              <a:gd name="connsiteY5-136" fmla="*/ 836966 h 1289641"/>
              <a:gd name="connsiteX6-137" fmla="*/ 0 w 2468095"/>
              <a:gd name="connsiteY6-138" fmla="*/ 1289641 h 1289641"/>
              <a:gd name="connsiteX0-139" fmla="*/ 0 w 2468095"/>
              <a:gd name="connsiteY0-140" fmla="*/ 1289641 h 1296428"/>
              <a:gd name="connsiteX1-141" fmla="*/ 1729641 w 2468095"/>
              <a:gd name="connsiteY1-142" fmla="*/ 375241 h 1296428"/>
              <a:gd name="connsiteX2-143" fmla="*/ 1404788 w 2468095"/>
              <a:gd name="connsiteY2-144" fmla="*/ 0 h 1296428"/>
              <a:gd name="connsiteX3-145" fmla="*/ 2468095 w 2468095"/>
              <a:gd name="connsiteY3-146" fmla="*/ 606104 h 1296428"/>
              <a:gd name="connsiteX4-147" fmla="*/ 1079936 w 2468095"/>
              <a:gd name="connsiteY4-148" fmla="*/ 1296428 h 1296428"/>
              <a:gd name="connsiteX5-149" fmla="*/ 1729641 w 2468095"/>
              <a:gd name="connsiteY5-150" fmla="*/ 836966 h 1296428"/>
              <a:gd name="connsiteX6-151" fmla="*/ 0 w 2468095"/>
              <a:gd name="connsiteY6-152" fmla="*/ 1289641 h 1296428"/>
              <a:gd name="connsiteX0-153" fmla="*/ 0 w 2468095"/>
              <a:gd name="connsiteY0-154" fmla="*/ 1289641 h 1296428"/>
              <a:gd name="connsiteX1-155" fmla="*/ 1729641 w 2468095"/>
              <a:gd name="connsiteY1-156" fmla="*/ 375241 h 1296428"/>
              <a:gd name="connsiteX2-157" fmla="*/ 1404788 w 2468095"/>
              <a:gd name="connsiteY2-158" fmla="*/ 0 h 1296428"/>
              <a:gd name="connsiteX3-159" fmla="*/ 2468095 w 2468095"/>
              <a:gd name="connsiteY3-160" fmla="*/ 606104 h 1296428"/>
              <a:gd name="connsiteX4-161" fmla="*/ 1079936 w 2468095"/>
              <a:gd name="connsiteY4-162" fmla="*/ 1296428 h 1296428"/>
              <a:gd name="connsiteX5-163" fmla="*/ 1717609 w 2468095"/>
              <a:gd name="connsiteY5-164" fmla="*/ 728681 h 1296428"/>
              <a:gd name="connsiteX6-165" fmla="*/ 0 w 2468095"/>
              <a:gd name="connsiteY6-166" fmla="*/ 1289641 h 1296428"/>
              <a:gd name="connsiteX0-167" fmla="*/ 0 w 2468095"/>
              <a:gd name="connsiteY0-168" fmla="*/ 1289641 h 1296428"/>
              <a:gd name="connsiteX1-169" fmla="*/ 1729641 w 2468095"/>
              <a:gd name="connsiteY1-170" fmla="*/ 375241 h 1296428"/>
              <a:gd name="connsiteX2-171" fmla="*/ 1404788 w 2468095"/>
              <a:gd name="connsiteY2-172" fmla="*/ 0 h 1296428"/>
              <a:gd name="connsiteX3-173" fmla="*/ 2468095 w 2468095"/>
              <a:gd name="connsiteY3-174" fmla="*/ 606104 h 1296428"/>
              <a:gd name="connsiteX4-175" fmla="*/ 1079936 w 2468095"/>
              <a:gd name="connsiteY4-176" fmla="*/ 1296428 h 1296428"/>
              <a:gd name="connsiteX5-177" fmla="*/ 1717609 w 2468095"/>
              <a:gd name="connsiteY5-178" fmla="*/ 728681 h 1296428"/>
              <a:gd name="connsiteX6-179" fmla="*/ 0 w 2468095"/>
              <a:gd name="connsiteY6-180" fmla="*/ 1289641 h 1296428"/>
              <a:gd name="connsiteX0-181" fmla="*/ 0 w 2468095"/>
              <a:gd name="connsiteY0-182" fmla="*/ 1289641 h 1296428"/>
              <a:gd name="connsiteX1-183" fmla="*/ 1729641 w 2468095"/>
              <a:gd name="connsiteY1-184" fmla="*/ 375241 h 1296428"/>
              <a:gd name="connsiteX2-185" fmla="*/ 1404788 w 2468095"/>
              <a:gd name="connsiteY2-186" fmla="*/ 0 h 1296428"/>
              <a:gd name="connsiteX3-187" fmla="*/ 2468095 w 2468095"/>
              <a:gd name="connsiteY3-188" fmla="*/ 606104 h 1296428"/>
              <a:gd name="connsiteX4-189" fmla="*/ 1079936 w 2468095"/>
              <a:gd name="connsiteY4-190" fmla="*/ 1296428 h 1296428"/>
              <a:gd name="connsiteX5-191" fmla="*/ 1717609 w 2468095"/>
              <a:gd name="connsiteY5-192" fmla="*/ 728681 h 1296428"/>
              <a:gd name="connsiteX6-193" fmla="*/ 0 w 2468095"/>
              <a:gd name="connsiteY6-194" fmla="*/ 1289641 h 1296428"/>
              <a:gd name="connsiteX0-195" fmla="*/ 0 w 2468095"/>
              <a:gd name="connsiteY0-196" fmla="*/ 1289641 h 1296428"/>
              <a:gd name="connsiteX1-197" fmla="*/ 1729641 w 2468095"/>
              <a:gd name="connsiteY1-198" fmla="*/ 375241 h 1296428"/>
              <a:gd name="connsiteX2-199" fmla="*/ 1404788 w 2468095"/>
              <a:gd name="connsiteY2-200" fmla="*/ 0 h 1296428"/>
              <a:gd name="connsiteX3-201" fmla="*/ 2468095 w 2468095"/>
              <a:gd name="connsiteY3-202" fmla="*/ 606104 h 1296428"/>
              <a:gd name="connsiteX4-203" fmla="*/ 1079936 w 2468095"/>
              <a:gd name="connsiteY4-204" fmla="*/ 1296428 h 1296428"/>
              <a:gd name="connsiteX5-205" fmla="*/ 1717609 w 2468095"/>
              <a:gd name="connsiteY5-206" fmla="*/ 728681 h 1296428"/>
              <a:gd name="connsiteX6-207" fmla="*/ 0 w 2468095"/>
              <a:gd name="connsiteY6-208" fmla="*/ 1289641 h 1296428"/>
              <a:gd name="connsiteX0-209" fmla="*/ 0 w 2468095"/>
              <a:gd name="connsiteY0-210" fmla="*/ 1289641 h 1296428"/>
              <a:gd name="connsiteX1-211" fmla="*/ 1729641 w 2468095"/>
              <a:gd name="connsiteY1-212" fmla="*/ 375241 h 1296428"/>
              <a:gd name="connsiteX2-213" fmla="*/ 1404788 w 2468095"/>
              <a:gd name="connsiteY2-214" fmla="*/ 0 h 1296428"/>
              <a:gd name="connsiteX3-215" fmla="*/ 2468095 w 2468095"/>
              <a:gd name="connsiteY3-216" fmla="*/ 606104 h 1296428"/>
              <a:gd name="connsiteX4-217" fmla="*/ 1079936 w 2468095"/>
              <a:gd name="connsiteY4-218" fmla="*/ 1296428 h 1296428"/>
              <a:gd name="connsiteX5-219" fmla="*/ 1717609 w 2468095"/>
              <a:gd name="connsiteY5-220" fmla="*/ 728681 h 1296428"/>
              <a:gd name="connsiteX6-221" fmla="*/ 0 w 2468095"/>
              <a:gd name="connsiteY6-222" fmla="*/ 1289641 h 1296428"/>
              <a:gd name="connsiteX0-223" fmla="*/ 0 w 2468095"/>
              <a:gd name="connsiteY0-224" fmla="*/ 1289641 h 1289641"/>
              <a:gd name="connsiteX1-225" fmla="*/ 1729641 w 2468095"/>
              <a:gd name="connsiteY1-226" fmla="*/ 375241 h 1289641"/>
              <a:gd name="connsiteX2-227" fmla="*/ 1404788 w 2468095"/>
              <a:gd name="connsiteY2-228" fmla="*/ 0 h 1289641"/>
              <a:gd name="connsiteX3-229" fmla="*/ 2468095 w 2468095"/>
              <a:gd name="connsiteY3-230" fmla="*/ 606104 h 1289641"/>
              <a:gd name="connsiteX4-231" fmla="*/ 1392757 w 2468095"/>
              <a:gd name="connsiteY4-232" fmla="*/ 1079859 h 1289641"/>
              <a:gd name="connsiteX5-233" fmla="*/ 1717609 w 2468095"/>
              <a:gd name="connsiteY5-234" fmla="*/ 728681 h 1289641"/>
              <a:gd name="connsiteX6-235" fmla="*/ 0 w 2468095"/>
              <a:gd name="connsiteY6-236" fmla="*/ 1289641 h 1289641"/>
              <a:gd name="connsiteX0-237" fmla="*/ 0 w 2468095"/>
              <a:gd name="connsiteY0-238" fmla="*/ 1145262 h 1145262"/>
              <a:gd name="connsiteX1-239" fmla="*/ 1729641 w 2468095"/>
              <a:gd name="connsiteY1-240" fmla="*/ 230862 h 1145262"/>
              <a:gd name="connsiteX2-241" fmla="*/ 1645419 w 2468095"/>
              <a:gd name="connsiteY2-242" fmla="*/ 0 h 1145262"/>
              <a:gd name="connsiteX3-243" fmla="*/ 2468095 w 2468095"/>
              <a:gd name="connsiteY3-244" fmla="*/ 461725 h 1145262"/>
              <a:gd name="connsiteX4-245" fmla="*/ 1392757 w 2468095"/>
              <a:gd name="connsiteY4-246" fmla="*/ 935480 h 1145262"/>
              <a:gd name="connsiteX5-247" fmla="*/ 1717609 w 2468095"/>
              <a:gd name="connsiteY5-248" fmla="*/ 584302 h 1145262"/>
              <a:gd name="connsiteX6-249" fmla="*/ 0 w 2468095"/>
              <a:gd name="connsiteY6-250" fmla="*/ 1145262 h 1145262"/>
              <a:gd name="connsiteX0-251" fmla="*/ 0 w 2468095"/>
              <a:gd name="connsiteY0-252" fmla="*/ 1193388 h 1193388"/>
              <a:gd name="connsiteX1-253" fmla="*/ 1729641 w 2468095"/>
              <a:gd name="connsiteY1-254" fmla="*/ 278988 h 1193388"/>
              <a:gd name="connsiteX2-255" fmla="*/ 1561198 w 2468095"/>
              <a:gd name="connsiteY2-256" fmla="*/ 0 h 1193388"/>
              <a:gd name="connsiteX3-257" fmla="*/ 2468095 w 2468095"/>
              <a:gd name="connsiteY3-258" fmla="*/ 509851 h 1193388"/>
              <a:gd name="connsiteX4-259" fmla="*/ 1392757 w 2468095"/>
              <a:gd name="connsiteY4-260" fmla="*/ 983606 h 1193388"/>
              <a:gd name="connsiteX5-261" fmla="*/ 1717609 w 2468095"/>
              <a:gd name="connsiteY5-262" fmla="*/ 632428 h 1193388"/>
              <a:gd name="connsiteX6-263" fmla="*/ 0 w 2468095"/>
              <a:gd name="connsiteY6-264" fmla="*/ 1193388 h 1193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8095" h="1193388">
                <a:moveTo>
                  <a:pt x="0" y="1193388"/>
                </a:moveTo>
                <a:cubicBezTo>
                  <a:pt x="516388" y="335135"/>
                  <a:pt x="972620" y="391282"/>
                  <a:pt x="1729641" y="278988"/>
                </a:cubicBezTo>
                <a:lnTo>
                  <a:pt x="1561198" y="0"/>
                </a:lnTo>
                <a:lnTo>
                  <a:pt x="2468095" y="509851"/>
                </a:lnTo>
                <a:lnTo>
                  <a:pt x="1392757" y="983606"/>
                </a:lnTo>
                <a:lnTo>
                  <a:pt x="1717609" y="632428"/>
                </a:lnTo>
                <a:cubicBezTo>
                  <a:pt x="876368" y="350183"/>
                  <a:pt x="396074" y="645454"/>
                  <a:pt x="0" y="1193388"/>
                </a:cubicBez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箭头: 右 16"/>
          <p:cNvSpPr/>
          <p:nvPr/>
        </p:nvSpPr>
        <p:spPr>
          <a:xfrm rot="8910157" flipH="1">
            <a:off x="6786560" y="4493159"/>
            <a:ext cx="1126604" cy="369330"/>
          </a:xfrm>
          <a:custGeom>
            <a:avLst/>
            <a:gdLst>
              <a:gd name="connsiteX0" fmla="*/ 0 w 1649948"/>
              <a:gd name="connsiteY0" fmla="*/ 230862 h 923449"/>
              <a:gd name="connsiteX1" fmla="*/ 911494 w 1649948"/>
              <a:gd name="connsiteY1" fmla="*/ 230862 h 923449"/>
              <a:gd name="connsiteX2" fmla="*/ 911494 w 1649948"/>
              <a:gd name="connsiteY2" fmla="*/ 0 h 923449"/>
              <a:gd name="connsiteX3" fmla="*/ 1649948 w 1649948"/>
              <a:gd name="connsiteY3" fmla="*/ 461725 h 923449"/>
              <a:gd name="connsiteX4" fmla="*/ 911494 w 1649948"/>
              <a:gd name="connsiteY4" fmla="*/ 923449 h 923449"/>
              <a:gd name="connsiteX5" fmla="*/ 911494 w 1649948"/>
              <a:gd name="connsiteY5" fmla="*/ 692587 h 923449"/>
              <a:gd name="connsiteX6" fmla="*/ 0 w 1649948"/>
              <a:gd name="connsiteY6" fmla="*/ 692587 h 923449"/>
              <a:gd name="connsiteX7" fmla="*/ 0 w 1649948"/>
              <a:gd name="connsiteY7" fmla="*/ 230862 h 923449"/>
              <a:gd name="connsiteX0-1" fmla="*/ 0 w 2756853"/>
              <a:gd name="connsiteY0-2" fmla="*/ 724157 h 923449"/>
              <a:gd name="connsiteX1-3" fmla="*/ 2018399 w 2756853"/>
              <a:gd name="connsiteY1-4" fmla="*/ 230862 h 923449"/>
              <a:gd name="connsiteX2-5" fmla="*/ 2018399 w 2756853"/>
              <a:gd name="connsiteY2-6" fmla="*/ 0 h 923449"/>
              <a:gd name="connsiteX3-7" fmla="*/ 2756853 w 2756853"/>
              <a:gd name="connsiteY3-8" fmla="*/ 461725 h 923449"/>
              <a:gd name="connsiteX4-9" fmla="*/ 2018399 w 2756853"/>
              <a:gd name="connsiteY4-10" fmla="*/ 923449 h 923449"/>
              <a:gd name="connsiteX5-11" fmla="*/ 2018399 w 2756853"/>
              <a:gd name="connsiteY5-12" fmla="*/ 692587 h 923449"/>
              <a:gd name="connsiteX6-13" fmla="*/ 1106905 w 2756853"/>
              <a:gd name="connsiteY6-14" fmla="*/ 692587 h 923449"/>
              <a:gd name="connsiteX7-15" fmla="*/ 0 w 2756853"/>
              <a:gd name="connsiteY7-16" fmla="*/ 724157 h 923449"/>
              <a:gd name="connsiteX0-17" fmla="*/ 0 w 2756853"/>
              <a:gd name="connsiteY0-18" fmla="*/ 724157 h 923449"/>
              <a:gd name="connsiteX1-19" fmla="*/ 2018399 w 2756853"/>
              <a:gd name="connsiteY1-20" fmla="*/ 230862 h 923449"/>
              <a:gd name="connsiteX2-21" fmla="*/ 2018399 w 2756853"/>
              <a:gd name="connsiteY2-22" fmla="*/ 0 h 923449"/>
              <a:gd name="connsiteX3-23" fmla="*/ 2756853 w 2756853"/>
              <a:gd name="connsiteY3-24" fmla="*/ 461725 h 923449"/>
              <a:gd name="connsiteX4-25" fmla="*/ 2018399 w 2756853"/>
              <a:gd name="connsiteY4-26" fmla="*/ 923449 h 923449"/>
              <a:gd name="connsiteX5-27" fmla="*/ 2018399 w 2756853"/>
              <a:gd name="connsiteY5-28" fmla="*/ 692587 h 923449"/>
              <a:gd name="connsiteX6-29" fmla="*/ 1648326 w 2756853"/>
              <a:gd name="connsiteY6-30" fmla="*/ 500082 h 923449"/>
              <a:gd name="connsiteX7-31" fmla="*/ 0 w 2756853"/>
              <a:gd name="connsiteY7-32" fmla="*/ 724157 h 923449"/>
              <a:gd name="connsiteX0-33" fmla="*/ 0 w 2468095"/>
              <a:gd name="connsiteY0-34" fmla="*/ 1145262 h 1145262"/>
              <a:gd name="connsiteX1-35" fmla="*/ 1729641 w 2468095"/>
              <a:gd name="connsiteY1-36" fmla="*/ 230862 h 1145262"/>
              <a:gd name="connsiteX2-37" fmla="*/ 1729641 w 2468095"/>
              <a:gd name="connsiteY2-38" fmla="*/ 0 h 1145262"/>
              <a:gd name="connsiteX3-39" fmla="*/ 2468095 w 2468095"/>
              <a:gd name="connsiteY3-40" fmla="*/ 461725 h 1145262"/>
              <a:gd name="connsiteX4-41" fmla="*/ 1729641 w 2468095"/>
              <a:gd name="connsiteY4-42" fmla="*/ 923449 h 1145262"/>
              <a:gd name="connsiteX5-43" fmla="*/ 1729641 w 2468095"/>
              <a:gd name="connsiteY5-44" fmla="*/ 692587 h 1145262"/>
              <a:gd name="connsiteX6-45" fmla="*/ 1359568 w 2468095"/>
              <a:gd name="connsiteY6-46" fmla="*/ 500082 h 1145262"/>
              <a:gd name="connsiteX7-47" fmla="*/ 0 w 2468095"/>
              <a:gd name="connsiteY7-48" fmla="*/ 1145262 h 1145262"/>
              <a:gd name="connsiteX0-49" fmla="*/ 0 w 2468095"/>
              <a:gd name="connsiteY0-50" fmla="*/ 1145262 h 1145262"/>
              <a:gd name="connsiteX1-51" fmla="*/ 1729641 w 2468095"/>
              <a:gd name="connsiteY1-52" fmla="*/ 230862 h 1145262"/>
              <a:gd name="connsiteX2-53" fmla="*/ 1729641 w 2468095"/>
              <a:gd name="connsiteY2-54" fmla="*/ 0 h 1145262"/>
              <a:gd name="connsiteX3-55" fmla="*/ 2468095 w 2468095"/>
              <a:gd name="connsiteY3-56" fmla="*/ 461725 h 1145262"/>
              <a:gd name="connsiteX4-57" fmla="*/ 1729641 w 2468095"/>
              <a:gd name="connsiteY4-58" fmla="*/ 923449 h 1145262"/>
              <a:gd name="connsiteX5-59" fmla="*/ 1729641 w 2468095"/>
              <a:gd name="connsiteY5-60" fmla="*/ 692587 h 1145262"/>
              <a:gd name="connsiteX6-61" fmla="*/ 1359568 w 2468095"/>
              <a:gd name="connsiteY6-62" fmla="*/ 500082 h 1145262"/>
              <a:gd name="connsiteX7-63" fmla="*/ 0 w 2468095"/>
              <a:gd name="connsiteY7-64" fmla="*/ 1145262 h 1145262"/>
              <a:gd name="connsiteX0-65" fmla="*/ 0 w 2468095"/>
              <a:gd name="connsiteY0-66" fmla="*/ 1145262 h 1145262"/>
              <a:gd name="connsiteX1-67" fmla="*/ 1729641 w 2468095"/>
              <a:gd name="connsiteY1-68" fmla="*/ 230862 h 1145262"/>
              <a:gd name="connsiteX2-69" fmla="*/ 1729641 w 2468095"/>
              <a:gd name="connsiteY2-70" fmla="*/ 0 h 1145262"/>
              <a:gd name="connsiteX3-71" fmla="*/ 2468095 w 2468095"/>
              <a:gd name="connsiteY3-72" fmla="*/ 461725 h 1145262"/>
              <a:gd name="connsiteX4-73" fmla="*/ 1729641 w 2468095"/>
              <a:gd name="connsiteY4-74" fmla="*/ 923449 h 1145262"/>
              <a:gd name="connsiteX5-75" fmla="*/ 1729641 w 2468095"/>
              <a:gd name="connsiteY5-76" fmla="*/ 692587 h 1145262"/>
              <a:gd name="connsiteX6-77" fmla="*/ 1359568 w 2468095"/>
              <a:gd name="connsiteY6-78" fmla="*/ 500082 h 1145262"/>
              <a:gd name="connsiteX7-79" fmla="*/ 0 w 2468095"/>
              <a:gd name="connsiteY7-80" fmla="*/ 1145262 h 1145262"/>
              <a:gd name="connsiteX0-81" fmla="*/ 0 w 2468095"/>
              <a:gd name="connsiteY0-82" fmla="*/ 1145262 h 1145262"/>
              <a:gd name="connsiteX1-83" fmla="*/ 1729641 w 2468095"/>
              <a:gd name="connsiteY1-84" fmla="*/ 230862 h 1145262"/>
              <a:gd name="connsiteX2-85" fmla="*/ 1729641 w 2468095"/>
              <a:gd name="connsiteY2-86" fmla="*/ 0 h 1145262"/>
              <a:gd name="connsiteX3-87" fmla="*/ 2468095 w 2468095"/>
              <a:gd name="connsiteY3-88" fmla="*/ 461725 h 1145262"/>
              <a:gd name="connsiteX4-89" fmla="*/ 1729641 w 2468095"/>
              <a:gd name="connsiteY4-90" fmla="*/ 923449 h 1145262"/>
              <a:gd name="connsiteX5-91" fmla="*/ 1729641 w 2468095"/>
              <a:gd name="connsiteY5-92" fmla="*/ 692587 h 1145262"/>
              <a:gd name="connsiteX6-93" fmla="*/ 1467853 w 2468095"/>
              <a:gd name="connsiteY6-94" fmla="*/ 524146 h 1145262"/>
              <a:gd name="connsiteX7-95" fmla="*/ 0 w 2468095"/>
              <a:gd name="connsiteY7-96" fmla="*/ 1145262 h 1145262"/>
              <a:gd name="connsiteX0-97" fmla="*/ 0 w 2468095"/>
              <a:gd name="connsiteY0-98" fmla="*/ 1145262 h 1145262"/>
              <a:gd name="connsiteX1-99" fmla="*/ 1729641 w 2468095"/>
              <a:gd name="connsiteY1-100" fmla="*/ 230862 h 1145262"/>
              <a:gd name="connsiteX2-101" fmla="*/ 1729641 w 2468095"/>
              <a:gd name="connsiteY2-102" fmla="*/ 0 h 1145262"/>
              <a:gd name="connsiteX3-103" fmla="*/ 2468095 w 2468095"/>
              <a:gd name="connsiteY3-104" fmla="*/ 461725 h 1145262"/>
              <a:gd name="connsiteX4-105" fmla="*/ 1729641 w 2468095"/>
              <a:gd name="connsiteY4-106" fmla="*/ 923449 h 1145262"/>
              <a:gd name="connsiteX5-107" fmla="*/ 1729641 w 2468095"/>
              <a:gd name="connsiteY5-108" fmla="*/ 692587 h 1145262"/>
              <a:gd name="connsiteX6-109" fmla="*/ 0 w 2468095"/>
              <a:gd name="connsiteY6-110" fmla="*/ 1145262 h 1145262"/>
              <a:gd name="connsiteX0-111" fmla="*/ 0 w 2468095"/>
              <a:gd name="connsiteY0-112" fmla="*/ 1145262 h 1145262"/>
              <a:gd name="connsiteX1-113" fmla="*/ 1729641 w 2468095"/>
              <a:gd name="connsiteY1-114" fmla="*/ 230862 h 1145262"/>
              <a:gd name="connsiteX2-115" fmla="*/ 1729641 w 2468095"/>
              <a:gd name="connsiteY2-116" fmla="*/ 0 h 1145262"/>
              <a:gd name="connsiteX3-117" fmla="*/ 2468095 w 2468095"/>
              <a:gd name="connsiteY3-118" fmla="*/ 461725 h 1145262"/>
              <a:gd name="connsiteX4-119" fmla="*/ 1729641 w 2468095"/>
              <a:gd name="connsiteY4-120" fmla="*/ 923449 h 1145262"/>
              <a:gd name="connsiteX5-121" fmla="*/ 1729641 w 2468095"/>
              <a:gd name="connsiteY5-122" fmla="*/ 692587 h 1145262"/>
              <a:gd name="connsiteX6-123" fmla="*/ 0 w 2468095"/>
              <a:gd name="connsiteY6-124" fmla="*/ 1145262 h 1145262"/>
              <a:gd name="connsiteX0-125" fmla="*/ 0 w 2468095"/>
              <a:gd name="connsiteY0-126" fmla="*/ 1289641 h 1289641"/>
              <a:gd name="connsiteX1-127" fmla="*/ 1729641 w 2468095"/>
              <a:gd name="connsiteY1-128" fmla="*/ 375241 h 1289641"/>
              <a:gd name="connsiteX2-129" fmla="*/ 1404788 w 2468095"/>
              <a:gd name="connsiteY2-130" fmla="*/ 0 h 1289641"/>
              <a:gd name="connsiteX3-131" fmla="*/ 2468095 w 2468095"/>
              <a:gd name="connsiteY3-132" fmla="*/ 606104 h 1289641"/>
              <a:gd name="connsiteX4-133" fmla="*/ 1729641 w 2468095"/>
              <a:gd name="connsiteY4-134" fmla="*/ 1067828 h 1289641"/>
              <a:gd name="connsiteX5-135" fmla="*/ 1729641 w 2468095"/>
              <a:gd name="connsiteY5-136" fmla="*/ 836966 h 1289641"/>
              <a:gd name="connsiteX6-137" fmla="*/ 0 w 2468095"/>
              <a:gd name="connsiteY6-138" fmla="*/ 1289641 h 1289641"/>
              <a:gd name="connsiteX0-139" fmla="*/ 0 w 2468095"/>
              <a:gd name="connsiteY0-140" fmla="*/ 1289641 h 1296428"/>
              <a:gd name="connsiteX1-141" fmla="*/ 1729641 w 2468095"/>
              <a:gd name="connsiteY1-142" fmla="*/ 375241 h 1296428"/>
              <a:gd name="connsiteX2-143" fmla="*/ 1404788 w 2468095"/>
              <a:gd name="connsiteY2-144" fmla="*/ 0 h 1296428"/>
              <a:gd name="connsiteX3-145" fmla="*/ 2468095 w 2468095"/>
              <a:gd name="connsiteY3-146" fmla="*/ 606104 h 1296428"/>
              <a:gd name="connsiteX4-147" fmla="*/ 1079936 w 2468095"/>
              <a:gd name="connsiteY4-148" fmla="*/ 1296428 h 1296428"/>
              <a:gd name="connsiteX5-149" fmla="*/ 1729641 w 2468095"/>
              <a:gd name="connsiteY5-150" fmla="*/ 836966 h 1296428"/>
              <a:gd name="connsiteX6-151" fmla="*/ 0 w 2468095"/>
              <a:gd name="connsiteY6-152" fmla="*/ 1289641 h 1296428"/>
              <a:gd name="connsiteX0-153" fmla="*/ 0 w 2468095"/>
              <a:gd name="connsiteY0-154" fmla="*/ 1289641 h 1296428"/>
              <a:gd name="connsiteX1-155" fmla="*/ 1729641 w 2468095"/>
              <a:gd name="connsiteY1-156" fmla="*/ 375241 h 1296428"/>
              <a:gd name="connsiteX2-157" fmla="*/ 1404788 w 2468095"/>
              <a:gd name="connsiteY2-158" fmla="*/ 0 h 1296428"/>
              <a:gd name="connsiteX3-159" fmla="*/ 2468095 w 2468095"/>
              <a:gd name="connsiteY3-160" fmla="*/ 606104 h 1296428"/>
              <a:gd name="connsiteX4-161" fmla="*/ 1079936 w 2468095"/>
              <a:gd name="connsiteY4-162" fmla="*/ 1296428 h 1296428"/>
              <a:gd name="connsiteX5-163" fmla="*/ 1717609 w 2468095"/>
              <a:gd name="connsiteY5-164" fmla="*/ 728681 h 1296428"/>
              <a:gd name="connsiteX6-165" fmla="*/ 0 w 2468095"/>
              <a:gd name="connsiteY6-166" fmla="*/ 1289641 h 1296428"/>
              <a:gd name="connsiteX0-167" fmla="*/ 0 w 2468095"/>
              <a:gd name="connsiteY0-168" fmla="*/ 1289641 h 1296428"/>
              <a:gd name="connsiteX1-169" fmla="*/ 1729641 w 2468095"/>
              <a:gd name="connsiteY1-170" fmla="*/ 375241 h 1296428"/>
              <a:gd name="connsiteX2-171" fmla="*/ 1404788 w 2468095"/>
              <a:gd name="connsiteY2-172" fmla="*/ 0 h 1296428"/>
              <a:gd name="connsiteX3-173" fmla="*/ 2468095 w 2468095"/>
              <a:gd name="connsiteY3-174" fmla="*/ 606104 h 1296428"/>
              <a:gd name="connsiteX4-175" fmla="*/ 1079936 w 2468095"/>
              <a:gd name="connsiteY4-176" fmla="*/ 1296428 h 1296428"/>
              <a:gd name="connsiteX5-177" fmla="*/ 1717609 w 2468095"/>
              <a:gd name="connsiteY5-178" fmla="*/ 728681 h 1296428"/>
              <a:gd name="connsiteX6-179" fmla="*/ 0 w 2468095"/>
              <a:gd name="connsiteY6-180" fmla="*/ 1289641 h 1296428"/>
              <a:gd name="connsiteX0-181" fmla="*/ 0 w 2468095"/>
              <a:gd name="connsiteY0-182" fmla="*/ 1289641 h 1296428"/>
              <a:gd name="connsiteX1-183" fmla="*/ 1729641 w 2468095"/>
              <a:gd name="connsiteY1-184" fmla="*/ 375241 h 1296428"/>
              <a:gd name="connsiteX2-185" fmla="*/ 1404788 w 2468095"/>
              <a:gd name="connsiteY2-186" fmla="*/ 0 h 1296428"/>
              <a:gd name="connsiteX3-187" fmla="*/ 2468095 w 2468095"/>
              <a:gd name="connsiteY3-188" fmla="*/ 606104 h 1296428"/>
              <a:gd name="connsiteX4-189" fmla="*/ 1079936 w 2468095"/>
              <a:gd name="connsiteY4-190" fmla="*/ 1296428 h 1296428"/>
              <a:gd name="connsiteX5-191" fmla="*/ 1717609 w 2468095"/>
              <a:gd name="connsiteY5-192" fmla="*/ 728681 h 1296428"/>
              <a:gd name="connsiteX6-193" fmla="*/ 0 w 2468095"/>
              <a:gd name="connsiteY6-194" fmla="*/ 1289641 h 1296428"/>
              <a:gd name="connsiteX0-195" fmla="*/ 0 w 2468095"/>
              <a:gd name="connsiteY0-196" fmla="*/ 1289641 h 1296428"/>
              <a:gd name="connsiteX1-197" fmla="*/ 1729641 w 2468095"/>
              <a:gd name="connsiteY1-198" fmla="*/ 375241 h 1296428"/>
              <a:gd name="connsiteX2-199" fmla="*/ 1404788 w 2468095"/>
              <a:gd name="connsiteY2-200" fmla="*/ 0 h 1296428"/>
              <a:gd name="connsiteX3-201" fmla="*/ 2468095 w 2468095"/>
              <a:gd name="connsiteY3-202" fmla="*/ 606104 h 1296428"/>
              <a:gd name="connsiteX4-203" fmla="*/ 1079936 w 2468095"/>
              <a:gd name="connsiteY4-204" fmla="*/ 1296428 h 1296428"/>
              <a:gd name="connsiteX5-205" fmla="*/ 1717609 w 2468095"/>
              <a:gd name="connsiteY5-206" fmla="*/ 728681 h 1296428"/>
              <a:gd name="connsiteX6-207" fmla="*/ 0 w 2468095"/>
              <a:gd name="connsiteY6-208" fmla="*/ 1289641 h 1296428"/>
              <a:gd name="connsiteX0-209" fmla="*/ 0 w 2468095"/>
              <a:gd name="connsiteY0-210" fmla="*/ 1289641 h 1296428"/>
              <a:gd name="connsiteX1-211" fmla="*/ 1729641 w 2468095"/>
              <a:gd name="connsiteY1-212" fmla="*/ 375241 h 1296428"/>
              <a:gd name="connsiteX2-213" fmla="*/ 1404788 w 2468095"/>
              <a:gd name="connsiteY2-214" fmla="*/ 0 h 1296428"/>
              <a:gd name="connsiteX3-215" fmla="*/ 2468095 w 2468095"/>
              <a:gd name="connsiteY3-216" fmla="*/ 606104 h 1296428"/>
              <a:gd name="connsiteX4-217" fmla="*/ 1079936 w 2468095"/>
              <a:gd name="connsiteY4-218" fmla="*/ 1296428 h 1296428"/>
              <a:gd name="connsiteX5-219" fmla="*/ 1717609 w 2468095"/>
              <a:gd name="connsiteY5-220" fmla="*/ 728681 h 1296428"/>
              <a:gd name="connsiteX6-221" fmla="*/ 0 w 2468095"/>
              <a:gd name="connsiteY6-222" fmla="*/ 1289641 h 1296428"/>
              <a:gd name="connsiteX0-223" fmla="*/ 0 w 2468095"/>
              <a:gd name="connsiteY0-224" fmla="*/ 1289641 h 1289641"/>
              <a:gd name="connsiteX1-225" fmla="*/ 1729641 w 2468095"/>
              <a:gd name="connsiteY1-226" fmla="*/ 375241 h 1289641"/>
              <a:gd name="connsiteX2-227" fmla="*/ 1404788 w 2468095"/>
              <a:gd name="connsiteY2-228" fmla="*/ 0 h 1289641"/>
              <a:gd name="connsiteX3-229" fmla="*/ 2468095 w 2468095"/>
              <a:gd name="connsiteY3-230" fmla="*/ 606104 h 1289641"/>
              <a:gd name="connsiteX4-231" fmla="*/ 1392757 w 2468095"/>
              <a:gd name="connsiteY4-232" fmla="*/ 1079859 h 1289641"/>
              <a:gd name="connsiteX5-233" fmla="*/ 1717609 w 2468095"/>
              <a:gd name="connsiteY5-234" fmla="*/ 728681 h 1289641"/>
              <a:gd name="connsiteX6-235" fmla="*/ 0 w 2468095"/>
              <a:gd name="connsiteY6-236" fmla="*/ 1289641 h 1289641"/>
              <a:gd name="connsiteX0-237" fmla="*/ 0 w 2468095"/>
              <a:gd name="connsiteY0-238" fmla="*/ 1145262 h 1145262"/>
              <a:gd name="connsiteX1-239" fmla="*/ 1729641 w 2468095"/>
              <a:gd name="connsiteY1-240" fmla="*/ 230862 h 1145262"/>
              <a:gd name="connsiteX2-241" fmla="*/ 1645419 w 2468095"/>
              <a:gd name="connsiteY2-242" fmla="*/ 0 h 1145262"/>
              <a:gd name="connsiteX3-243" fmla="*/ 2468095 w 2468095"/>
              <a:gd name="connsiteY3-244" fmla="*/ 461725 h 1145262"/>
              <a:gd name="connsiteX4-245" fmla="*/ 1392757 w 2468095"/>
              <a:gd name="connsiteY4-246" fmla="*/ 935480 h 1145262"/>
              <a:gd name="connsiteX5-247" fmla="*/ 1717609 w 2468095"/>
              <a:gd name="connsiteY5-248" fmla="*/ 584302 h 1145262"/>
              <a:gd name="connsiteX6-249" fmla="*/ 0 w 2468095"/>
              <a:gd name="connsiteY6-250" fmla="*/ 1145262 h 1145262"/>
              <a:gd name="connsiteX0-251" fmla="*/ 0 w 2468095"/>
              <a:gd name="connsiteY0-252" fmla="*/ 1193388 h 1193388"/>
              <a:gd name="connsiteX1-253" fmla="*/ 1729641 w 2468095"/>
              <a:gd name="connsiteY1-254" fmla="*/ 278988 h 1193388"/>
              <a:gd name="connsiteX2-255" fmla="*/ 1561198 w 2468095"/>
              <a:gd name="connsiteY2-256" fmla="*/ 0 h 1193388"/>
              <a:gd name="connsiteX3-257" fmla="*/ 2468095 w 2468095"/>
              <a:gd name="connsiteY3-258" fmla="*/ 509851 h 1193388"/>
              <a:gd name="connsiteX4-259" fmla="*/ 1392757 w 2468095"/>
              <a:gd name="connsiteY4-260" fmla="*/ 983606 h 1193388"/>
              <a:gd name="connsiteX5-261" fmla="*/ 1717609 w 2468095"/>
              <a:gd name="connsiteY5-262" fmla="*/ 632428 h 1193388"/>
              <a:gd name="connsiteX6-263" fmla="*/ 0 w 2468095"/>
              <a:gd name="connsiteY6-264" fmla="*/ 1193388 h 1193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468095" h="1193388">
                <a:moveTo>
                  <a:pt x="0" y="1193388"/>
                </a:moveTo>
                <a:cubicBezTo>
                  <a:pt x="516388" y="335135"/>
                  <a:pt x="972620" y="391282"/>
                  <a:pt x="1729641" y="278988"/>
                </a:cubicBezTo>
                <a:lnTo>
                  <a:pt x="1561198" y="0"/>
                </a:lnTo>
                <a:lnTo>
                  <a:pt x="2468095" y="509851"/>
                </a:lnTo>
                <a:lnTo>
                  <a:pt x="1392757" y="983606"/>
                </a:lnTo>
                <a:lnTo>
                  <a:pt x="1717609" y="632428"/>
                </a:lnTo>
                <a:cubicBezTo>
                  <a:pt x="876368" y="350183"/>
                  <a:pt x="396074" y="645454"/>
                  <a:pt x="0" y="1193388"/>
                </a:cubicBez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PA-矩形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2219" y="5461583"/>
            <a:ext cx="9364045" cy="1014851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45719" rIns="4571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为何这两个受精卵会最终发育成两个不同性别的宝宝呢？</a:t>
            </a:r>
            <a:endParaRPr lang="zh-CN" altLang="zh-CN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3"/>
          <p:cNvSpPr txBox="1">
            <a:spLocks noChangeArrowheads="1"/>
          </p:cNvSpPr>
          <p:nvPr/>
        </p:nvSpPr>
        <p:spPr bwMode="auto">
          <a:xfrm>
            <a:off x="660400" y="3224599"/>
            <a:ext cx="7971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性染色体上是否有与性别有关的基因？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757093" y="3986612"/>
            <a:ext cx="106586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195"/>
              </a:spcBef>
              <a:buFontTx/>
              <a:buChar char="-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1990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年，英国科学家发现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染色体上的一个基因决定雄性性别。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ts val="1195"/>
              </a:spcBef>
              <a:buFontTx/>
              <a:buChar char="-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1992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年，该基因被证明能决定睾丸的形成。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ts val="1195"/>
              </a:spcBef>
              <a:buFontTx/>
              <a:buChar char="-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后来科学家还发现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染色体上有三个基因决定精子的产生和成熟，也发现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染色体上有与女性性别有关的基因。</a:t>
            </a:r>
          </a:p>
        </p:txBody>
      </p:sp>
      <p:sp>
        <p:nvSpPr>
          <p:cNvPr id="34822" name="矩形 7"/>
          <p:cNvSpPr>
            <a:spLocks noChangeArrowheads="1"/>
          </p:cNvSpPr>
          <p:nvPr/>
        </p:nvSpPr>
        <p:spPr bwMode="auto">
          <a:xfrm>
            <a:off x="660400" y="1627409"/>
            <a:ext cx="4798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同卵双胞胎和异卵双胞胎的性别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7093" y="2143201"/>
            <a:ext cx="8044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Tx/>
              <a:buChar char="-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同卵双胞胎性别相同</a:t>
            </a:r>
            <a:endParaRPr lang="en-US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buFontTx/>
              <a:buChar char="-"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异卵双胞胎性别可能不同（龙凤胎）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知识拓展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588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1"/>
          <p:cNvSpPr txBox="1"/>
          <p:nvPr>
            <p:custDataLst>
              <p:tags r:id="rId2"/>
            </p:custDataLst>
          </p:nvPr>
        </p:nvSpPr>
        <p:spPr>
          <a:xfrm>
            <a:off x="660400" y="1539404"/>
            <a:ext cx="12357839" cy="443721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、说明人的性别是由性染色体决定的。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、通过精子与卵细胞随机结合的模拟实验，说明生男生女机会均等的原因。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、能用科学的态度看待生男生女问题。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60400" y="1162404"/>
            <a:ext cx="108764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阅读教材P39，思考：人的性别主要由什么决定的？并小组合作完成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P40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的“观察与思考”。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51835" y="2149613"/>
            <a:ext cx="3341031" cy="655912"/>
            <a:chOff x="4764504" y="535666"/>
            <a:chExt cx="2505772" cy="491934"/>
          </a:xfrm>
        </p:grpSpPr>
        <p:sp>
          <p:nvSpPr>
            <p:cNvPr id="2" name="思想气泡: 云 1"/>
            <p:cNvSpPr/>
            <p:nvPr/>
          </p:nvSpPr>
          <p:spPr>
            <a:xfrm>
              <a:off x="4764504" y="535666"/>
              <a:ext cx="2040361" cy="491934"/>
            </a:xfrm>
            <a:prstGeom prst="cloudCallout">
              <a:avLst>
                <a:gd name="adj1" fmla="val -49940"/>
                <a:gd name="adj2" fmla="val 211970"/>
              </a:avLst>
            </a:prstGeom>
            <a:solidFill>
              <a:srgbClr val="3399FF"/>
            </a:solidFill>
            <a:ln w="12700" cap="flat">
              <a:solidFill>
                <a:srgbClr val="BBE0E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200" latinLnBrk="1" hangingPunct="0"/>
              <a:endPara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366" name="TextBox 11"/>
            <p:cNvSpPr txBox="1">
              <a:spLocks noChangeArrowheads="1"/>
            </p:cNvSpPr>
            <p:nvPr/>
          </p:nvSpPr>
          <p:spPr bwMode="auto">
            <a:xfrm>
              <a:off x="4764504" y="623752"/>
              <a:ext cx="25057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kern="0" dirty="0">
                  <a:solidFill>
                    <a:srgbClr val="00206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你为什么和我不一样呢？！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一、男女染色体的差别</a:t>
            </a:r>
          </a:p>
        </p:txBody>
      </p:sp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3" b="40469"/>
          <a:stretch>
            <a:fillRect/>
          </a:stretch>
        </p:blipFill>
        <p:spPr>
          <a:xfrm>
            <a:off x="6627043" y="3254416"/>
            <a:ext cx="1139439" cy="2216260"/>
          </a:xfrm>
          <a:prstGeom prst="rect">
            <a:avLst/>
          </a:prstGeom>
        </p:spPr>
      </p:pic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785" r="-951" b="36793"/>
          <a:stretch>
            <a:fillRect/>
          </a:stretch>
        </p:blipFill>
        <p:spPr>
          <a:xfrm>
            <a:off x="2385686" y="3040627"/>
            <a:ext cx="1288924" cy="251273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n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76" y="2359400"/>
            <a:ext cx="2900758" cy="337987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v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2" y="2376891"/>
            <a:ext cx="2900758" cy="33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1474" y="1371229"/>
            <a:ext cx="56742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电子显微镜下的男女染色体图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30511" y="336471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男</a:t>
            </a:r>
            <a:endParaRPr lang="zh-CN" altLang="zh-CN" sz="24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9835576" y="3382549"/>
            <a:ext cx="1190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女</a:t>
            </a:r>
            <a:endParaRPr lang="zh-CN" altLang="zh-CN" sz="24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一、男女染色体的差别</a:t>
            </a: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ic_80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1380" r="55676" b="3373"/>
          <a:stretch>
            <a:fillRect/>
          </a:stretch>
        </p:blipFill>
        <p:spPr bwMode="auto">
          <a:xfrm>
            <a:off x="2773680" y="1985069"/>
            <a:ext cx="2731169" cy="37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903353" y="5227450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zh-CN" altLang="zh-CN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男</a:t>
            </a:r>
          </a:p>
        </p:txBody>
      </p:sp>
      <p:pic>
        <p:nvPicPr>
          <p:cNvPr id="17" name="Picture 3" descr="pic_8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1637" r="1450" b="3278"/>
          <a:stretch>
            <a:fillRect/>
          </a:stretch>
        </p:blipFill>
        <p:spPr bwMode="auto">
          <a:xfrm>
            <a:off x="6956861" y="1985069"/>
            <a:ext cx="2580840" cy="37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60400" y="1279765"/>
            <a:ext cx="54134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3" panose="05040102010807070707" pitchFamily="18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经过整理后的男、女染色体成对排序图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5661388" y="2052765"/>
            <a:ext cx="1069525" cy="1295098"/>
            <a:chOff x="3849007" y="3181325"/>
            <a:chExt cx="1428527" cy="1731083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3849007" y="3181325"/>
              <a:ext cx="1428527" cy="173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1345"/>
                </a:spcBef>
              </a:pPr>
              <a:r>
                <a:rPr lang="zh-CN" altLang="en-US" sz="2245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染色体</a:t>
              </a:r>
              <a:endParaRPr lang="en-US" altLang="zh-CN" sz="2245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 algn="ctr" eaLnBrk="1" hangingPunct="1">
                <a:spcBef>
                  <a:spcPts val="900"/>
                </a:spcBef>
              </a:pPr>
              <a:endParaRPr lang="en-US" altLang="zh-CN" sz="2245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  <a:p>
              <a:pPr algn="ctr" eaLnBrk="1" hangingPunct="1">
                <a:spcBef>
                  <a:spcPts val="450"/>
                </a:spcBef>
              </a:pPr>
              <a:r>
                <a:rPr lang="zh-CN" altLang="en-US" sz="2245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存在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4067534" y="4149706"/>
              <a:ext cx="10089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5824997" y="2423325"/>
            <a:ext cx="81624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3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成对</a:t>
            </a: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5663471" y="3508869"/>
            <a:ext cx="1117614" cy="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45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共</a:t>
            </a:r>
            <a:r>
              <a:rPr lang="en-US" altLang="zh-CN" sz="2245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23</a:t>
            </a:r>
            <a:r>
              <a:rPr lang="zh-CN" altLang="en-US" sz="2245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</a:t>
            </a: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3886694" y="4893710"/>
            <a:ext cx="646101" cy="592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endParaRPr lang="zh-CN" altLang="zh-CN" sz="2095">
              <a:solidFill>
                <a:srgbClr val="EAEAE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8034090" y="4947156"/>
            <a:ext cx="647289" cy="592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endParaRPr lang="zh-CN" altLang="zh-CN" sz="2095">
              <a:solidFill>
                <a:srgbClr val="EAEAE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949798" y="5200898"/>
            <a:ext cx="45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zh-CN" altLang="zh-CN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女</a:t>
            </a:r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5623575" y="4625415"/>
            <a:ext cx="1470959" cy="10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345"/>
              </a:spcBef>
            </a:pP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其余</a:t>
            </a:r>
            <a:r>
              <a:rPr lang="en-US" altLang="zh-CN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22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对称为</a:t>
            </a:r>
            <a:r>
              <a:rPr lang="zh-CN" altLang="en-US" sz="20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常染色体</a:t>
            </a:r>
            <a:r>
              <a:rPr lang="zh-CN" altLang="en-US" sz="20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一、男女染色体的差别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2" grpId="0" animBg="1" autoUpdateAnimBg="0"/>
      <p:bldP spid="33" grpId="0" animBg="1" autoUpdateAnimBg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女性染色体组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7822" y="2124804"/>
            <a:ext cx="2882512" cy="3386091"/>
          </a:xfrm>
          <a:prstGeom prst="rect">
            <a:avLst/>
          </a:prstGeom>
          <a:noFill/>
          <a:ln cap="flat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 descr="男性染色体组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9267" y="2131930"/>
            <a:ext cx="2882512" cy="3386091"/>
          </a:xfrm>
          <a:prstGeom prst="rect">
            <a:avLst/>
          </a:prstGeom>
          <a:noFill/>
          <a:ln cap="flat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619519" y="4219881"/>
            <a:ext cx="484576" cy="646101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endParaRPr lang="zh-CN" altLang="zh-CN" sz="6585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8551945" y="4236508"/>
            <a:ext cx="484576" cy="646101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endParaRPr lang="zh-CN" altLang="zh-CN" sz="6585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25" name="Group 10"/>
          <p:cNvGrpSpPr>
            <a:grpSpLocks noChangeAspect="1"/>
          </p:cNvGrpSpPr>
          <p:nvPr/>
        </p:nvGrpSpPr>
        <p:grpSpPr bwMode="auto">
          <a:xfrm>
            <a:off x="6118243" y="2086580"/>
            <a:ext cx="2447233" cy="2750051"/>
            <a:chOff x="0" y="-3"/>
            <a:chExt cx="1390" cy="1275"/>
          </a:xfrm>
        </p:grpSpPr>
        <p:pic>
          <p:nvPicPr>
            <p:cNvPr id="26" name="Picture 11" descr="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-3"/>
              <a:ext cx="72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15"/>
          <p:cNvGrpSpPr>
            <a:grpSpLocks noChangeAspect="1"/>
          </p:cNvGrpSpPr>
          <p:nvPr/>
        </p:nvGrpSpPr>
        <p:grpSpPr bwMode="auto">
          <a:xfrm>
            <a:off x="2309540" y="2093051"/>
            <a:ext cx="2882512" cy="2693670"/>
            <a:chOff x="0" y="0"/>
            <a:chExt cx="2360" cy="2268"/>
          </a:xfrm>
        </p:grpSpPr>
        <p:pic>
          <p:nvPicPr>
            <p:cNvPr id="30" name="Picture 16" descr="Y染色体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316"/>
              <a:ext cx="109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" descr="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8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3972231" y="3844572"/>
            <a:ext cx="647288" cy="5067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en-US" altLang="zh-CN" sz="26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XY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935506" y="3844572"/>
            <a:ext cx="754180" cy="5067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en-US" altLang="zh-CN" sz="26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XX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449777" y="1434673"/>
            <a:ext cx="3339771" cy="5190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395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男女性染色体的差别</a:t>
            </a:r>
          </a:p>
        </p:txBody>
      </p:sp>
      <p:pic>
        <p:nvPicPr>
          <p:cNvPr id="35" name="图片 34" descr="卡通人物&#10;&#10;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3" b="40469"/>
          <a:stretch>
            <a:fillRect/>
          </a:stretch>
        </p:blipFill>
        <p:spPr>
          <a:xfrm>
            <a:off x="9579590" y="4351314"/>
            <a:ext cx="647288" cy="1259004"/>
          </a:xfrm>
          <a:prstGeom prst="rect">
            <a:avLst/>
          </a:prstGeom>
        </p:spPr>
      </p:pic>
      <p:pic>
        <p:nvPicPr>
          <p:cNvPr id="36" name="图片 35" descr="卡通人物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785" r="-951" b="36793"/>
          <a:stretch>
            <a:fillRect/>
          </a:stretch>
        </p:blipFill>
        <p:spPr>
          <a:xfrm>
            <a:off x="5402798" y="4265579"/>
            <a:ext cx="732207" cy="1427425"/>
          </a:xfrm>
          <a:prstGeom prst="rect">
            <a:avLst/>
          </a:prstGeom>
        </p:spPr>
      </p:pic>
      <p:pic>
        <p:nvPicPr>
          <p:cNvPr id="37" name="图片 36" descr="图片包含 游戏机, 画&#10;&#10;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1"/>
          <a:stretch>
            <a:fillRect/>
          </a:stretch>
        </p:blipFill>
        <p:spPr>
          <a:xfrm>
            <a:off x="8947104" y="4920036"/>
            <a:ext cx="457346" cy="537519"/>
          </a:xfrm>
          <a:prstGeom prst="rect">
            <a:avLst/>
          </a:prstGeom>
        </p:spPr>
      </p:pic>
      <p:pic>
        <p:nvPicPr>
          <p:cNvPr id="38" name="图片 37" descr="图片包含 游戏机, 画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t="5051" r="-16245" b="-1"/>
          <a:stretch>
            <a:fillRect/>
          </a:stretch>
        </p:blipFill>
        <p:spPr>
          <a:xfrm>
            <a:off x="4715893" y="4980816"/>
            <a:ext cx="647288" cy="51036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一、男女染色体的差别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 autoUpdateAnimBg="0"/>
      <p:bldP spid="32" grpId="0" animBg="1" autoUpdateAnimBg="0"/>
      <p:bldP spid="3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54627" y="1918189"/>
            <a:ext cx="6375078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共</a:t>
            </a:r>
            <a:r>
              <a:rPr lang="en-US" altLang="zh-CN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23</a:t>
            </a:r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对：</a:t>
            </a:r>
            <a:r>
              <a:rPr lang="en-US" altLang="zh-CN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</a:t>
            </a: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常染色体</a:t>
            </a:r>
            <a:r>
              <a:rPr lang="en-US" altLang="zh-CN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+____</a:t>
            </a:r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性染色体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111719" y="1926039"/>
            <a:ext cx="915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zh-CN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22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632472" y="1887103"/>
            <a:ext cx="792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zh-CN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646417" y="3766397"/>
            <a:ext cx="2231661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22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对＋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XX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632164" y="2907701"/>
            <a:ext cx="2171089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22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对＋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XY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261669" y="3766397"/>
            <a:ext cx="2232848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（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44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条＋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XX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  <a:endParaRPr lang="en-US" altLang="zh-CN" sz="2695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5356684" y="2905325"/>
            <a:ext cx="2083200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 3" panose="05040102010807070707" pitchFamily="18" charset="2"/>
              <a:buNone/>
            </a:pP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44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条＋</a:t>
            </a:r>
            <a:r>
              <a:rPr lang="en-US" altLang="zh-CN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XY</a:t>
            </a:r>
            <a:r>
              <a:rPr lang="zh-CN" altLang="en-US" sz="2695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  <a:endParaRPr lang="en-US" altLang="zh-CN" sz="2695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13374" y="1342506"/>
            <a:ext cx="3772088" cy="517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人类</a:t>
            </a:r>
            <a:r>
              <a:rPr lang="zh-CN" altLang="en-US" sz="23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体细胞</a:t>
            </a:r>
            <a:r>
              <a:rPr lang="zh-CN" altLang="en-US" sz="239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的染色体组成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2423152" y="3230766"/>
            <a:ext cx="723275" cy="7371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书写</a:t>
            </a:r>
            <a:endParaRPr lang="en-US" altLang="zh-CN" sz="209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eaLnBrk="1" hangingPunct="1"/>
            <a:r>
              <a:rPr lang="zh-CN" altLang="en-US" sz="20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方式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54627" y="5318479"/>
            <a:ext cx="3798666" cy="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Wingdings 3" panose="05040102010807070707" pitchFamily="18" charset="2"/>
              <a:buNone/>
            </a:pPr>
            <a:r>
              <a:rPr lang="zh-CN" altLang="en-US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同学们继续阅读教材</a:t>
            </a:r>
            <a:r>
              <a:rPr lang="en-US" altLang="zh-CN" sz="2245" dirty="0">
                <a:solidFill>
                  <a:srgbClr val="00206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P40-41.</a:t>
            </a:r>
            <a:endParaRPr lang="zh-CN" altLang="zh-CN" sz="2245" dirty="0">
              <a:solidFill>
                <a:srgbClr val="00206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415114" y="4654619"/>
            <a:ext cx="8145378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精子和卵细胞的类型与人的性别有怎样的关系呢？</a:t>
            </a:r>
          </a:p>
        </p:txBody>
      </p:sp>
      <p:sp>
        <p:nvSpPr>
          <p:cNvPr id="32" name="左大括号 31"/>
          <p:cNvSpPr/>
          <p:nvPr/>
        </p:nvSpPr>
        <p:spPr>
          <a:xfrm>
            <a:off x="3281810" y="3066851"/>
            <a:ext cx="214971" cy="10772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一、男女染色体的差别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9" grpId="0"/>
      <p:bldP spid="30" grpId="0" autoUpdateAnimBg="0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051617" y="1680502"/>
            <a:ext cx="5312612" cy="3930884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795"/>
              </a:spcBef>
            </a:pPr>
            <a:r>
              <a:rPr lang="zh-CN" altLang="en-US" sz="2800" b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女性在两次月经之间，会排出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一个含有</a:t>
            </a: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染色体的卵细胞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ts val="1795"/>
              </a:spcBef>
            </a:pP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男性在一次生殖活动中会排出上亿个精子，这些精子从含有的性染色体的角度来说只有两种：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1795"/>
              </a:spcBef>
            </a:pPr>
            <a:r>
              <a:rPr lang="zh-CN" altLang="en-US" sz="28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一种是含有</a:t>
            </a:r>
            <a:r>
              <a:rPr lang="en-US" altLang="zh-CN" sz="28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8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染色体的精子，一种是含有</a:t>
            </a:r>
            <a:r>
              <a:rPr lang="en-US" altLang="zh-CN" sz="28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8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染色体的精子。</a:t>
            </a:r>
          </a:p>
        </p:txBody>
      </p:sp>
      <p:pic>
        <p:nvPicPr>
          <p:cNvPr id="3" name="图片 2" descr="图片包含 游戏机, 食物, 镜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29" y="3821073"/>
            <a:ext cx="3135438" cy="2022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2" y="1816956"/>
            <a:ext cx="1527967" cy="22942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5014" y="36910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二、生男生女机会均等</a:t>
            </a:r>
          </a:p>
        </p:txBody>
      </p:sp>
    </p:spTree>
  </p:cSld>
  <p:clrMapOvr>
    <a:masterClrMapping/>
  </p:clrMapOvr>
  <p:transition spd="med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2088;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778495"/>
    </a:dk2>
    <a:lt2>
      <a:srgbClr val="F0F0F0"/>
    </a:lt2>
    <a:accent1>
      <a:srgbClr val="FFC845"/>
    </a:accent1>
    <a:accent2>
      <a:srgbClr val="556CCD"/>
    </a:accent2>
    <a:accent3>
      <a:srgbClr val="F36733"/>
    </a:accent3>
    <a:accent4>
      <a:srgbClr val="55B6DA"/>
    </a:accent4>
    <a:accent5>
      <a:srgbClr val="7B89A1"/>
    </a:accent5>
    <a:accent6>
      <a:srgbClr val="ADB5BB"/>
    </a:accent6>
    <a:hlink>
      <a:srgbClr val="FFC84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宽屏</PresentationFormat>
  <Paragraphs>158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Wingdings 3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2020-06-24T02:38:02Z</dcterms:created>
  <dcterms:modified xsi:type="dcterms:W3CDTF">2021-01-09T11:53:13Z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