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sldIdLst>
    <p:sldId id="268" r:id="rId2"/>
    <p:sldId id="271" r:id="rId3"/>
    <p:sldId id="272" r:id="rId4"/>
    <p:sldId id="273" r:id="rId5"/>
    <p:sldId id="274" r:id="rId6"/>
    <p:sldId id="275" r:id="rId7"/>
    <p:sldId id="276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07" r:id="rId36"/>
    <p:sldId id="269" r:id="rId37"/>
  </p:sldIdLst>
  <p:sldSz cx="12192000" cy="6858000"/>
  <p:notesSz cx="6858000" cy="9144000"/>
  <p:custDataLst>
    <p:tags r:id="rId3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86">
          <p15:clr>
            <a:srgbClr val="A4A3A4"/>
          </p15:clr>
        </p15:guide>
        <p15:guide id="4" orient="horz" pos="754">
          <p15:clr>
            <a:srgbClr val="A4A3A4"/>
          </p15:clr>
        </p15:guide>
        <p15:guide id="5" orient="horz" pos="3906">
          <p15:clr>
            <a:srgbClr val="A4A3A4"/>
          </p15:clr>
        </p15:guide>
        <p15:guide id="6" orient="horz" pos="38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88E"/>
    <a:srgbClr val="416E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6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14"/>
      </p:cViewPr>
      <p:guideLst>
        <p:guide pos="416"/>
        <p:guide pos="7256"/>
        <p:guide orient="horz" pos="686"/>
        <p:guide orient="horz" pos="754"/>
        <p:guide orient="horz" pos="3906"/>
        <p:guide orient="horz" pos="38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92323C61-B842-4876-934A-8BA613094525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DE745909-FC0F-4B1D-BC5D-B285BAB8E0E5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45909-FC0F-4B1D-BC5D-B285BAB8E0E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35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45909-FC0F-4B1D-BC5D-B285BAB8E0E5}" type="slidenum">
              <a:rPr lang="zh-CN" altLang="en-US" smtClean="0"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Grp="1"/>
          </p:cNvSpPr>
          <p:nvPr>
            <p:ph type="pic" sz="quarter" idx="12"/>
          </p:nvPr>
        </p:nvSpPr>
        <p:spPr>
          <a:xfrm>
            <a:off x="1" y="1"/>
            <a:ext cx="5836918" cy="6858000"/>
          </a:xfrm>
          <a:custGeom>
            <a:avLst/>
            <a:gdLst>
              <a:gd name="connsiteX0" fmla="*/ 0 w 5836918"/>
              <a:gd name="connsiteY0" fmla="*/ 0 h 6858000"/>
              <a:gd name="connsiteX1" fmla="*/ 2212633 w 5836918"/>
              <a:gd name="connsiteY1" fmla="*/ 0 h 6858000"/>
              <a:gd name="connsiteX2" fmla="*/ 5836918 w 5836918"/>
              <a:gd name="connsiteY2" fmla="*/ 3429000 h 6858000"/>
              <a:gd name="connsiteX3" fmla="*/ 2212634 w 5836918"/>
              <a:gd name="connsiteY3" fmla="*/ 6858000 h 6858000"/>
              <a:gd name="connsiteX4" fmla="*/ 0 w 5836918"/>
              <a:gd name="connsiteY4" fmla="*/ 6858000 h 6858000"/>
              <a:gd name="connsiteX5" fmla="*/ 0 w 5836918"/>
              <a:gd name="connsiteY5" fmla="*/ 4718247 h 6858000"/>
              <a:gd name="connsiteX6" fmla="*/ 1160351 w 5836918"/>
              <a:gd name="connsiteY6" fmla="*/ 3620418 h 6858000"/>
              <a:gd name="connsiteX7" fmla="*/ 0 w 5836918"/>
              <a:gd name="connsiteY7" fmla="*/ 252259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36918" h="6858000">
                <a:moveTo>
                  <a:pt x="0" y="0"/>
                </a:moveTo>
                <a:lnTo>
                  <a:pt x="2212633" y="0"/>
                </a:lnTo>
                <a:lnTo>
                  <a:pt x="5836918" y="3429000"/>
                </a:lnTo>
                <a:lnTo>
                  <a:pt x="2212634" y="6858000"/>
                </a:lnTo>
                <a:lnTo>
                  <a:pt x="0" y="6858000"/>
                </a:lnTo>
                <a:lnTo>
                  <a:pt x="0" y="4718247"/>
                </a:lnTo>
                <a:lnTo>
                  <a:pt x="1160351" y="3620418"/>
                </a:lnTo>
                <a:lnTo>
                  <a:pt x="0" y="252259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345234" y="302727"/>
            <a:ext cx="1062870" cy="640702"/>
            <a:chOff x="606490" y="317241"/>
            <a:chExt cx="1996751" cy="1203649"/>
          </a:xfrm>
          <a:solidFill>
            <a:srgbClr val="04588E"/>
          </a:solidFill>
        </p:grpSpPr>
        <p:sp>
          <p:nvSpPr>
            <p:cNvPr id="8" name="箭头: V 形 7"/>
            <p:cNvSpPr/>
            <p:nvPr userDrawn="1"/>
          </p:nvSpPr>
          <p:spPr>
            <a:xfrm>
              <a:off x="606490" y="317241"/>
              <a:ext cx="1203649" cy="1203649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FandolFang R" panose="00000500000000000000" pitchFamily="50" charset="-122"/>
              </a:endParaRPr>
            </a:p>
          </p:txBody>
        </p:sp>
        <p:sp>
          <p:nvSpPr>
            <p:cNvPr id="9" name="箭头: V 形 8"/>
            <p:cNvSpPr/>
            <p:nvPr userDrawn="1"/>
          </p:nvSpPr>
          <p:spPr>
            <a:xfrm>
              <a:off x="1399592" y="317241"/>
              <a:ext cx="1203649" cy="1203649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FandolFang R" panose="00000500000000000000" pitchFamily="50" charset="-122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34B4C-4347-4945-B134-372DCE16832F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94A9C-D560-4996-A6D5-39CFF5B26E3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FandolFang R" panose="00000500000000000000" pitchFamily="50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lock Arc 28"/>
          <p:cNvSpPr/>
          <p:nvPr/>
        </p:nvSpPr>
        <p:spPr>
          <a:xfrm flipH="1">
            <a:off x="10652093" y="6396445"/>
            <a:ext cx="923109" cy="923109"/>
          </a:xfrm>
          <a:prstGeom prst="blockArc">
            <a:avLst/>
          </a:prstGeom>
          <a:solidFill>
            <a:srgbClr val="04588E"/>
          </a:solidFill>
          <a:ln w="12700" cap="flat" cmpd="sng" algn="ctr">
            <a:noFill/>
            <a:prstDash val="solid"/>
            <a:miter lim="800000"/>
          </a:ln>
          <a:effectLst>
            <a:outerShdw blurRad="863600" sx="102000" sy="102000" algn="ctr" rotWithShape="0">
              <a:prstClr val="black">
                <a:alpha val="74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544031" y="324651"/>
            <a:ext cx="4062342" cy="300975"/>
          </a:xfrm>
          <a:prstGeom prst="rect">
            <a:avLst/>
          </a:prstGeom>
          <a:solidFill>
            <a:srgbClr val="04588E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defTabSz="1151890" latinLnBrk="1">
              <a:defRPr/>
            </a:pPr>
            <a:r>
              <a:rPr lang="zh-CN" altLang="en-US" sz="1200" kern="0" spc="3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人教版初中生物八年级下册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6096000" y="2350802"/>
            <a:ext cx="5846818" cy="2374759"/>
            <a:chOff x="6147269" y="2844265"/>
            <a:chExt cx="5112385" cy="2076459"/>
          </a:xfrm>
        </p:grpSpPr>
        <p:grpSp>
          <p:nvGrpSpPr>
            <p:cNvPr id="21" name="组合 20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23" name="矩形: 圆角 22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04588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24" name="组合 23"/>
              <p:cNvGrpSpPr/>
              <p:nvPr/>
            </p:nvGrpSpPr>
            <p:grpSpPr>
              <a:xfrm>
                <a:off x="-4714868" y="2110674"/>
                <a:ext cx="5033250" cy="990997"/>
                <a:chOff x="-4714868" y="2110674"/>
                <a:chExt cx="5033250" cy="990997"/>
              </a:xfrm>
            </p:grpSpPr>
            <p:sp>
              <p:nvSpPr>
                <p:cNvPr id="25" name="文本框 24"/>
                <p:cNvSpPr txBox="1"/>
                <p:nvPr/>
              </p:nvSpPr>
              <p:spPr>
                <a:xfrm>
                  <a:off x="-4714868" y="2808615"/>
                  <a:ext cx="5033249" cy="293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26" name="直接连接符 25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7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en-US" altLang="zh-CN" sz="4400" b="1" dirty="0">
                      <a:solidFill>
                        <a:srgbClr val="04588E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+mn-ea"/>
                      <a:sym typeface="Arial" panose="020B0604020202020204" pitchFamily="34" charset="0"/>
                    </a:rPr>
                    <a:t>7.2.5 </a:t>
                  </a:r>
                  <a:r>
                    <a:rPr lang="zh-CN" altLang="en-US" sz="4400" b="1" dirty="0">
                      <a:solidFill>
                        <a:srgbClr val="04588E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+mn-ea"/>
                      <a:sym typeface="Arial" panose="020B0604020202020204" pitchFamily="34" charset="0"/>
                    </a:rPr>
                    <a:t> 生物的变异</a:t>
                  </a:r>
                  <a:endParaRPr kumimoji="0" lang="zh-CN" alt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588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2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dirty="0">
                  <a:solidFill>
                    <a:prstClr val="black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dirty="0">
                  <a:solidFill>
                    <a:prstClr val="black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2</a:t>
              </a:r>
              <a:r>
                <a:rPr lang="zh-CN" altLang="en-US" dirty="0">
                  <a:solidFill>
                    <a:prstClr val="black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章 生物的遗传和变异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pic>
        <p:nvPicPr>
          <p:cNvPr id="6" name="图片占位符 5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8" r="21628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FLOWER-full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3374" y="1982608"/>
            <a:ext cx="4798201" cy="2964040"/>
          </a:xfrm>
          <a:noFill/>
        </p:spPr>
      </p:pic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660400" y="5410832"/>
            <a:ext cx="39066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50000"/>
              </a:spcBef>
            </a:pPr>
            <a:r>
              <a:rPr lang="zh-CN" altLang="en-US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大小花生的果实和种子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60400" y="1334152"/>
            <a:ext cx="4355479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defTabSz="1219200">
              <a:spcBef>
                <a:spcPct val="50000"/>
              </a:spcBef>
              <a:defRPr/>
            </a:pPr>
            <a:r>
              <a:rPr lang="zh-CN" altLang="en-US" sz="24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探究一种变异现象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475014" y="369102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变异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1475014" y="369102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变异</a:t>
            </a:r>
          </a:p>
        </p:txBody>
      </p:sp>
      <p:pic>
        <p:nvPicPr>
          <p:cNvPr id="14" name="Picture 5" descr="4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756" y="1478797"/>
            <a:ext cx="5386152" cy="425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2911547" y="1586876"/>
            <a:ext cx="1562994" cy="1130676"/>
          </a:xfrm>
          <a:prstGeom prst="wedgeRoundRectCallout">
            <a:avLst>
              <a:gd name="adj1" fmla="val 99459"/>
              <a:gd name="adj2" fmla="val 87273"/>
              <a:gd name="adj3" fmla="val 16667"/>
            </a:avLst>
          </a:prstGeom>
          <a:ln w="3810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zh-CN" sz="1345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2943614" y="1693768"/>
            <a:ext cx="1616440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kumimoji="0"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花生果实大小的不同，是因为品种的不同</a:t>
            </a: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2480417" y="2879078"/>
            <a:ext cx="1994124" cy="1130676"/>
          </a:xfrm>
          <a:prstGeom prst="wedgeRoundRectCallout">
            <a:avLst>
              <a:gd name="adj1" fmla="val 49481"/>
              <a:gd name="adj2" fmla="val 67727"/>
              <a:gd name="adj3" fmla="val 16667"/>
            </a:avLst>
          </a:prstGeom>
          <a:noFill/>
          <a:ln w="38100">
            <a:solidFill>
              <a:srgbClr val="6600CC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kumimoji="0" lang="zh-CN" altLang="zh-CN" sz="1345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2503363" y="2865330"/>
            <a:ext cx="2047569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kumimoji="0"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怎样区分大花生和小花生？大花生里有个小的，小花生里也有大个的</a:t>
            </a:r>
          </a:p>
        </p:txBody>
      </p:sp>
      <p:sp>
        <p:nvSpPr>
          <p:cNvPr id="19" name="AutoShape 13"/>
          <p:cNvSpPr>
            <a:spLocks noChangeArrowheads="1"/>
          </p:cNvSpPr>
          <p:nvPr/>
        </p:nvSpPr>
        <p:spPr bwMode="auto">
          <a:xfrm>
            <a:off x="7544707" y="1640323"/>
            <a:ext cx="1669885" cy="1454914"/>
          </a:xfrm>
          <a:prstGeom prst="wedgeRoundRectCallout">
            <a:avLst>
              <a:gd name="adj1" fmla="val -104319"/>
              <a:gd name="adj2" fmla="val 59486"/>
              <a:gd name="adj3" fmla="val 16667"/>
            </a:avLst>
          </a:prstGeom>
          <a:noFill/>
          <a:ln w="38100">
            <a:solidFill>
              <a:srgbClr val="6600CC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kumimoji="0" lang="zh-CN" altLang="zh-CN" sz="299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7624282" y="1759091"/>
            <a:ext cx="1590310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kumimoji="0"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这样说不科学，大小花生是指它们果实大小的平均值而言</a:t>
            </a:r>
          </a:p>
        </p:txBody>
      </p:sp>
      <p:sp>
        <p:nvSpPr>
          <p:cNvPr id="21" name="AutoShape 15"/>
          <p:cNvSpPr>
            <a:spLocks noChangeArrowheads="1"/>
          </p:cNvSpPr>
          <p:nvPr/>
        </p:nvSpPr>
        <p:spPr bwMode="auto">
          <a:xfrm>
            <a:off x="7491261" y="3633258"/>
            <a:ext cx="1669885" cy="1077230"/>
          </a:xfrm>
          <a:prstGeom prst="wedgeRoundRectCallout">
            <a:avLst>
              <a:gd name="adj1" fmla="val -59102"/>
              <a:gd name="adj2" fmla="val -46472"/>
              <a:gd name="adj3" fmla="val 16667"/>
            </a:avLst>
          </a:prstGeom>
          <a:noFill/>
          <a:ln w="38100">
            <a:solidFill>
              <a:srgbClr val="6600CC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kumimoji="0" lang="zh-CN" altLang="zh-CN" sz="299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7544707" y="3741337"/>
            <a:ext cx="1590311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kumimoji="0"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要是栽培条件好，小花生也会长成大花生</a:t>
            </a:r>
          </a:p>
        </p:txBody>
      </p:sp>
      <p:sp>
        <p:nvSpPr>
          <p:cNvPr id="23" name="TextBox 10"/>
          <p:cNvSpPr txBox="1">
            <a:spLocks noChangeArrowheads="1"/>
          </p:cNvSpPr>
          <p:nvPr/>
        </p:nvSpPr>
        <p:spPr bwMode="auto">
          <a:xfrm>
            <a:off x="613103" y="5531129"/>
            <a:ext cx="42707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小组合作：完成</a:t>
            </a:r>
            <a:r>
              <a:rPr lang="en-US" altLang="zh-CN" dirty="0">
                <a:solidFill>
                  <a:schemeClr val="bg2">
                    <a:lumMod val="1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P44-45</a:t>
            </a: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探究。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5" name="Text Box 3"/>
          <p:cNvSpPr txBox="1">
            <a:spLocks noChangeArrowheads="1"/>
          </p:cNvSpPr>
          <p:nvPr/>
        </p:nvSpPr>
        <p:spPr bwMode="auto">
          <a:xfrm>
            <a:off x="680297" y="1693610"/>
            <a:ext cx="395261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50000"/>
              </a:spcBef>
            </a:pPr>
            <a:r>
              <a:rPr kumimoji="0"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１、提出问题：</a:t>
            </a:r>
          </a:p>
          <a:p>
            <a:pPr defTabSz="1219200" eaLnBrk="1" hangingPunct="1">
              <a:spcBef>
                <a:spcPct val="50000"/>
              </a:spcBef>
            </a:pPr>
            <a:endParaRPr kumimoji="0" lang="en-US" altLang="zh-CN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4196" name="Text Box 4"/>
          <p:cNvSpPr txBox="1">
            <a:spLocks noChangeArrowheads="1"/>
          </p:cNvSpPr>
          <p:nvPr/>
        </p:nvSpPr>
        <p:spPr bwMode="auto">
          <a:xfrm>
            <a:off x="660400" y="3199969"/>
            <a:ext cx="410464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50000"/>
              </a:spcBef>
            </a:pPr>
            <a:r>
              <a:rPr kumimoji="0"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２、作出假设：</a:t>
            </a:r>
          </a:p>
          <a:p>
            <a:pPr defTabSz="1219200" eaLnBrk="1" hangingPunct="1">
              <a:spcBef>
                <a:spcPct val="50000"/>
              </a:spcBef>
            </a:pPr>
            <a:endParaRPr kumimoji="0" lang="en-US" altLang="zh-CN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5639928" y="1832751"/>
            <a:ext cx="4408688" cy="36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50000"/>
              </a:spcBef>
            </a:pPr>
            <a:endParaRPr kumimoji="0" lang="zh-CN" altLang="zh-CN" sz="1795" kern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4198" name="Text Box 6"/>
          <p:cNvSpPr txBox="1">
            <a:spLocks noChangeArrowheads="1"/>
          </p:cNvSpPr>
          <p:nvPr/>
        </p:nvSpPr>
        <p:spPr bwMode="auto">
          <a:xfrm>
            <a:off x="660400" y="2370718"/>
            <a:ext cx="71261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50000"/>
              </a:spcBef>
            </a:pPr>
            <a:r>
              <a:rPr kumimoji="0"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花生果实大小与品种有关吗？</a:t>
            </a:r>
          </a:p>
        </p:txBody>
      </p:sp>
      <p:sp>
        <p:nvSpPr>
          <p:cNvPr id="264199" name="Text Box 7"/>
          <p:cNvSpPr txBox="1">
            <a:spLocks noChangeArrowheads="1"/>
          </p:cNvSpPr>
          <p:nvPr/>
        </p:nvSpPr>
        <p:spPr bwMode="auto">
          <a:xfrm>
            <a:off x="584389" y="3946742"/>
            <a:ext cx="80970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50000"/>
              </a:spcBef>
            </a:pPr>
            <a:r>
              <a:rPr kumimoji="0"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花生果实个体大小与品种有关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7951" y="2113786"/>
            <a:ext cx="4008064" cy="2672042"/>
          </a:xfrm>
          <a:prstGeom prst="roundRect">
            <a:avLst>
              <a:gd name="adj" fmla="val 1912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文本框 22"/>
          <p:cNvSpPr txBox="1"/>
          <p:nvPr/>
        </p:nvSpPr>
        <p:spPr>
          <a:xfrm>
            <a:off x="1475014" y="369102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变异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64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64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5" grpId="0" autoUpdateAnimBg="0"/>
      <p:bldP spid="264196" grpId="0" autoUpdateAnimBg="0"/>
      <p:bldP spid="264198" grpId="0" autoUpdateAnimBg="0"/>
      <p:bldP spid="26419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Rot="1" noChangeArrowheads="1"/>
          </p:cNvSpPr>
          <p:nvPr>
            <p:ph idx="4294967295"/>
          </p:nvPr>
        </p:nvSpPr>
        <p:spPr>
          <a:xfrm>
            <a:off x="660400" y="743828"/>
            <a:ext cx="11531600" cy="4656924"/>
          </a:xfrm>
        </p:spPr>
        <p:txBody>
          <a:bodyPr>
            <a:normAutofit/>
          </a:bodyPr>
          <a:lstStyle/>
          <a:p>
            <a:pPr eaLnBrk="1" hangingPunct="1">
              <a:lnSpc>
                <a:spcPct val="250000"/>
              </a:lnSpc>
            </a:pPr>
            <a:endParaRPr lang="en-US" altLang="zh-CN" sz="140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indent="0" eaLnBrk="1" hangingPunct="1">
              <a:lnSpc>
                <a:spcPct val="250000"/>
              </a:lnSpc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要探究的问题：花生果实大小的变异</a:t>
            </a:r>
          </a:p>
          <a:p>
            <a:pPr marL="0" indent="0" eaLnBrk="1" hangingPunct="1">
              <a:lnSpc>
                <a:spcPct val="250000"/>
              </a:lnSpc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材料：两个品种的花生、纸、笔、尺</a:t>
            </a:r>
          </a:p>
          <a:p>
            <a:pPr marL="0" indent="0" eaLnBrk="1" hangingPunct="1">
              <a:lnSpc>
                <a:spcPct val="250000"/>
              </a:lnSpc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采用的方法：通过观察两种不同花生的特点</a:t>
            </a: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测量两种不同花生果实的数据得出结论。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475014" y="369102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变异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18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3" name="Text Box 3"/>
          <p:cNvSpPr txBox="1">
            <a:spLocks noChangeArrowheads="1"/>
          </p:cNvSpPr>
          <p:nvPr/>
        </p:nvSpPr>
        <p:spPr bwMode="auto">
          <a:xfrm>
            <a:off x="654276" y="1979116"/>
            <a:ext cx="7981244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457200" indent="-457200" defTabSz="1219200" eaLnBrk="1" hangingPunct="1">
              <a:spcBef>
                <a:spcPct val="50000"/>
              </a:spcBef>
            </a:pPr>
            <a:r>
              <a:rPr kumimoji="0"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）材料用具</a:t>
            </a:r>
          </a:p>
          <a:p>
            <a:pPr marL="457200" indent="-457200" defTabSz="1219200" eaLnBrk="1" hangingPunct="1">
              <a:spcBef>
                <a:spcPct val="50000"/>
              </a:spcBef>
            </a:pPr>
            <a:r>
              <a:rPr kumimoji="0"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两种花生、尺、笔、坐标纸（或白纸</a:t>
            </a:r>
            <a:r>
              <a:rPr kumimoji="0" lang="zh-CN" altLang="en-US" sz="32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  <a:p>
            <a:pPr marL="457200" indent="-457200" defTabSz="1219200" eaLnBrk="1" hangingPunct="1">
              <a:spcBef>
                <a:spcPct val="50000"/>
              </a:spcBef>
            </a:pPr>
            <a:r>
              <a:rPr kumimoji="0"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）实施过程及测量数据</a:t>
            </a:r>
            <a:endParaRPr kumimoji="0" lang="en-US" altLang="zh-CN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457200" indent="-457200" defTabSz="1219200" eaLnBrk="1" hangingPunct="1">
              <a:spcBef>
                <a:spcPct val="50000"/>
              </a:spcBef>
            </a:pPr>
            <a:endParaRPr kumimoji="0" lang="zh-CN" altLang="en-US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457200" indent="-457200" defTabSz="1219200" eaLnBrk="1" hangingPunct="1">
              <a:spcBef>
                <a:spcPct val="50000"/>
              </a:spcBef>
              <a:buFontTx/>
              <a:buAutoNum type="circleNumDbPlain"/>
            </a:pPr>
            <a:r>
              <a:rPr kumimoji="0"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选取了大花生３０粒，小花生３０粒</a:t>
            </a:r>
          </a:p>
          <a:p>
            <a:pPr marL="457200" indent="-457200" defTabSz="1219200" eaLnBrk="1" hangingPunct="1">
              <a:spcBef>
                <a:spcPct val="50000"/>
              </a:spcBef>
              <a:buFontTx/>
              <a:buAutoNum type="circleNumDbPlain"/>
            </a:pPr>
            <a:r>
              <a:rPr kumimoji="0"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测量的大花生的数据</a:t>
            </a:r>
          </a:p>
          <a:p>
            <a:pPr marL="457200" indent="-457200" defTabSz="1219200" eaLnBrk="1" hangingPunct="1">
              <a:spcBef>
                <a:spcPct val="50000"/>
              </a:spcBef>
              <a:buFontTx/>
              <a:buAutoNum type="circleNumDbPlain"/>
            </a:pPr>
            <a:r>
              <a:rPr kumimoji="0"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测量的小花生的数</a:t>
            </a:r>
            <a:endParaRPr kumimoji="0" lang="en-US" altLang="zh-CN" sz="200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457200" indent="-457200" defTabSz="1219200" eaLnBrk="1" hangingPunct="1">
              <a:spcBef>
                <a:spcPct val="50000"/>
              </a:spcBef>
              <a:buFontTx/>
              <a:buAutoNum type="circleNumDbPlain"/>
            </a:pPr>
            <a:r>
              <a:rPr kumimoji="0"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根据所测数据绘制坐标图（或直方图</a:t>
            </a:r>
            <a:r>
              <a:rPr kumimoji="0" lang="zh-CN" altLang="en-US" sz="1795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endParaRPr kumimoji="0" lang="en-US" altLang="zh-CN" sz="200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75014" y="369102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变异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54276" y="128746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24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制定计划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8291" name="Group 3"/>
          <p:cNvGraphicFramePr>
            <a:graphicFrameLocks noGrp="1"/>
          </p:cNvGraphicFramePr>
          <p:nvPr>
            <p:ph type="tbl" idx="4294967295"/>
          </p:nvPr>
        </p:nvGraphicFramePr>
        <p:xfrm>
          <a:off x="2480873" y="1671984"/>
          <a:ext cx="8665354" cy="1888332"/>
        </p:xfrm>
        <a:graphic>
          <a:graphicData uri="http://schemas.openxmlformats.org/drawingml/2006/table">
            <a:tbl>
              <a:tblPr/>
              <a:tblGrid>
                <a:gridCol w="18939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6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96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8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81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81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21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881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300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长度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（毫米）</a:t>
                      </a:r>
                    </a:p>
                  </a:txBody>
                  <a:tcPr marL="91215" marR="91215" marT="45609" marB="456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5" marR="91215" marT="45609" marB="456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5" marR="91215" marT="45609" marB="456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5" marR="91215" marT="45609" marB="456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5" marR="91215" marT="45609" marB="456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5" marR="91215" marT="45609" marB="456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5" marR="91215" marT="45609" marB="456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5" marR="91215" marT="45609" marB="456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83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个数</a:t>
                      </a:r>
                    </a:p>
                  </a:txBody>
                  <a:tcPr marL="91215" marR="91215" marT="45609" marB="456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5" marR="91215" marT="45609" marB="456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5" marR="91215" marT="45609" marB="456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5" marR="91215" marT="45609" marB="456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5" marR="91215" marT="45609" marB="456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5" marR="91215" marT="45609" marB="456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5" marR="91215" marT="45609" marB="456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5" marR="91215" marT="45609" marB="456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标题 5"/>
          <p:cNvSpPr>
            <a:spLocks noGrp="1"/>
          </p:cNvSpPr>
          <p:nvPr>
            <p:ph type="title" idx="4294967295"/>
          </p:nvPr>
        </p:nvSpPr>
        <p:spPr>
          <a:xfrm>
            <a:off x="660400" y="1130300"/>
            <a:ext cx="4527550" cy="1139825"/>
          </a:xfrm>
        </p:spPr>
        <p:txBody>
          <a:bodyPr>
            <a:normAutofit/>
          </a:bodyPr>
          <a:lstStyle/>
          <a:p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大花生数据</a:t>
            </a:r>
          </a:p>
        </p:txBody>
      </p:sp>
      <p:graphicFrame>
        <p:nvGraphicFramePr>
          <p:cNvPr id="5" name="Group 3"/>
          <p:cNvGraphicFramePr/>
          <p:nvPr/>
        </p:nvGraphicFramePr>
        <p:xfrm>
          <a:off x="2480873" y="4171901"/>
          <a:ext cx="8665354" cy="1888332"/>
        </p:xfrm>
        <a:graphic>
          <a:graphicData uri="http://schemas.openxmlformats.org/drawingml/2006/table">
            <a:tbl>
              <a:tblPr/>
              <a:tblGrid>
                <a:gridCol w="18939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6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96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8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81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81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21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881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300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长度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（毫米）</a:t>
                      </a:r>
                    </a:p>
                  </a:txBody>
                  <a:tcPr marL="91215" marR="91215" marT="45609" marB="456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5" marR="91215" marT="45609" marB="456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5" marR="91215" marT="45609" marB="456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5" marR="91215" marT="45609" marB="456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5" marR="91215" marT="45609" marB="456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5" marR="91215" marT="45609" marB="456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5" marR="91215" marT="45609" marB="456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5" marR="91215" marT="45609" marB="456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83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个数</a:t>
                      </a:r>
                    </a:p>
                  </a:txBody>
                  <a:tcPr marL="91215" marR="91215" marT="45609" marB="456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5" marR="91215" marT="45609" marB="456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5" marR="91215" marT="45609" marB="456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5" marR="91215" marT="45609" marB="456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5" marR="91215" marT="45609" marB="456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5" marR="91215" marT="45609" marB="456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5" marR="91215" marT="45609" marB="456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215" marR="91215" marT="45609" marB="456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标题 5"/>
          <p:cNvSpPr txBox="1"/>
          <p:nvPr/>
        </p:nvSpPr>
        <p:spPr>
          <a:xfrm>
            <a:off x="-907969" y="3857181"/>
            <a:ext cx="4721068" cy="1140177"/>
          </a:xfrm>
          <a:prstGeom prst="rect">
            <a:avLst/>
          </a:prstGeom>
          <a:ln w="12700">
            <a:miter lim="400000"/>
          </a:ln>
        </p:spPr>
        <p:txBody>
          <a:bodyPr lIns="60959" rIns="60959"/>
          <a:lstStyle>
            <a:lvl1pPr algn="ctr">
              <a:defRPr sz="4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algn="ctr">
              <a:defRPr sz="4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algn="ctr">
              <a:defRPr sz="4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algn="ctr">
              <a:defRPr sz="4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algn="ctr">
              <a:defRPr sz="4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indent="457200" algn="ctr">
              <a:defRPr sz="4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indent="914400" algn="ctr">
              <a:defRPr sz="4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indent="1371600" algn="ctr">
              <a:defRPr sz="4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indent="1828800" algn="ctr">
              <a:defRPr sz="44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小花生数据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475014" y="369102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变异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8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660400" y="1341990"/>
            <a:ext cx="5427151" cy="1140177"/>
          </a:xfrm>
          <a:prstGeom prst="rect">
            <a:avLst/>
          </a:prstGeom>
        </p:spPr>
        <p:txBody>
          <a:bodyPr/>
          <a:lstStyle/>
          <a:p>
            <a:pPr defTabSz="1219200">
              <a:defRPr/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+mj-cs"/>
                <a:sym typeface="Arial" panose="020B0604020202020204" pitchFamily="34" charset="0"/>
              </a:rPr>
              <a:t>第一种花生的数据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094688" y="2119261"/>
          <a:ext cx="8002624" cy="4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图表" r:id="rId2" imgW="7225030" imgH="3805555" progId="MSGraph.Chart.8">
                  <p:embed followColorScheme="full"/>
                </p:oleObj>
              </mc:Choice>
              <mc:Fallback>
                <p:oleObj name="图表" r:id="rId2" imgW="7225030" imgH="3805555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4688" y="2119261"/>
                        <a:ext cx="8002624" cy="4496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1475014" y="369102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变异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OleChart spid="10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744182" y="2184490"/>
          <a:ext cx="8703637" cy="5033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图表" r:id="rId2" imgW="7225030" imgH="3805555" progId="MSGraph.Chart.8">
                  <p:embed followColorScheme="full"/>
                </p:oleObj>
              </mc:Choice>
              <mc:Fallback>
                <p:oleObj name="图表" r:id="rId2" imgW="7225030" imgH="3805555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4182" y="2184490"/>
                        <a:ext cx="8703637" cy="50336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/>
          <p:cNvSpPr txBox="1">
            <a:spLocks noRot="1" noChangeArrowheads="1"/>
          </p:cNvSpPr>
          <p:nvPr/>
        </p:nvSpPr>
        <p:spPr>
          <a:xfrm>
            <a:off x="660400" y="1330063"/>
            <a:ext cx="5855167" cy="1140177"/>
          </a:xfrm>
          <a:prstGeom prst="rect">
            <a:avLst/>
          </a:prstGeom>
        </p:spPr>
        <p:txBody>
          <a:bodyPr/>
          <a:lstStyle/>
          <a:p>
            <a:pPr defTabSz="1219200">
              <a:defRPr/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+mj-cs"/>
                <a:sym typeface="Arial" panose="020B0604020202020204" pitchFamily="34" charset="0"/>
              </a:rPr>
              <a:t>第二种花生的数据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475014" y="369102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变异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050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Rot="1" noChangeArrowheads="1"/>
          </p:cNvSpPr>
          <p:nvPr/>
        </p:nvSpPr>
        <p:spPr>
          <a:xfrm>
            <a:off x="660400" y="1384983"/>
            <a:ext cx="4910907" cy="969596"/>
          </a:xfrm>
          <a:prstGeom prst="rect">
            <a:avLst/>
          </a:prstGeom>
          <a:noFill/>
        </p:spPr>
        <p:txBody>
          <a:bodyPr/>
          <a:lstStyle/>
          <a:p>
            <a:pPr defTabSz="1219200">
              <a:defRPr/>
            </a:pP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cs typeface="+mj-cs"/>
                <a:sym typeface="Arial" panose="020B0604020202020204" pitchFamily="34" charset="0"/>
              </a:rPr>
              <a:t>两种花生的比较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t="15700" b="22569"/>
          <a:stretch>
            <a:fillRect/>
          </a:stretch>
        </p:blipFill>
        <p:spPr>
          <a:xfrm>
            <a:off x="1134894" y="1821308"/>
            <a:ext cx="9922213" cy="4379467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75014" y="369102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变异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Text Box 2"/>
          <p:cNvSpPr txBox="1">
            <a:spLocks noChangeArrowheads="1"/>
          </p:cNvSpPr>
          <p:nvPr/>
        </p:nvSpPr>
        <p:spPr bwMode="auto">
          <a:xfrm>
            <a:off x="560386" y="1504372"/>
            <a:ext cx="1075531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250000"/>
              </a:lnSpc>
            </a:pPr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看看所测量的两种花生的长度范围，大花生中最小的长度，小花生中最大的长度，以及大小花生长度的平均值。</a:t>
            </a:r>
            <a:endParaRPr lang="zh-CN" altLang="en-US" sz="360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75014" y="369102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变异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文本框 1"/>
          <p:cNvSpPr txBox="1"/>
          <p:nvPr>
            <p:custDataLst>
              <p:tags r:id="rId2"/>
            </p:custDataLst>
          </p:nvPr>
        </p:nvSpPr>
        <p:spPr>
          <a:xfrm>
            <a:off x="660400" y="1331760"/>
            <a:ext cx="11026775" cy="4497540"/>
          </a:xfrm>
          <a:prstGeom prst="rect">
            <a:avLst/>
          </a:prstGeom>
        </p:spPr>
        <p:txBody>
          <a:bodyPr vert="horz" lIns="121920" tIns="60960" rIns="121920" bIns="60960" rtlCol="0">
            <a:normAutofit fontScale="62500" lnSpcReduction="20000"/>
          </a:bodyPr>
          <a:lstStyle/>
          <a:p>
            <a:pPr defTabSz="1219200">
              <a:lnSpc>
                <a:spcPct val="220000"/>
              </a:lnSpc>
              <a:spcAft>
                <a:spcPts val="800"/>
              </a:spcAft>
            </a:pPr>
            <a:r>
              <a:rPr lang="en-US" altLang="zh-CN" sz="3865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Helvetica"/>
                <a:sym typeface="Arial" panose="020B0604020202020204" pitchFamily="34" charset="0"/>
              </a:rPr>
              <a:t>1</a:t>
            </a:r>
            <a:r>
              <a:rPr lang="zh-CN" altLang="en-US" sz="3865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Helvetica"/>
                <a:sym typeface="Arial" panose="020B0604020202020204" pitchFamily="34" charset="0"/>
              </a:rPr>
              <a:t>、举例说出可遗传的变异和不可遗传的变异，并说出引起两种变异的原因。</a:t>
            </a:r>
            <a:endParaRPr lang="en-US" altLang="zh-CN" sz="3865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Helvetica"/>
              <a:sym typeface="Arial" panose="020B0604020202020204" pitchFamily="34" charset="0"/>
            </a:endParaRPr>
          </a:p>
          <a:p>
            <a:pPr defTabSz="1219200">
              <a:lnSpc>
                <a:spcPct val="220000"/>
              </a:lnSpc>
              <a:spcAft>
                <a:spcPts val="800"/>
              </a:spcAft>
            </a:pPr>
            <a:r>
              <a:rPr lang="en-US" altLang="zh-CN" sz="3865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Helvetica"/>
                <a:sym typeface="Arial" panose="020B0604020202020204" pitchFamily="34" charset="0"/>
              </a:rPr>
              <a:t>2</a:t>
            </a:r>
            <a:r>
              <a:rPr lang="zh-CN" altLang="en-US" sz="3865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Helvetica"/>
                <a:sym typeface="Arial" panose="020B0604020202020204" pitchFamily="34" charset="0"/>
              </a:rPr>
              <a:t>、举例说出遗传育种在实践中的应用。</a:t>
            </a:r>
            <a:endParaRPr lang="en-US" altLang="zh-CN" sz="3865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Helvetica"/>
              <a:sym typeface="Arial" panose="020B0604020202020204" pitchFamily="34" charset="0"/>
            </a:endParaRPr>
          </a:p>
          <a:p>
            <a:pPr defTabSz="1219200">
              <a:lnSpc>
                <a:spcPct val="220000"/>
              </a:lnSpc>
              <a:spcAft>
                <a:spcPts val="800"/>
              </a:spcAft>
            </a:pPr>
            <a:r>
              <a:rPr lang="en-US" altLang="zh-CN" sz="3865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Helvetica"/>
                <a:sym typeface="Arial" panose="020B0604020202020204" pitchFamily="34" charset="0"/>
              </a:rPr>
              <a:t>3</a:t>
            </a:r>
            <a:r>
              <a:rPr lang="zh-CN" altLang="en-US" sz="3865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Helvetica"/>
                <a:sym typeface="Arial" panose="020B0604020202020204" pitchFamily="34" charset="0"/>
              </a:rPr>
              <a:t>、举例说出生物的性状既受遗传物质的控制，又受环境因素的影响。</a:t>
            </a:r>
            <a:endParaRPr lang="en-US" altLang="zh-CN" sz="3865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Helvetica"/>
              <a:sym typeface="Arial" panose="020B0604020202020204" pitchFamily="34" charset="0"/>
            </a:endParaRPr>
          </a:p>
          <a:p>
            <a:pPr defTabSz="1219200">
              <a:lnSpc>
                <a:spcPct val="220000"/>
              </a:lnSpc>
              <a:spcAft>
                <a:spcPts val="800"/>
              </a:spcAft>
            </a:pPr>
            <a:r>
              <a:rPr lang="en-US" altLang="zh-CN" sz="3865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Helvetica"/>
                <a:sym typeface="Arial" panose="020B0604020202020204" pitchFamily="34" charset="0"/>
              </a:rPr>
              <a:t>4</a:t>
            </a:r>
            <a:r>
              <a:rPr lang="zh-CN" altLang="en-US" sz="3865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Helvetica"/>
                <a:sym typeface="Arial" panose="020B0604020202020204" pitchFamily="34" charset="0"/>
              </a:rPr>
              <a:t>、体验探究生物变异的方法，提高处理和分析数据的能力，并运用获得的数据说明生物变异是普遍存在的</a:t>
            </a:r>
            <a:endParaRPr lang="en-US" altLang="zh-CN" sz="3865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Helvetica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75014" y="369102"/>
            <a:ext cx="19399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 学习目标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5" name="Text Box 3"/>
          <p:cNvSpPr txBox="1">
            <a:spLocks noChangeArrowheads="1"/>
          </p:cNvSpPr>
          <p:nvPr/>
        </p:nvSpPr>
        <p:spPr bwMode="auto">
          <a:xfrm>
            <a:off x="660400" y="3120842"/>
            <a:ext cx="871444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en-US" altLang="zh-CN" sz="20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a.</a:t>
            </a:r>
            <a:r>
              <a:rPr lang="zh-CN" altLang="en-US" sz="20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大花生里面有比较小的花生，小花生中有较大的花生</a:t>
            </a:r>
          </a:p>
          <a:p>
            <a:pPr defTabSz="1219200" eaLnBrk="1" hangingPunct="1"/>
            <a:endParaRPr lang="en-US" altLang="zh-CN" sz="2000" kern="0" dirty="0">
              <a:solidFill>
                <a:srgbClr val="0070C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1823502" y="3432736"/>
            <a:ext cx="184731" cy="951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endParaRPr lang="en-US" altLang="zh-CN" sz="2795" kern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 eaLnBrk="1" hangingPunct="1"/>
            <a:endParaRPr lang="en-US" altLang="zh-CN" sz="2795" kern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1839336" y="4604586"/>
            <a:ext cx="284052" cy="522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en-US" altLang="zh-CN" sz="2795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274439" name="Text Box 7"/>
          <p:cNvSpPr txBox="1">
            <a:spLocks noChangeArrowheads="1"/>
          </p:cNvSpPr>
          <p:nvPr/>
        </p:nvSpPr>
        <p:spPr bwMode="auto">
          <a:xfrm>
            <a:off x="660400" y="5527254"/>
            <a:ext cx="97613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en-US" altLang="zh-CN" sz="20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b.</a:t>
            </a:r>
            <a:r>
              <a:rPr lang="zh-CN" altLang="en-US" sz="20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大花生果实长度的平均值 ＞ 小花生果实长度的平均值</a:t>
            </a:r>
            <a:endParaRPr lang="en-US" altLang="zh-CN" sz="2000" kern="0" dirty="0">
              <a:solidFill>
                <a:srgbClr val="00206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728" name="TextBox 8"/>
          <p:cNvSpPr txBox="1">
            <a:spLocks noChangeArrowheads="1"/>
          </p:cNvSpPr>
          <p:nvPr/>
        </p:nvSpPr>
        <p:spPr bwMode="auto">
          <a:xfrm>
            <a:off x="424406" y="2068512"/>
            <a:ext cx="117675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）根据两个品种花生果实在不同长度范围内的数量分布状况，可得出什么结论？</a:t>
            </a:r>
          </a:p>
        </p:txBody>
      </p:sp>
      <p:sp>
        <p:nvSpPr>
          <p:cNvPr id="30729" name="TextBox 9"/>
          <p:cNvSpPr txBox="1">
            <a:spLocks noChangeArrowheads="1"/>
          </p:cNvSpPr>
          <p:nvPr/>
        </p:nvSpPr>
        <p:spPr bwMode="auto">
          <a:xfrm>
            <a:off x="362179" y="4398822"/>
            <a:ext cx="104647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）计算并比较两个品种花生果实长度的平均值，可得出什么结论？</a:t>
            </a:r>
          </a:p>
        </p:txBody>
      </p:sp>
      <p:sp>
        <p:nvSpPr>
          <p:cNvPr id="30730" name="TextBox 10"/>
          <p:cNvSpPr txBox="1">
            <a:spLocks noChangeArrowheads="1"/>
          </p:cNvSpPr>
          <p:nvPr/>
        </p:nvSpPr>
        <p:spPr bwMode="auto">
          <a:xfrm>
            <a:off x="715506" y="1281744"/>
            <a:ext cx="1107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讨论：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475014" y="369102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变异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4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4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5" grpId="0"/>
      <p:bldP spid="2744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3"/>
          <p:cNvSpPr txBox="1">
            <a:spLocks noChangeArrowheads="1"/>
          </p:cNvSpPr>
          <p:nvPr/>
        </p:nvSpPr>
        <p:spPr bwMode="auto">
          <a:xfrm>
            <a:off x="660400" y="1996408"/>
            <a:ext cx="10755313" cy="203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200000"/>
              </a:lnSpc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把大花生的种子种在贫瘠的土壤中，结出的果实小，把小花生种在肥沃的土壤中，结出的果实大，这种差异是什么引起的？</a:t>
            </a:r>
          </a:p>
          <a:p>
            <a:pPr defTabSz="1219200" eaLnBrk="1" hangingPunct="1">
              <a:lnSpc>
                <a:spcPct val="200000"/>
              </a:lnSpc>
            </a:pPr>
            <a:endParaRPr lang="en-US" altLang="zh-CN" sz="180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660400" y="4265730"/>
            <a:ext cx="29525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环境引起的</a:t>
            </a:r>
          </a:p>
        </p:txBody>
      </p:sp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660400" y="1303158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讨论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475014" y="369102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变异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3283562" y="1300669"/>
            <a:ext cx="5624877" cy="36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50000"/>
              </a:spcBef>
            </a:pPr>
            <a:endParaRPr kumimoji="0" lang="zh-CN" altLang="zh-CN" sz="1795" kern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320922" y="2004357"/>
            <a:ext cx="10791216" cy="58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150000"/>
              </a:lnSpc>
            </a:pPr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如果把结出的这两个果实再种到相同的土壤中，它们结出的果实又会怎么呢？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741269" y="4044604"/>
            <a:ext cx="2079415" cy="461665"/>
          </a:xfrm>
          <a:prstGeom prst="rect">
            <a:avLst/>
          </a:prstGeom>
          <a:noFill/>
          <a:ln w="38100">
            <a:noFill/>
            <a:miter lim="800000"/>
          </a:ln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基因控制性状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320922" y="2979101"/>
            <a:ext cx="110506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50000"/>
              </a:spcBef>
            </a:pPr>
            <a:r>
              <a:rPr kumimoji="0"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大花生的果实总体上仍然比较大，小花生的果实总体上仍然比较小。</a:t>
            </a:r>
          </a:p>
        </p:txBody>
      </p:sp>
      <p:sp>
        <p:nvSpPr>
          <p:cNvPr id="32774" name="TextBox 6"/>
          <p:cNvSpPr txBox="1">
            <a:spLocks noChangeArrowheads="1"/>
          </p:cNvSpPr>
          <p:nvPr/>
        </p:nvSpPr>
        <p:spPr bwMode="auto">
          <a:xfrm>
            <a:off x="741269" y="1320861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讨论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475014" y="369102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变异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  <p:bldP spid="266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619119" y="2184197"/>
            <a:ext cx="115799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）从大花生中选择一粒饱满粒大的种子种下去，所收获的种子一定都是大的吗？为什么？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402516" y="3528062"/>
            <a:ext cx="88446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不一定，要看控制花生大小这一相对性状的基因组成来确定。</a:t>
            </a:r>
          </a:p>
        </p:txBody>
      </p:sp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674795" y="1342224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讨论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475014" y="369102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变异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636892" y="1482725"/>
            <a:ext cx="10882008" cy="169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150000"/>
              </a:lnSpc>
            </a:pPr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在生长条件一样的情况下，一般大花生的种子种下去就会结出大花生，而小花生的种子就会结出小花生来，这说明了不同种类之间和不同个体之间的差异首先是由什么决定的？</a:t>
            </a:r>
          </a:p>
        </p:txBody>
      </p:sp>
      <p:sp>
        <p:nvSpPr>
          <p:cNvPr id="854020" name="Text Box 4"/>
          <p:cNvSpPr txBox="1">
            <a:spLocks noChangeArrowheads="1"/>
          </p:cNvSpPr>
          <p:nvPr/>
        </p:nvSpPr>
        <p:spPr bwMode="auto">
          <a:xfrm>
            <a:off x="660400" y="3225567"/>
            <a:ext cx="4801314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defTabSz="1219200">
              <a:defRPr/>
            </a:pPr>
            <a:r>
              <a:rPr lang="zh-CN" altLang="en-US" sz="20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首先是由它们自身的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遗传物质</a:t>
            </a:r>
            <a:r>
              <a:rPr lang="zh-CN" altLang="en-US" sz="20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基础决定的</a:t>
            </a:r>
          </a:p>
        </p:txBody>
      </p:sp>
      <p:sp>
        <p:nvSpPr>
          <p:cNvPr id="854022" name="Text Box 6"/>
          <p:cNvSpPr txBox="1">
            <a:spLocks noChangeArrowheads="1"/>
          </p:cNvSpPr>
          <p:nvPr/>
        </p:nvSpPr>
        <p:spPr bwMode="auto">
          <a:xfrm>
            <a:off x="376136" y="3715650"/>
            <a:ext cx="108820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而同一品种的花生由于种植环境的不同，它们结出的果实就会不同，这又说明了什么？</a:t>
            </a:r>
          </a:p>
        </p:txBody>
      </p:sp>
      <p:sp>
        <p:nvSpPr>
          <p:cNvPr id="854023" name="Text Box 7"/>
          <p:cNvSpPr txBox="1">
            <a:spLocks noChangeArrowheads="1"/>
          </p:cNvSpPr>
          <p:nvPr/>
        </p:nvSpPr>
        <p:spPr bwMode="auto">
          <a:xfrm>
            <a:off x="636892" y="4254457"/>
            <a:ext cx="10518843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19200">
              <a:defRPr/>
            </a:pPr>
            <a:r>
              <a:rPr lang="zh-CN" altLang="en-US" sz="20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说明了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环境的影响</a:t>
            </a:r>
            <a:r>
              <a:rPr lang="zh-CN" altLang="en-US" sz="20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也会使同一种类中的不同个体之间产生差异。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475014" y="369102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变异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4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4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540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54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54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4020" grpId="0" animBg="1" autoUpdateAnimBg="0"/>
      <p:bldP spid="854022" grpId="0" autoUpdateAnimBg="0"/>
      <p:bldP spid="8540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9" name="Text Box 7" descr="宽上对角线"/>
          <p:cNvSpPr txBox="1">
            <a:spLocks noChangeArrowheads="1"/>
          </p:cNvSpPr>
          <p:nvPr/>
        </p:nvSpPr>
        <p:spPr bwMode="auto">
          <a:xfrm>
            <a:off x="660400" y="3048220"/>
            <a:ext cx="10993707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19200">
              <a:spcBef>
                <a:spcPct val="50000"/>
              </a:spcBef>
              <a:defRPr/>
            </a:pP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、上述所讲的两个案例中的变异是由什么原因引起的？</a:t>
            </a:r>
          </a:p>
        </p:txBody>
      </p:sp>
      <p:sp>
        <p:nvSpPr>
          <p:cNvPr id="156680" name="Text Box 8" descr="宽上对角线"/>
          <p:cNvSpPr txBox="1">
            <a:spLocks noChangeArrowheads="1"/>
          </p:cNvSpPr>
          <p:nvPr/>
        </p:nvSpPr>
        <p:spPr bwMode="auto">
          <a:xfrm>
            <a:off x="660400" y="3831696"/>
            <a:ext cx="10230981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19200">
              <a:spcBef>
                <a:spcPct val="50000"/>
              </a:spcBef>
              <a:defRPr/>
            </a:pP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、这两种变异是不是都能遗传给后代呢？</a:t>
            </a:r>
          </a:p>
        </p:txBody>
      </p:sp>
      <p:sp>
        <p:nvSpPr>
          <p:cNvPr id="35847" name="Text Box 2"/>
          <p:cNvSpPr txBox="1">
            <a:spLocks noChangeArrowheads="1"/>
          </p:cNvSpPr>
          <p:nvPr/>
        </p:nvSpPr>
        <p:spPr bwMode="auto">
          <a:xfrm>
            <a:off x="660400" y="1493217"/>
            <a:ext cx="10993707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50000"/>
              </a:spcBef>
            </a:pPr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案例一：一对色觉正常的夫妇，生下一个色盲的孩子。</a:t>
            </a:r>
          </a:p>
          <a:p>
            <a:pPr defTabSz="1219200" eaLnBrk="1" hangingPunct="1">
              <a:spcBef>
                <a:spcPct val="50000"/>
              </a:spcBef>
            </a:pPr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案例二：兄弟二人，哥哥长期在野外工作，弟弟长期在室内工作，哥哥比弟弟黑。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475014" y="36910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学以致用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6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9" grpId="0"/>
      <p:bldP spid="156680" grpId="0"/>
      <p:bldP spid="3584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83659" y="1089025"/>
            <a:ext cx="9512197" cy="28623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200">
              <a:lnSpc>
                <a:spcPct val="250000"/>
              </a:lnSpc>
              <a:defRPr/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※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引起变异的原因有两个方面：</a:t>
            </a:r>
          </a:p>
          <a:p>
            <a:pPr marL="0" lvl="1" defTabSz="1219200">
              <a:lnSpc>
                <a:spcPct val="25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1.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决定于遗传物质基础；</a:t>
            </a:r>
          </a:p>
          <a:p>
            <a:pPr marL="0" lvl="1" defTabSz="1219200">
              <a:lnSpc>
                <a:spcPct val="250000"/>
              </a:lnSpc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2.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与环境也有关；</a:t>
            </a:r>
          </a:p>
        </p:txBody>
      </p:sp>
      <p:sp>
        <p:nvSpPr>
          <p:cNvPr id="5" name="矩形 4"/>
          <p:cNvSpPr/>
          <p:nvPr/>
        </p:nvSpPr>
        <p:spPr>
          <a:xfrm>
            <a:off x="597981" y="3682537"/>
            <a:ext cx="109209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>
              <a:lnSpc>
                <a:spcPct val="250000"/>
              </a:lnSpc>
              <a:spcBef>
                <a:spcPts val="1795"/>
              </a:spcBef>
              <a:defRPr/>
            </a:pPr>
            <a:r>
              <a:rPr lang="en-US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※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由遗传物质的变化引起的变异</a:t>
            </a: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可遗传给后代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；而单纯由环境引起的变异，如果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没有影响到遗传物质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基础，就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不会遗传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给后代。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475014" y="369102"/>
            <a:ext cx="1233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小  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ext Box 2"/>
          <p:cNvSpPr txBox="1">
            <a:spLocks noChangeArrowheads="1"/>
          </p:cNvSpPr>
          <p:nvPr/>
        </p:nvSpPr>
        <p:spPr bwMode="auto">
          <a:xfrm>
            <a:off x="640011" y="2238455"/>
            <a:ext cx="50167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50000"/>
              </a:spcBef>
            </a:pPr>
            <a:r>
              <a:rPr lang="en-US" altLang="zh-CN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可遗传的变异：</a:t>
            </a:r>
          </a:p>
        </p:txBody>
      </p:sp>
      <p:sp>
        <p:nvSpPr>
          <p:cNvPr id="157699" name="Text Box 3" descr="10%"/>
          <p:cNvSpPr txBox="1">
            <a:spLocks noChangeArrowheads="1"/>
          </p:cNvSpPr>
          <p:nvPr/>
        </p:nvSpPr>
        <p:spPr bwMode="auto">
          <a:xfrm>
            <a:off x="640011" y="2963604"/>
            <a:ext cx="7303472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50000"/>
              </a:spcBef>
            </a:pPr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由</a:t>
            </a:r>
            <a:r>
              <a:rPr lang="zh-CN" altLang="en-US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遗传物质</a:t>
            </a:r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发生改变所引起的变异。</a:t>
            </a:r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640011" y="3867396"/>
            <a:ext cx="44530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50000"/>
              </a:spcBef>
            </a:pPr>
            <a:r>
              <a:rPr lang="en-US" altLang="zh-CN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不可遗传的变异</a:t>
            </a:r>
            <a:r>
              <a:rPr lang="zh-CN" altLang="en-US" sz="18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</a:t>
            </a:r>
          </a:p>
        </p:txBody>
      </p:sp>
      <p:sp>
        <p:nvSpPr>
          <p:cNvPr id="157701" name="Text Box 5" descr="10%"/>
          <p:cNvSpPr txBox="1">
            <a:spLocks noChangeArrowheads="1"/>
          </p:cNvSpPr>
          <p:nvPr/>
        </p:nvSpPr>
        <p:spPr bwMode="auto">
          <a:xfrm>
            <a:off x="660400" y="4771188"/>
            <a:ext cx="732722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50000"/>
              </a:spcBef>
            </a:pPr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由</a:t>
            </a:r>
            <a:r>
              <a:rPr lang="zh-CN" altLang="en-US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环境条件</a:t>
            </a:r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引起的，而遗传物质没有发生改变的变异。</a:t>
            </a:r>
          </a:p>
        </p:txBody>
      </p:sp>
      <p:sp>
        <p:nvSpPr>
          <p:cNvPr id="37895" name="矩形 10"/>
          <p:cNvSpPr>
            <a:spLocks noChangeArrowheads="1"/>
          </p:cNvSpPr>
          <p:nvPr/>
        </p:nvSpPr>
        <p:spPr bwMode="auto">
          <a:xfrm>
            <a:off x="1996652" y="1538144"/>
            <a:ext cx="44935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变异的有可遗传和不可遗传之分</a:t>
            </a:r>
          </a:p>
        </p:txBody>
      </p:sp>
      <p:sp>
        <p:nvSpPr>
          <p:cNvPr id="12" name="矩形 11"/>
          <p:cNvSpPr/>
          <p:nvPr/>
        </p:nvSpPr>
        <p:spPr>
          <a:xfrm>
            <a:off x="660400" y="5474925"/>
            <a:ext cx="223651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defTabSz="1219200">
              <a:defRPr/>
            </a:pPr>
            <a:r>
              <a:rPr lang="zh-CN" altLang="en-US" sz="20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（只表现在当代）</a:t>
            </a:r>
          </a:p>
        </p:txBody>
      </p:sp>
      <p:sp>
        <p:nvSpPr>
          <p:cNvPr id="9" name="椭圆 8"/>
          <p:cNvSpPr/>
          <p:nvPr/>
        </p:nvSpPr>
        <p:spPr bwMode="auto">
          <a:xfrm>
            <a:off x="342360" y="1299498"/>
            <a:ext cx="2657248" cy="861468"/>
          </a:xfrm>
          <a:prstGeom prst="ellipse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defTabSz="1219200">
              <a:defRPr/>
            </a:pPr>
            <a:r>
              <a:rPr lang="zh-CN" altLang="en-US" sz="2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结论二：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475014" y="369102"/>
            <a:ext cx="1233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小  结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7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7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8" grpId="0" autoUpdateAnimBg="0"/>
      <p:bldP spid="157699" grpId="0"/>
      <p:bldP spid="157700" grpId="0" autoUpdateAnimBg="0"/>
      <p:bldP spid="15770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02" name="Text Box 2"/>
          <p:cNvSpPr txBox="1">
            <a:spLocks noChangeArrowheads="1"/>
          </p:cNvSpPr>
          <p:nvPr/>
        </p:nvSpPr>
        <p:spPr bwMode="auto">
          <a:xfrm>
            <a:off x="2091370" y="2846275"/>
            <a:ext cx="9733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表现型</a:t>
            </a:r>
          </a:p>
        </p:txBody>
      </p:sp>
      <p:sp>
        <p:nvSpPr>
          <p:cNvPr id="870403" name="Text Box 3"/>
          <p:cNvSpPr txBox="1">
            <a:spLocks noChangeArrowheads="1"/>
          </p:cNvSpPr>
          <p:nvPr/>
        </p:nvSpPr>
        <p:spPr bwMode="auto">
          <a:xfrm>
            <a:off x="3247382" y="2846275"/>
            <a:ext cx="4219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18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</a:p>
        </p:txBody>
      </p:sp>
      <p:sp>
        <p:nvSpPr>
          <p:cNvPr id="870404" name="Text Box 4"/>
          <p:cNvSpPr txBox="1">
            <a:spLocks noChangeArrowheads="1"/>
          </p:cNvSpPr>
          <p:nvPr/>
        </p:nvSpPr>
        <p:spPr bwMode="auto">
          <a:xfrm>
            <a:off x="3627442" y="2694252"/>
            <a:ext cx="12362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en-US" altLang="zh-CN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基因型</a:t>
            </a:r>
          </a:p>
          <a:p>
            <a:pPr defTabSz="1219200" eaLnBrk="1" hangingPunct="1"/>
            <a:r>
              <a: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（内因）</a:t>
            </a:r>
          </a:p>
        </p:txBody>
      </p:sp>
      <p:sp>
        <p:nvSpPr>
          <p:cNvPr id="870405" name="Text Box 5"/>
          <p:cNvSpPr txBox="1">
            <a:spLocks noChangeArrowheads="1"/>
          </p:cNvSpPr>
          <p:nvPr/>
        </p:nvSpPr>
        <p:spPr bwMode="auto">
          <a:xfrm>
            <a:off x="5036829" y="2846275"/>
            <a:ext cx="4219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18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</a:p>
        </p:txBody>
      </p:sp>
      <p:sp>
        <p:nvSpPr>
          <p:cNvPr id="870406" name="Text Box 6"/>
          <p:cNvSpPr txBox="1">
            <a:spLocks noChangeArrowheads="1"/>
          </p:cNvSpPr>
          <p:nvPr/>
        </p:nvSpPr>
        <p:spPr bwMode="auto">
          <a:xfrm>
            <a:off x="5679762" y="2694252"/>
            <a:ext cx="12362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环境条件</a:t>
            </a:r>
          </a:p>
          <a:p>
            <a:pPr defTabSz="1219200" eaLnBrk="1" hangingPunct="1"/>
            <a:r>
              <a: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（外因）</a:t>
            </a:r>
          </a:p>
        </p:txBody>
      </p:sp>
      <p:grpSp>
        <p:nvGrpSpPr>
          <p:cNvPr id="2" name="Group 7"/>
          <p:cNvGrpSpPr/>
          <p:nvPr/>
        </p:nvGrpSpPr>
        <p:grpSpPr bwMode="auto">
          <a:xfrm>
            <a:off x="2758056" y="2225512"/>
            <a:ext cx="3800592" cy="456071"/>
            <a:chOff x="816" y="1200"/>
            <a:chExt cx="2400" cy="192"/>
          </a:xfrm>
        </p:grpSpPr>
        <p:sp>
          <p:nvSpPr>
            <p:cNvPr id="38940" name="Line 8"/>
            <p:cNvSpPr>
              <a:spLocks noChangeShapeType="1"/>
            </p:cNvSpPr>
            <p:nvPr/>
          </p:nvSpPr>
          <p:spPr bwMode="auto">
            <a:xfrm flipV="1">
              <a:off x="3216" y="1200"/>
              <a:ext cx="0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200"/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941" name="Line 9"/>
            <p:cNvSpPr>
              <a:spLocks noChangeShapeType="1"/>
            </p:cNvSpPr>
            <p:nvPr/>
          </p:nvSpPr>
          <p:spPr bwMode="auto">
            <a:xfrm flipH="1">
              <a:off x="816" y="1200"/>
              <a:ext cx="24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200"/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942" name="Line 10"/>
            <p:cNvSpPr>
              <a:spLocks noChangeShapeType="1"/>
            </p:cNvSpPr>
            <p:nvPr/>
          </p:nvSpPr>
          <p:spPr bwMode="auto">
            <a:xfrm>
              <a:off x="816" y="1200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200"/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70411" name="Text Box 11"/>
          <p:cNvSpPr txBox="1">
            <a:spLocks noChangeArrowheads="1"/>
          </p:cNvSpPr>
          <p:nvPr/>
        </p:nvSpPr>
        <p:spPr bwMode="auto">
          <a:xfrm>
            <a:off x="3554596" y="1794777"/>
            <a:ext cx="27174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18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不遗传的变异</a:t>
            </a:r>
          </a:p>
        </p:txBody>
      </p:sp>
      <p:sp>
        <p:nvSpPr>
          <p:cNvPr id="870412" name="Text Box 12"/>
          <p:cNvSpPr txBox="1">
            <a:spLocks noChangeArrowheads="1"/>
          </p:cNvSpPr>
          <p:nvPr/>
        </p:nvSpPr>
        <p:spPr bwMode="auto">
          <a:xfrm>
            <a:off x="7573723" y="3706159"/>
            <a:ext cx="11336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18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基因重组</a:t>
            </a:r>
          </a:p>
        </p:txBody>
      </p:sp>
      <p:sp>
        <p:nvSpPr>
          <p:cNvPr id="870413" name="Text Box 13"/>
          <p:cNvSpPr txBox="1">
            <a:spLocks noChangeArrowheads="1"/>
          </p:cNvSpPr>
          <p:nvPr/>
        </p:nvSpPr>
        <p:spPr bwMode="auto">
          <a:xfrm>
            <a:off x="7548386" y="4238241"/>
            <a:ext cx="11336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18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基因突变</a:t>
            </a:r>
          </a:p>
        </p:txBody>
      </p:sp>
      <p:sp>
        <p:nvSpPr>
          <p:cNvPr id="870414" name="Text Box 14"/>
          <p:cNvSpPr txBox="1">
            <a:spLocks noChangeArrowheads="1"/>
          </p:cNvSpPr>
          <p:nvPr/>
        </p:nvSpPr>
        <p:spPr bwMode="auto">
          <a:xfrm>
            <a:off x="7561056" y="4770324"/>
            <a:ext cx="13708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18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染色体变异</a:t>
            </a:r>
          </a:p>
        </p:txBody>
      </p:sp>
      <p:sp>
        <p:nvSpPr>
          <p:cNvPr id="870415" name="Text Box 15"/>
          <p:cNvSpPr txBox="1">
            <a:spLocks noChangeArrowheads="1"/>
          </p:cNvSpPr>
          <p:nvPr/>
        </p:nvSpPr>
        <p:spPr bwMode="auto">
          <a:xfrm>
            <a:off x="7632316" y="3022052"/>
            <a:ext cx="9374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1800" kern="0">
                <a:solidFill>
                  <a:srgbClr val="FF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诱因</a:t>
            </a:r>
          </a:p>
        </p:txBody>
      </p:sp>
      <p:grpSp>
        <p:nvGrpSpPr>
          <p:cNvPr id="3" name="Group 16"/>
          <p:cNvGrpSpPr/>
          <p:nvPr/>
        </p:nvGrpSpPr>
        <p:grpSpPr bwMode="auto">
          <a:xfrm>
            <a:off x="7353607" y="3015717"/>
            <a:ext cx="1216189" cy="532083"/>
            <a:chOff x="3648" y="1680"/>
            <a:chExt cx="768" cy="336"/>
          </a:xfrm>
        </p:grpSpPr>
        <p:sp>
          <p:nvSpPr>
            <p:cNvPr id="38938" name="Line 17"/>
            <p:cNvSpPr>
              <a:spLocks noChangeShapeType="1"/>
            </p:cNvSpPr>
            <p:nvPr/>
          </p:nvSpPr>
          <p:spPr bwMode="auto">
            <a:xfrm>
              <a:off x="3648" y="1680"/>
              <a:ext cx="76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200"/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939" name="Line 18"/>
            <p:cNvSpPr>
              <a:spLocks noChangeShapeType="1"/>
            </p:cNvSpPr>
            <p:nvPr/>
          </p:nvSpPr>
          <p:spPr bwMode="auto">
            <a:xfrm>
              <a:off x="4416" y="1680"/>
              <a:ext cx="0" cy="3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200"/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70419" name="AutoShape 19"/>
          <p:cNvSpPr/>
          <p:nvPr/>
        </p:nvSpPr>
        <p:spPr bwMode="auto">
          <a:xfrm>
            <a:off x="7277594" y="3877186"/>
            <a:ext cx="152024" cy="1292201"/>
          </a:xfrm>
          <a:prstGeom prst="leftBrace">
            <a:avLst>
              <a:gd name="adj1" fmla="val 70833"/>
              <a:gd name="adj2" fmla="val 50000"/>
            </a:avLst>
          </a:prstGeom>
          <a:noFill/>
          <a:ln w="19050">
            <a:solidFill>
              <a:srgbClr val="008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endParaRPr kumimoji="0" lang="zh-CN" altLang="zh-CN" sz="1400" kern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4" name="Group 20"/>
          <p:cNvGrpSpPr/>
          <p:nvPr/>
        </p:nvGrpSpPr>
        <p:grpSpPr bwMode="auto">
          <a:xfrm>
            <a:off x="4547502" y="3734662"/>
            <a:ext cx="2660415" cy="836131"/>
            <a:chOff x="2064" y="1872"/>
            <a:chExt cx="1680" cy="768"/>
          </a:xfrm>
        </p:grpSpPr>
        <p:sp>
          <p:nvSpPr>
            <p:cNvPr id="38936" name="Line 21"/>
            <p:cNvSpPr>
              <a:spLocks noChangeShapeType="1"/>
            </p:cNvSpPr>
            <p:nvPr/>
          </p:nvSpPr>
          <p:spPr bwMode="auto">
            <a:xfrm flipH="1">
              <a:off x="2064" y="2640"/>
              <a:ext cx="16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200"/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937" name="Line 22"/>
            <p:cNvSpPr>
              <a:spLocks noChangeShapeType="1"/>
            </p:cNvSpPr>
            <p:nvPr/>
          </p:nvSpPr>
          <p:spPr bwMode="auto">
            <a:xfrm flipV="1">
              <a:off x="2064" y="1872"/>
              <a:ext cx="0" cy="76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200"/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23"/>
          <p:cNvGrpSpPr/>
          <p:nvPr/>
        </p:nvGrpSpPr>
        <p:grpSpPr bwMode="auto">
          <a:xfrm>
            <a:off x="2607615" y="3805924"/>
            <a:ext cx="1520237" cy="760119"/>
            <a:chOff x="816" y="1872"/>
            <a:chExt cx="960" cy="768"/>
          </a:xfrm>
        </p:grpSpPr>
        <p:sp>
          <p:nvSpPr>
            <p:cNvPr id="38933" name="Line 24"/>
            <p:cNvSpPr>
              <a:spLocks noChangeShapeType="1"/>
            </p:cNvSpPr>
            <p:nvPr/>
          </p:nvSpPr>
          <p:spPr bwMode="auto">
            <a:xfrm>
              <a:off x="1776" y="1872"/>
              <a:ext cx="0" cy="76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200"/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934" name="Line 25"/>
            <p:cNvSpPr>
              <a:spLocks noChangeShapeType="1"/>
            </p:cNvSpPr>
            <p:nvPr/>
          </p:nvSpPr>
          <p:spPr bwMode="auto">
            <a:xfrm flipH="1">
              <a:off x="816" y="2640"/>
              <a:ext cx="96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200"/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935" name="Line 26"/>
            <p:cNvSpPr>
              <a:spLocks noChangeShapeType="1"/>
            </p:cNvSpPr>
            <p:nvPr/>
          </p:nvSpPr>
          <p:spPr bwMode="auto">
            <a:xfrm flipV="1">
              <a:off x="816" y="1872"/>
              <a:ext cx="0" cy="76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200"/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70427" name="Text Box 27"/>
          <p:cNvSpPr txBox="1">
            <a:spLocks noChangeArrowheads="1"/>
          </p:cNvSpPr>
          <p:nvPr/>
        </p:nvSpPr>
        <p:spPr bwMode="auto">
          <a:xfrm>
            <a:off x="4906976" y="4092552"/>
            <a:ext cx="16081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18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可遗传的变异</a:t>
            </a:r>
          </a:p>
        </p:txBody>
      </p:sp>
      <p:sp>
        <p:nvSpPr>
          <p:cNvPr id="870428" name="Text Box 28"/>
          <p:cNvSpPr txBox="1">
            <a:spLocks noChangeArrowheads="1"/>
          </p:cNvSpPr>
          <p:nvPr/>
        </p:nvSpPr>
        <p:spPr bwMode="auto">
          <a:xfrm>
            <a:off x="5266447" y="4596131"/>
            <a:ext cx="11336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1800" kern="0" dirty="0">
                <a:solidFill>
                  <a:srgbClr val="00206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三个来源</a:t>
            </a:r>
          </a:p>
        </p:txBody>
      </p:sp>
      <p:sp>
        <p:nvSpPr>
          <p:cNvPr id="6" name="矩形 5"/>
          <p:cNvSpPr/>
          <p:nvPr/>
        </p:nvSpPr>
        <p:spPr>
          <a:xfrm>
            <a:off x="1142043" y="3313412"/>
            <a:ext cx="8897565" cy="400108"/>
          </a:xfrm>
          <a:prstGeom prst="rect">
            <a:avLst/>
          </a:prstGeom>
          <a:noFill/>
          <a:ln w="19050" cap="flat">
            <a:solidFill>
              <a:srgbClr val="002060"/>
            </a:solidFill>
            <a:prstDash val="dashDot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1219200" latinLnBrk="1" hangingPunct="0"/>
            <a:endParaRPr lang="zh-CN" altLang="en-US" kern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475014" y="369102"/>
            <a:ext cx="1233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小  结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70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70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70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70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70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70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70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70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870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870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87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87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87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02" grpId="0" autoUpdateAnimBg="0"/>
      <p:bldP spid="870403" grpId="0" autoUpdateAnimBg="0"/>
      <p:bldP spid="870404" grpId="0" autoUpdateAnimBg="0"/>
      <p:bldP spid="870405" grpId="0" autoUpdateAnimBg="0"/>
      <p:bldP spid="870406" grpId="0" autoUpdateAnimBg="0"/>
      <p:bldP spid="870411" grpId="0" autoUpdateAnimBg="0"/>
      <p:bldP spid="870412" grpId="0" autoUpdateAnimBg="0"/>
      <p:bldP spid="870413" grpId="0" autoUpdateAnimBg="0"/>
      <p:bldP spid="870414" grpId="0" autoUpdateAnimBg="0"/>
      <p:bldP spid="870415" grpId="0" autoUpdateAnimBg="0"/>
      <p:bldP spid="870419" grpId="0" animBg="1" autoUpdateAnimBg="0"/>
      <p:bldP spid="870427" grpId="0" autoUpdateAnimBg="0"/>
      <p:bldP spid="870428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 descr="5%"/>
          <p:cNvSpPr>
            <a:spLocks noChangeArrowheads="1"/>
          </p:cNvSpPr>
          <p:nvPr/>
        </p:nvSpPr>
        <p:spPr bwMode="auto">
          <a:xfrm>
            <a:off x="7073724" y="2531452"/>
            <a:ext cx="2451382" cy="46166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kumimoji="0" lang="zh-CN" altLang="en-US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玉米中的白化苗 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367" y="1505292"/>
            <a:ext cx="2109329" cy="2052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143" y="1505292"/>
            <a:ext cx="2052320" cy="2052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ic_7000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-40000" contras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0" t="52859" r="33878" b="10590"/>
          <a:stretch>
            <a:fillRect/>
          </a:stretch>
        </p:blipFill>
        <p:spPr bwMode="auto">
          <a:xfrm>
            <a:off x="7027051" y="3796736"/>
            <a:ext cx="2451382" cy="2329051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pic_7000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-40000" contras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5" t="3671" r="66061" b="66789"/>
          <a:stretch>
            <a:fillRect/>
          </a:stretch>
        </p:blipFill>
        <p:spPr bwMode="auto">
          <a:xfrm>
            <a:off x="5088749" y="3796736"/>
            <a:ext cx="2508391" cy="2337364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7" descr="瓦形"/>
          <p:cNvSpPr txBox="1">
            <a:spLocks noChangeArrowheads="1"/>
          </p:cNvSpPr>
          <p:nvPr/>
        </p:nvSpPr>
        <p:spPr bwMode="auto">
          <a:xfrm>
            <a:off x="2380827" y="4545762"/>
            <a:ext cx="2451382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en-US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小麦中出现抗倒伏的变异品种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3956885" y="2024710"/>
            <a:ext cx="1702181" cy="50674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95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不利变异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6559398" y="3854489"/>
            <a:ext cx="1693344" cy="50674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95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有利变异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475014" y="369102"/>
            <a:ext cx="1233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小  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0400" y="1612124"/>
            <a:ext cx="9619248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俗话说：“一母生九子，连母十个样”这描述的是一种什么生物现象？</a:t>
            </a:r>
            <a:endParaRPr lang="zh-CN" altLang="en-US" sz="36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60400" y="2371305"/>
            <a:ext cx="1364707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kern="0" dirty="0">
                <a:solidFill>
                  <a:srgbClr val="002060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变异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475014" y="369102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变异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7"/>
          <p:cNvSpPr>
            <a:spLocks noChangeArrowheads="1"/>
          </p:cNvSpPr>
          <p:nvPr/>
        </p:nvSpPr>
        <p:spPr bwMode="auto">
          <a:xfrm>
            <a:off x="375130" y="2757892"/>
            <a:ext cx="8218305" cy="1621223"/>
          </a:xfrm>
          <a:prstGeom prst="wedgeRoundRectCallout">
            <a:avLst>
              <a:gd name="adj1" fmla="val -43861"/>
              <a:gd name="adj2" fmla="val 28458"/>
              <a:gd name="adj3" fmla="val 16667"/>
            </a:avLst>
          </a:prstGeom>
          <a:noFill/>
          <a:ln w="9525">
            <a:noFill/>
            <a:miter lim="800000"/>
          </a:ln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50000"/>
              </a:spcBef>
            </a:pPr>
            <a:r>
              <a:rPr lang="zh-CN" altLang="en-US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有利变异：</a:t>
            </a:r>
            <a:r>
              <a:rPr lang="zh-CN" altLang="en-US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有利</a:t>
            </a:r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于生物生存的变异。</a:t>
            </a:r>
          </a:p>
          <a:p>
            <a:pPr defTabSz="1219200" eaLnBrk="1" hangingPunct="1">
              <a:spcBef>
                <a:spcPct val="50000"/>
              </a:spcBef>
            </a:pPr>
            <a:r>
              <a:rPr lang="zh-CN" altLang="en-US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不利变异：</a:t>
            </a:r>
            <a:r>
              <a:rPr lang="zh-CN" altLang="en-US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不有利</a:t>
            </a:r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于生物生存的变异。</a:t>
            </a:r>
          </a:p>
        </p:txBody>
      </p:sp>
      <p:sp>
        <p:nvSpPr>
          <p:cNvPr id="40963" name="Text Box 5"/>
          <p:cNvSpPr txBox="1">
            <a:spLocks noChangeArrowheads="1"/>
          </p:cNvSpPr>
          <p:nvPr/>
        </p:nvSpPr>
        <p:spPr bwMode="auto">
          <a:xfrm>
            <a:off x="546100" y="2211583"/>
            <a:ext cx="1229836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50000"/>
              </a:spcBef>
            </a:pPr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绝大多数变异对生物来说是不利的；少数是有利的；还有一些是既无害也无利的。</a:t>
            </a:r>
          </a:p>
        </p:txBody>
      </p:sp>
      <p:sp>
        <p:nvSpPr>
          <p:cNvPr id="40965" name="矩形 6"/>
          <p:cNvSpPr>
            <a:spLocks noChangeArrowheads="1"/>
          </p:cNvSpPr>
          <p:nvPr/>
        </p:nvSpPr>
        <p:spPr bwMode="auto">
          <a:xfrm>
            <a:off x="1781412" y="1479660"/>
            <a:ext cx="233910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变异是不定向的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46100" y="4232926"/>
            <a:ext cx="523733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变异是绝对的有利或绝对的不利吗？</a:t>
            </a:r>
          </a:p>
        </p:txBody>
      </p:sp>
      <p:sp>
        <p:nvSpPr>
          <p:cNvPr id="7" name="椭圆 6"/>
          <p:cNvSpPr/>
          <p:nvPr/>
        </p:nvSpPr>
        <p:spPr bwMode="auto">
          <a:xfrm>
            <a:off x="227870" y="1265471"/>
            <a:ext cx="2657248" cy="861468"/>
          </a:xfrm>
          <a:prstGeom prst="ellipse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defTabSz="1219200">
              <a:defRPr/>
            </a:pPr>
            <a:r>
              <a:rPr lang="zh-CN" altLang="en-US" sz="2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结论三：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39035" y="3210063"/>
            <a:ext cx="7773988" cy="1139825"/>
          </a:xfrm>
        </p:spPr>
        <p:txBody>
          <a:bodyPr/>
          <a:lstStyle/>
          <a:p>
            <a:pPr eaLnBrk="1" hangingPunct="1"/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请大家都来争当农业能手</a:t>
            </a:r>
          </a:p>
        </p:txBody>
      </p:sp>
      <p:sp>
        <p:nvSpPr>
          <p:cNvPr id="49155" name="Rectangle 5"/>
          <p:cNvSpPr>
            <a:spLocks noChangeArrowheads="1"/>
          </p:cNvSpPr>
          <p:nvPr/>
        </p:nvSpPr>
        <p:spPr bwMode="auto">
          <a:xfrm>
            <a:off x="2487952" y="4647736"/>
            <a:ext cx="14991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kumimoji="0" lang="zh-CN" altLang="en-US" sz="2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养奶牛高手</a:t>
            </a:r>
          </a:p>
        </p:txBody>
      </p:sp>
      <p:sp>
        <p:nvSpPr>
          <p:cNvPr id="49156" name="Rectangle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06667" y="4647736"/>
            <a:ext cx="12362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kumimoji="0" lang="zh-CN" altLang="en-US" sz="2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种粮大户</a:t>
            </a:r>
          </a:p>
        </p:txBody>
      </p:sp>
      <p:sp>
        <p:nvSpPr>
          <p:cNvPr id="49157" name="Rectangl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632129" y="4647736"/>
            <a:ext cx="12362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kumimoji="0" lang="zh-CN" altLang="en-US" sz="2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蔬菜大王</a:t>
            </a:r>
          </a:p>
        </p:txBody>
      </p:sp>
      <p:sp>
        <p:nvSpPr>
          <p:cNvPr id="41993" name="矩形 8"/>
          <p:cNvSpPr>
            <a:spLocks noChangeArrowheads="1"/>
          </p:cNvSpPr>
          <p:nvPr/>
        </p:nvSpPr>
        <p:spPr bwMode="auto">
          <a:xfrm>
            <a:off x="660400" y="1404436"/>
            <a:ext cx="38779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人类对遗传变异原理的应用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33771" y="2312050"/>
            <a:ext cx="13965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buFont typeface="Arial" panose="020B0604020202020204" pitchFamily="34" charset="0"/>
              <a:buChar char="•"/>
            </a:pPr>
            <a:r>
              <a:rPr lang="en-US" altLang="zh-CN" sz="2000" b="1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000" b="1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基因重组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235593" y="2312050"/>
            <a:ext cx="13965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buFont typeface="Arial" panose="020B0604020202020204" pitchFamily="34" charset="0"/>
              <a:buChar char="•"/>
            </a:pPr>
            <a:r>
              <a:rPr lang="en-US" altLang="zh-CN" sz="2000" b="1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000" b="1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基因突变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851667" y="2312050"/>
            <a:ext cx="19223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buFont typeface="Arial" panose="020B0604020202020204" pitchFamily="34" charset="0"/>
              <a:buChar char="•"/>
            </a:pPr>
            <a:r>
              <a:rPr lang="en-US" altLang="zh-CN" sz="2000" b="1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000" b="1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选择优良性状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475014" y="369102"/>
            <a:ext cx="1233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小  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animBg="1"/>
      <p:bldP spid="49155" grpId="0"/>
      <p:bldP spid="49156" grpId="0"/>
      <p:bldP spid="49157" grpId="0"/>
      <p:bldP spid="10" grpId="0"/>
      <p:bldP spid="11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从产奶量不同的奶牛中选择繁育出高产奶牛示意图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38000" contras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" r="-386"/>
          <a:stretch>
            <a:fillRect/>
          </a:stretch>
        </p:blipFill>
        <p:spPr bwMode="auto">
          <a:xfrm>
            <a:off x="2935278" y="1581365"/>
            <a:ext cx="6796637" cy="433993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60400" y="1467700"/>
            <a:ext cx="5529862" cy="5130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养奶牛高手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860555" y="4004704"/>
            <a:ext cx="3932425" cy="82920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395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（选择含有控制高产奶量的</a:t>
            </a:r>
            <a:r>
              <a:rPr lang="zh-CN" altLang="en-US" sz="2395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遗传物质</a:t>
            </a:r>
            <a:r>
              <a:rPr lang="zh-CN" altLang="en-US" sz="2395" dirty="0">
                <a:solidFill>
                  <a:srgbClr val="0000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）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265946" y="3751333"/>
            <a:ext cx="1738327" cy="50674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2695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选择育种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475014" y="369102"/>
            <a:ext cx="18582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课后拓展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pic_867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905" y="1766640"/>
            <a:ext cx="5871916" cy="394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4"/>
          <p:cNvSpPr>
            <a:spLocks noChangeShapeType="1"/>
          </p:cNvSpPr>
          <p:nvPr/>
        </p:nvSpPr>
        <p:spPr bwMode="auto">
          <a:xfrm>
            <a:off x="3773006" y="3814209"/>
            <a:ext cx="376497" cy="0"/>
          </a:xfrm>
          <a:prstGeom prst="line">
            <a:avLst/>
          </a:prstGeom>
          <a:noFill/>
          <a:ln w="5715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7543908" y="3814209"/>
            <a:ext cx="485763" cy="0"/>
          </a:xfrm>
          <a:prstGeom prst="line">
            <a:avLst/>
          </a:prstGeom>
          <a:noFill/>
          <a:ln w="5715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5442892" y="5645619"/>
            <a:ext cx="323050" cy="0"/>
          </a:xfrm>
          <a:prstGeom prst="line">
            <a:avLst/>
          </a:prstGeom>
          <a:noFill/>
          <a:ln w="5715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 flipH="1">
            <a:off x="5820576" y="5643245"/>
            <a:ext cx="592655" cy="21378"/>
          </a:xfrm>
          <a:prstGeom prst="line">
            <a:avLst/>
          </a:prstGeom>
          <a:noFill/>
          <a:ln w="5715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6682836" y="4352230"/>
            <a:ext cx="2881324" cy="9211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2695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杂交育种</a:t>
            </a:r>
          </a:p>
          <a:p>
            <a:pPr algn="l" eaLnBrk="1" hangingPunct="1"/>
            <a:r>
              <a:rPr lang="zh-CN" altLang="en-US" sz="2695" dirty="0">
                <a:solidFill>
                  <a:srgbClr val="0000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 sz="2695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原理：基因重组</a:t>
            </a:r>
          </a:p>
        </p:txBody>
      </p:sp>
      <p:sp>
        <p:nvSpPr>
          <p:cNvPr id="16" name="Rectangle 10"/>
          <p:cNvSpPr txBox="1">
            <a:spLocks noChangeArrowheads="1"/>
          </p:cNvSpPr>
          <p:nvPr/>
        </p:nvSpPr>
        <p:spPr>
          <a:xfrm>
            <a:off x="585364" y="1421836"/>
            <a:ext cx="5814907" cy="10997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种粮大户</a:t>
            </a: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3449956" y="5322569"/>
            <a:ext cx="5529862" cy="51308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zh-CN" altLang="en-US" sz="2095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高产抗倒伏的小麦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475014" y="369102"/>
            <a:ext cx="18582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课后拓展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475014" y="369102"/>
            <a:ext cx="18582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课后拓展</a:t>
            </a:r>
          </a:p>
        </p:txBody>
      </p:sp>
      <p:pic>
        <p:nvPicPr>
          <p:cNvPr id="9" name="Picture 2" descr="太空椒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BE9DE"/>
              </a:clrFrom>
              <a:clrTo>
                <a:srgbClr val="DBE9DE">
                  <a:alpha val="0"/>
                </a:srgbClr>
              </a:clrTo>
            </a:clrChange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805" y="2611148"/>
            <a:ext cx="2603406" cy="2850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56305" y="2745849"/>
            <a:ext cx="1781528" cy="271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60400" y="1443320"/>
            <a:ext cx="4902764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诱变育种</a:t>
            </a:r>
          </a:p>
          <a:p>
            <a:pPr algn="l" eaLnBrk="1" hangingPunct="1"/>
            <a:r>
              <a:rPr lang="zh-CN" altLang="en-US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 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原理：基因突变</a:t>
            </a:r>
          </a:p>
        </p:txBody>
      </p:sp>
      <p:sp>
        <p:nvSpPr>
          <p:cNvPr id="12" name="Rectangle 6" descr="bg3"/>
          <p:cNvSpPr>
            <a:spLocks noChangeArrowheads="1"/>
          </p:cNvSpPr>
          <p:nvPr/>
        </p:nvSpPr>
        <p:spPr bwMode="auto">
          <a:xfrm>
            <a:off x="8309210" y="5507664"/>
            <a:ext cx="1107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en-US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太空椒</a:t>
            </a:r>
          </a:p>
        </p:txBody>
      </p:sp>
      <p:sp>
        <p:nvSpPr>
          <p:cNvPr id="14" name="Rectangle 10" descr="bg3"/>
          <p:cNvSpPr>
            <a:spLocks noChangeArrowheads="1"/>
          </p:cNvSpPr>
          <p:nvPr/>
        </p:nvSpPr>
        <p:spPr bwMode="auto">
          <a:xfrm>
            <a:off x="2093190" y="5261537"/>
            <a:ext cx="121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en-US" sz="200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普通甜椒</a:t>
            </a:r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2573" y="3219704"/>
            <a:ext cx="1655633" cy="1096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lock Arc 28"/>
          <p:cNvSpPr/>
          <p:nvPr/>
        </p:nvSpPr>
        <p:spPr>
          <a:xfrm flipH="1">
            <a:off x="10652093" y="6396445"/>
            <a:ext cx="923109" cy="923109"/>
          </a:xfrm>
          <a:prstGeom prst="blockArc">
            <a:avLst/>
          </a:prstGeom>
          <a:solidFill>
            <a:srgbClr val="04588E"/>
          </a:solidFill>
          <a:ln w="12700" cap="flat" cmpd="sng" algn="ctr">
            <a:noFill/>
            <a:prstDash val="solid"/>
            <a:miter lim="800000"/>
          </a:ln>
          <a:effectLst>
            <a:outerShdw blurRad="863600" sx="102000" sy="102000" algn="ctr" rotWithShape="0">
              <a:prstClr val="black">
                <a:alpha val="74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544031" y="324651"/>
            <a:ext cx="4062342" cy="300975"/>
          </a:xfrm>
          <a:prstGeom prst="rect">
            <a:avLst/>
          </a:prstGeom>
          <a:solidFill>
            <a:srgbClr val="04588E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defTabSz="1151890" latinLnBrk="1">
              <a:defRPr/>
            </a:pPr>
            <a:r>
              <a:rPr lang="zh-CN" altLang="en-US" sz="1200" kern="0" spc="3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人教版初中生物八年级下册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6096000" y="2350802"/>
            <a:ext cx="5846818" cy="2374759"/>
            <a:chOff x="6147269" y="2844265"/>
            <a:chExt cx="5112385" cy="2076459"/>
          </a:xfrm>
        </p:grpSpPr>
        <p:grpSp>
          <p:nvGrpSpPr>
            <p:cNvPr id="21" name="组合 20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23" name="矩形: 圆角 22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04588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24" name="组合 23"/>
              <p:cNvGrpSpPr/>
              <p:nvPr/>
            </p:nvGrpSpPr>
            <p:grpSpPr>
              <a:xfrm>
                <a:off x="-4714868" y="2110674"/>
                <a:ext cx="5033250" cy="990997"/>
                <a:chOff x="-4714868" y="2110674"/>
                <a:chExt cx="5033250" cy="990997"/>
              </a:xfrm>
            </p:grpSpPr>
            <p:sp>
              <p:nvSpPr>
                <p:cNvPr id="25" name="文本框 24"/>
                <p:cNvSpPr txBox="1"/>
                <p:nvPr/>
              </p:nvSpPr>
              <p:spPr>
                <a:xfrm>
                  <a:off x="-4714868" y="2808615"/>
                  <a:ext cx="5033249" cy="293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26" name="直接连接符 25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7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kumimoji="0" lang="zh-CN" alt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4588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cs typeface="+mn-ea"/>
                      <a:sym typeface="Arial" panose="020B0604020202020204" pitchFamily="34" charset="0"/>
                    </a:rPr>
                    <a:t>感谢各位的聆听</a:t>
                  </a:r>
                </a:p>
              </p:txBody>
            </p:sp>
          </p:grpSp>
        </p:grpSp>
        <p:sp>
          <p:nvSpPr>
            <p:cNvPr id="22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dirty="0">
                  <a:solidFill>
                    <a:prstClr val="black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dirty="0">
                  <a:solidFill>
                    <a:prstClr val="black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2</a:t>
              </a:r>
              <a:r>
                <a:rPr lang="zh-CN" altLang="en-US" dirty="0">
                  <a:solidFill>
                    <a:prstClr val="black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章 生物的遗传和变异</a:t>
              </a:r>
              <a:endParaRPr lang="zh-CN" altLang="en-US" sz="40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pic>
        <p:nvPicPr>
          <p:cNvPr id="6" name="图片占位符 5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8" r="21628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09587" y="1534294"/>
            <a:ext cx="548640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36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kern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回顾：</a:t>
            </a:r>
            <a:r>
              <a:rPr lang="zh-CN" altLang="en-US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什么是变异？</a:t>
            </a:r>
            <a:endParaRPr lang="zh-CN" altLang="en-US" sz="36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95547" y="1926885"/>
            <a:ext cx="10899839" cy="98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4400" b="1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生物的</a:t>
            </a:r>
            <a:r>
              <a:rPr lang="zh-CN" altLang="en-US" kern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亲代和子代间</a:t>
            </a:r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，以及</a:t>
            </a:r>
            <a:r>
              <a:rPr lang="zh-CN" altLang="en-US" kern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子代个体间</a:t>
            </a:r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的差异叫生物的变异。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475014" y="369102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变异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7"/>
          <p:cNvSpPr>
            <a:spLocks noChangeArrowheads="1"/>
          </p:cNvSpPr>
          <p:nvPr/>
        </p:nvSpPr>
        <p:spPr bwMode="auto">
          <a:xfrm>
            <a:off x="660400" y="1224535"/>
            <a:ext cx="98005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kumimoji="0" lang="en-US" altLang="zh-CN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、观察教材</a:t>
            </a:r>
            <a:r>
              <a:rPr kumimoji="0" lang="en-US" altLang="zh-CN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P43</a:t>
            </a:r>
            <a:r>
              <a:rPr kumimoji="0" lang="zh-CN" altLang="en-US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中的图片，你发现了什么？</a:t>
            </a:r>
          </a:p>
        </p:txBody>
      </p:sp>
      <p:pic>
        <p:nvPicPr>
          <p:cNvPr id="4" name="Picture 9" descr="pic_70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803" y="1848588"/>
            <a:ext cx="6039775" cy="476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pic_700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858" y="1973692"/>
            <a:ext cx="6500597" cy="4643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pic_6999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063" y="1986359"/>
            <a:ext cx="6250392" cy="46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2"/>
          <p:cNvGrpSpPr/>
          <p:nvPr/>
        </p:nvGrpSpPr>
        <p:grpSpPr bwMode="auto">
          <a:xfrm>
            <a:off x="3042858" y="2063955"/>
            <a:ext cx="6715964" cy="4337427"/>
            <a:chOff x="703" y="935"/>
            <a:chExt cx="4219" cy="2489"/>
          </a:xfrm>
        </p:grpSpPr>
        <p:pic>
          <p:nvPicPr>
            <p:cNvPr id="14350" name="Picture 13" descr="P40-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935"/>
              <a:ext cx="4219" cy="2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1" name="Rectangle 14"/>
            <p:cNvSpPr>
              <a:spLocks noChangeArrowheads="1"/>
            </p:cNvSpPr>
            <p:nvPr/>
          </p:nvSpPr>
          <p:spPr bwMode="auto">
            <a:xfrm>
              <a:off x="1020" y="2795"/>
              <a:ext cx="364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defTabSz="1219200" eaLnBrk="1" hangingPunct="1"/>
              <a:endParaRPr kumimoji="0" lang="zh-CN" altLang="zh-CN" sz="3590" b="1" kern="0">
                <a:solidFill>
                  <a:srgbClr val="FFCC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15"/>
          <p:cNvGrpSpPr/>
          <p:nvPr/>
        </p:nvGrpSpPr>
        <p:grpSpPr bwMode="auto">
          <a:xfrm>
            <a:off x="3096699" y="2071317"/>
            <a:ext cx="6608280" cy="4310505"/>
            <a:chOff x="476" y="368"/>
            <a:chExt cx="2404" cy="1758"/>
          </a:xfrm>
        </p:grpSpPr>
        <p:pic>
          <p:nvPicPr>
            <p:cNvPr id="14345" name="Picture 16" descr="Shenwu_jinyu_02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" y="1207"/>
              <a:ext cx="1225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346" name="Group 17"/>
            <p:cNvGrpSpPr/>
            <p:nvPr/>
          </p:nvGrpSpPr>
          <p:grpSpPr bwMode="auto">
            <a:xfrm>
              <a:off x="476" y="368"/>
              <a:ext cx="2404" cy="1757"/>
              <a:chOff x="476" y="368"/>
              <a:chExt cx="2404" cy="1757"/>
            </a:xfrm>
          </p:grpSpPr>
          <p:pic>
            <p:nvPicPr>
              <p:cNvPr id="14347" name="Picture 18" descr="012l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01" y="369"/>
                <a:ext cx="1179" cy="8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48" name="Picture 19" descr="019s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6" y="1207"/>
                <a:ext cx="1225" cy="9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49" name="Picture 20" descr="009i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6" y="368"/>
                <a:ext cx="1225" cy="8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8" name="文本框 17"/>
          <p:cNvSpPr txBox="1"/>
          <p:nvPr/>
        </p:nvSpPr>
        <p:spPr>
          <a:xfrm>
            <a:off x="1475014" y="369102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变异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3"/>
          <p:cNvSpPr txBox="1">
            <a:spLocks noChangeArrowheads="1"/>
          </p:cNvSpPr>
          <p:nvPr/>
        </p:nvSpPr>
        <p:spPr bwMode="auto">
          <a:xfrm>
            <a:off x="660400" y="1380696"/>
            <a:ext cx="88891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kumimoji="0" lang="en-US" altLang="zh-CN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、生活中你们还知道哪些生物变异的现象？</a:t>
            </a:r>
          </a:p>
        </p:txBody>
      </p:sp>
      <p:sp>
        <p:nvSpPr>
          <p:cNvPr id="149520" name="Text Box 16"/>
          <p:cNvSpPr txBox="1">
            <a:spLocks noChangeArrowheads="1"/>
          </p:cNvSpPr>
          <p:nvPr/>
        </p:nvSpPr>
        <p:spPr bwMode="auto">
          <a:xfrm>
            <a:off x="1899469" y="4502751"/>
            <a:ext cx="3518715" cy="4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spcBef>
                <a:spcPct val="50000"/>
              </a:spcBef>
            </a:pPr>
            <a:r>
              <a:rPr lang="zh-CN" altLang="en-US" sz="2395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番茄的红果和黄果</a:t>
            </a:r>
          </a:p>
        </p:txBody>
      </p:sp>
      <p:sp>
        <p:nvSpPr>
          <p:cNvPr id="149521" name="Rectangle 17"/>
          <p:cNvSpPr>
            <a:spLocks noChangeArrowheads="1"/>
          </p:cNvSpPr>
          <p:nvPr/>
        </p:nvSpPr>
        <p:spPr bwMode="auto">
          <a:xfrm>
            <a:off x="7386921" y="4470742"/>
            <a:ext cx="2634054" cy="4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lang="zh-CN" altLang="en-US" sz="2395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豌豆的圆粒和皱粒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0" r="99655">
                        <a14:foregroundMark x1="8276" y1="41724" x2="5517" y2="51207"/>
                        <a14:foregroundMark x1="5517" y1="51207" x2="5862" y2="52759"/>
                        <a14:foregroundMark x1="1724" y1="57586" x2="172" y2="68621"/>
                        <a14:foregroundMark x1="90690" y1="42414" x2="92931" y2="51379"/>
                        <a14:foregroundMark x1="94138" y1="45172" x2="99655" y2="43276"/>
                        <a14:foregroundMark x1="59655" y1="18621" x2="59655" y2="18621"/>
                        <a14:foregroundMark x1="58966" y1="19310" x2="60862" y2="17759"/>
                        <a14:foregroundMark x1="53448" y1="18621" x2="53276" y2="15862"/>
                        <a14:foregroundMark x1="59310" y1="18966" x2="61552" y2="18276"/>
                        <a14:foregroundMark x1="31379" y1="76207" x2="34483" y2="76207"/>
                        <a14:foregroundMark x1="30862" y1="76379" x2="35172" y2="77586"/>
                        <a14:backgroundMark x1="5030" y1="51069" x2="4918" y2="513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958" y="2332424"/>
            <a:ext cx="2000917" cy="200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98" t="14978" r="9916" b="8996"/>
          <a:stretch>
            <a:fillRect/>
          </a:stretch>
        </p:blipFill>
        <p:spPr bwMode="auto">
          <a:xfrm>
            <a:off x="1002204" y="2822494"/>
            <a:ext cx="2212589" cy="137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 descr="绿色的豌豆&#10;&#10;描述已自动生成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266" y="2638563"/>
            <a:ext cx="2365909" cy="1741309"/>
          </a:xfrm>
          <a:prstGeom prst="rect">
            <a:avLst/>
          </a:prstGeom>
        </p:spPr>
      </p:pic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527" y="2775963"/>
            <a:ext cx="1673944" cy="155737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本框 8"/>
          <p:cNvSpPr txBox="1"/>
          <p:nvPr/>
        </p:nvSpPr>
        <p:spPr>
          <a:xfrm>
            <a:off x="1475014" y="369102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变异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9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9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20" grpId="0" autoUpdateAnimBg="0"/>
      <p:bldP spid="14952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1" y="1825300"/>
            <a:ext cx="4876800" cy="3251200"/>
          </a:xfrm>
          <a:prstGeom prst="snip2DiagRect">
            <a:avLst>
              <a:gd name="adj1" fmla="val 21551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875" y="1826577"/>
            <a:ext cx="4874884" cy="3249923"/>
          </a:xfrm>
          <a:prstGeom prst="snip2DiagRect">
            <a:avLst>
              <a:gd name="adj1" fmla="val 0"/>
              <a:gd name="adj2" fmla="val 2105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文本框 3"/>
          <p:cNvSpPr txBox="1"/>
          <p:nvPr/>
        </p:nvSpPr>
        <p:spPr>
          <a:xfrm>
            <a:off x="1475014" y="369102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变异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881788" y="1575936"/>
            <a:ext cx="9637112" cy="58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>
              <a:lnSpc>
                <a:spcPct val="150000"/>
              </a:lnSpc>
              <a:spcBef>
                <a:spcPct val="90000"/>
              </a:spcBef>
            </a:pPr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生物的变异现象是普遍存在的</a:t>
            </a:r>
            <a:r>
              <a:rPr lang="en-US" altLang="zh-CN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 </a:t>
            </a:r>
            <a:r>
              <a:rPr lang="zh-CN" altLang="en-US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是生物的基本特征之一。</a:t>
            </a:r>
          </a:p>
        </p:txBody>
      </p:sp>
      <p:sp>
        <p:nvSpPr>
          <p:cNvPr id="6" name="椭圆 5"/>
          <p:cNvSpPr/>
          <p:nvPr/>
        </p:nvSpPr>
        <p:spPr bwMode="auto">
          <a:xfrm>
            <a:off x="299961" y="1485104"/>
            <a:ext cx="2657248" cy="861468"/>
          </a:xfrm>
          <a:prstGeom prst="ellipse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defTabSz="1219200">
              <a:defRPr/>
            </a:pPr>
            <a:r>
              <a:rPr lang="zh-CN" altLang="en-US" sz="2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结论一：</a:t>
            </a:r>
          </a:p>
        </p:txBody>
      </p:sp>
      <p:sp>
        <p:nvSpPr>
          <p:cNvPr id="2" name="矩形 1"/>
          <p:cNvSpPr/>
          <p:nvPr/>
        </p:nvSpPr>
        <p:spPr>
          <a:xfrm>
            <a:off x="4420208" y="1728788"/>
            <a:ext cx="1494817" cy="433270"/>
          </a:xfrm>
          <a:prstGeom prst="rect">
            <a:avLst/>
          </a:prstGeom>
          <a:noFill/>
          <a:ln w="19050" cap="flat">
            <a:solidFill>
              <a:srgbClr val="FF0000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defTabSz="1219200" latinLnBrk="1" hangingPunct="0"/>
            <a:endParaRPr lang="zh-CN" altLang="en-US" sz="24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75014" y="369102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变异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2"/>
          <p:cNvSpPr>
            <a:spLocks noChangeArrowheads="1" noChangeShapeType="1" noTextEdit="1"/>
          </p:cNvSpPr>
          <p:nvPr/>
        </p:nvSpPr>
        <p:spPr bwMode="auto">
          <a:xfrm>
            <a:off x="5020825" y="2231197"/>
            <a:ext cx="6498075" cy="8984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479"/>
              </a:avLst>
            </a:prstTxWarp>
          </a:bodyPr>
          <a:lstStyle/>
          <a:p>
            <a:pPr defTabSz="1219200"/>
            <a:r>
              <a:rPr lang="zh-CN" altLang="en-US" sz="2795" i="1" kern="1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地球是个物种丰富的星球！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69063"/>
            <a:ext cx="4757738" cy="4389315"/>
          </a:xfrm>
          <a:prstGeom prst="rect">
            <a:avLst/>
          </a:prstGeom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5219482" y="4089827"/>
            <a:ext cx="6498075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1219200" eaLnBrk="1" hangingPunct="1"/>
            <a:r>
              <a:rPr kumimoji="0" lang="zh-CN" altLang="en-US" sz="3200" kern="0" dirty="0"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这就是一个充满着变异的世界！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475014" y="369102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zh-CN" altLang="en-US" sz="32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变异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办公资源网：www.bangongziyuan.com">
  <a:themeElements>
    <a:clrScheme name="蓝色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efault">
    <a:dk1>
      <a:srgbClr val="000000"/>
    </a:dk1>
    <a:lt1>
      <a:srgbClr val="FFFFFF"/>
    </a:lt1>
    <a:dk2>
      <a:srgbClr val="778495"/>
    </a:dk2>
    <a:lt2>
      <a:srgbClr val="F0F0F0"/>
    </a:lt2>
    <a:accent1>
      <a:srgbClr val="4276AA"/>
    </a:accent1>
    <a:accent2>
      <a:srgbClr val="178AA1"/>
    </a:accent2>
    <a:accent3>
      <a:srgbClr val="40A693"/>
    </a:accent3>
    <a:accent4>
      <a:srgbClr val="5268A5"/>
    </a:accent4>
    <a:accent5>
      <a:srgbClr val="5E5CA2"/>
    </a:accent5>
    <a:accent6>
      <a:srgbClr val="778495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1456</Words>
  <Application>Microsoft Office PowerPoint</Application>
  <PresentationFormat>宽屏</PresentationFormat>
  <Paragraphs>180</Paragraphs>
  <Slides>36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5" baseType="lpstr">
      <vt:lpstr>FandolFang R</vt:lpstr>
      <vt:lpstr>思源黑体 CN Light</vt:lpstr>
      <vt:lpstr>思源黑体 CN Medium</vt:lpstr>
      <vt:lpstr>Arial</vt:lpstr>
      <vt:lpstr>Calibri</vt:lpstr>
      <vt:lpstr>Calibri Light</vt:lpstr>
      <vt:lpstr>Wingdings</vt:lpstr>
      <vt:lpstr>办公资源网：www.bangongziyuan.com</vt:lpstr>
      <vt:lpstr>图表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大花生数据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请大家都来争当农业能手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2020-06-24T02:38:32Z</dcterms:created>
  <dcterms:modified xsi:type="dcterms:W3CDTF">2021-01-09T11:53:20Z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