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357" r:id="rId2"/>
    <p:sldId id="360" r:id="rId3"/>
    <p:sldId id="361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377" r:id="rId20"/>
    <p:sldId id="378" r:id="rId21"/>
    <p:sldId id="379" r:id="rId22"/>
    <p:sldId id="380" r:id="rId23"/>
    <p:sldId id="381" r:id="rId24"/>
    <p:sldId id="382" r:id="rId25"/>
    <p:sldId id="383" r:id="rId26"/>
    <p:sldId id="384" r:id="rId27"/>
    <p:sldId id="385" r:id="rId28"/>
    <p:sldId id="386" r:id="rId29"/>
    <p:sldId id="387" r:id="rId30"/>
    <p:sldId id="388" r:id="rId31"/>
    <p:sldId id="287" r:id="rId32"/>
    <p:sldId id="358" r:id="rId33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48">
          <p15:clr>
            <a:srgbClr val="A4A3A4"/>
          </p15:clr>
        </p15:guide>
        <p15:guide id="4" orient="horz" pos="709">
          <p15:clr>
            <a:srgbClr val="A4A3A4"/>
          </p15:clr>
        </p15:guide>
        <p15:guide id="5" orient="horz" pos="3906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我的姓名？ 黄清亮" initials="我的姓名？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B44E"/>
    <a:srgbClr val="79A310"/>
    <a:srgbClr val="2047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4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056" y="114"/>
      </p:cViewPr>
      <p:guideLst>
        <p:guide pos="416"/>
        <p:guide pos="7256"/>
        <p:guide orient="horz" pos="648"/>
        <p:guide orient="horz" pos="709"/>
        <p:guide orient="horz" pos="3906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AB345D4-BB70-4FFA-A8DF-7ACC6CA8DB9B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C8D91B5-44A2-444F-BA1F-A5F6A1A4CBE5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8D91B5-44A2-444F-BA1F-A5F6A1A4CBE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244DC55-6EF7-4A39-9103-5D8F922EE1F3}" type="slidenum"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5</a:t>
            </a:fld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zh-CN" altLang="en-US">
                <a:latin typeface="Arial" panose="020B0604020202020204" pitchFamily="34" charset="0"/>
              </a:rPr>
              <a:t>特创论</a:t>
            </a:r>
            <a:r>
              <a:rPr lang="en-US" altLang="zh-CN">
                <a:latin typeface="Arial" panose="020B0604020202020204" pitchFamily="34" charset="0"/>
              </a:rPr>
              <a:t>(</a:t>
            </a:r>
            <a:r>
              <a:rPr lang="zh-CN" altLang="en-US">
                <a:latin typeface="Arial" panose="020B0604020202020204" pitchFamily="34" charset="0"/>
              </a:rPr>
              <a:t>或神造说</a:t>
            </a:r>
            <a:r>
              <a:rPr lang="en-US" altLang="zh-CN">
                <a:latin typeface="Arial" panose="020B0604020202020204" pitchFamily="34" charset="0"/>
              </a:rPr>
              <a:t>)</a:t>
            </a:r>
          </a:p>
          <a:p>
            <a:pPr eaLnBrk="1" hangingPunct="1"/>
            <a:endParaRPr lang="en-US" altLang="zh-CN" sz="100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sz="1000">
                <a:latin typeface="Arial" panose="020B0604020202020204" pitchFamily="34" charset="0"/>
              </a:rPr>
              <a:t>         </a:t>
            </a:r>
            <a:r>
              <a:rPr lang="zh-CN" altLang="en-US" sz="1000">
                <a:latin typeface="Arial" panose="020B0604020202020204" pitchFamily="34" charset="0"/>
              </a:rPr>
              <a:t>这一假说认为，现在地球上的各种生物都是由神创造出来的，生命是上帝或神按照一定的目的，一次性地创造出来的。这一假说极为简单地把生命的起源推到了一个不可知、也无法证明的上帝和神的身上，这是在有科学之前，由于人类的愚昧无知而提出的。这一假说把生命起源的问题，划归神学的范围，因而是极不科学的。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F64DB5-2839-4FE3-B38B-1A86E8BDB51F}" type="slidenum"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10</a:t>
            </a:fld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zh-CN" altLang="en-US">
                <a:latin typeface="Arial" panose="020B0604020202020204" pitchFamily="34" charset="0"/>
              </a:rPr>
              <a:t>宇宙生命论</a:t>
            </a:r>
            <a:r>
              <a:rPr lang="en-US" altLang="zh-CN">
                <a:latin typeface="Arial" panose="020B0604020202020204" pitchFamily="34" charset="0"/>
              </a:rPr>
              <a:t>(</a:t>
            </a:r>
            <a:r>
              <a:rPr lang="zh-CN" altLang="en-US">
                <a:latin typeface="Arial" panose="020B0604020202020204" pitchFamily="34" charset="0"/>
              </a:rPr>
              <a:t>或泛生说</a:t>
            </a:r>
            <a:r>
              <a:rPr lang="en-US" altLang="zh-CN">
                <a:latin typeface="Arial" panose="020B0604020202020204" pitchFamily="34" charset="0"/>
              </a:rPr>
              <a:t>)           </a:t>
            </a:r>
          </a:p>
          <a:p>
            <a:pPr eaLnBrk="1" hangingPunct="1"/>
            <a:r>
              <a:rPr lang="en-US" altLang="zh-CN" sz="1000">
                <a:latin typeface="Arial" panose="020B0604020202020204" pitchFamily="34" charset="0"/>
              </a:rPr>
              <a:t>          </a:t>
            </a:r>
          </a:p>
          <a:p>
            <a:pPr eaLnBrk="1" hangingPunct="1"/>
            <a:r>
              <a:rPr lang="en-US" altLang="zh-CN" sz="1000">
                <a:latin typeface="Arial" panose="020B0604020202020204" pitchFamily="34" charset="0"/>
              </a:rPr>
              <a:t>         </a:t>
            </a:r>
            <a:r>
              <a:rPr lang="zh-CN" altLang="en-US" sz="1000">
                <a:latin typeface="Arial" panose="020B0604020202020204" pitchFamily="34" charset="0"/>
              </a:rPr>
              <a:t>这一假说提倡“一切生命来自生命”的观点，认为地球上最初的生命来自宇宙间的其他星球，即“地上生命，天外飞来”。这一假说认为，宇宙太空中的“生命胚种”可以随着陨石或其他途径跌落在地球表面，即成为最初的生命起点。现代科学研究表明，在已发现的星球上，自然状况下是没有保存生命的条件的，因为没有氧气，温度接近绝对零度，又充满具有强大杀伤力的紫外线、</a:t>
            </a:r>
            <a:r>
              <a:rPr lang="en-US" altLang="zh-CN" sz="1000">
                <a:latin typeface="Arial" panose="020B0604020202020204" pitchFamily="34" charset="0"/>
              </a:rPr>
              <a:t>X</a:t>
            </a:r>
            <a:r>
              <a:rPr lang="zh-CN" altLang="en-US" sz="1000">
                <a:latin typeface="Arial" panose="020B0604020202020204" pitchFamily="34" charset="0"/>
              </a:rPr>
              <a:t>射线和宇宙射线等，因此任何“生命胚体”是不可能保存的。这个假说实际上把生命起源的问题推到了无边无际的宇宙中去了，同时这个假说对于“宇宙中的生命又是怎样起源”的问题，仍是无法解释的。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5721FF-1B66-4781-9D1F-001019C3192C}" type="slidenum"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15</a:t>
            </a:fld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zh-CN" altLang="en-US" b="1" dirty="0">
                <a:latin typeface="Arial" panose="020B0604020202020204" pitchFamily="34" charset="0"/>
              </a:rPr>
              <a:t>化学进化说 </a:t>
            </a:r>
            <a:r>
              <a:rPr lang="en-US" altLang="zh-CN" b="1" dirty="0">
                <a:latin typeface="Arial" panose="020B0604020202020204" pitchFamily="34" charset="0"/>
              </a:rPr>
              <a:t>(</a:t>
            </a:r>
            <a:r>
              <a:rPr lang="zh-CN" altLang="en-US" b="1" dirty="0">
                <a:latin typeface="Arial" panose="020B0604020202020204" pitchFamily="34" charset="0"/>
              </a:rPr>
              <a:t>或新自生论</a:t>
            </a:r>
            <a:r>
              <a:rPr lang="en-US" altLang="zh-CN" b="1" dirty="0">
                <a:latin typeface="Arial" panose="020B0604020202020204" pitchFamily="34" charset="0"/>
              </a:rPr>
              <a:t>)</a:t>
            </a:r>
          </a:p>
          <a:p>
            <a:pPr eaLnBrk="1" hangingPunct="1"/>
            <a:endParaRPr lang="en-US" altLang="zh-CN" b="1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sz="1000" dirty="0">
                <a:latin typeface="Arial" panose="020B0604020202020204" pitchFamily="34" charset="0"/>
              </a:rPr>
              <a:t>         </a:t>
            </a:r>
            <a:r>
              <a:rPr lang="zh-CN" altLang="en-US" sz="1000" dirty="0">
                <a:latin typeface="Arial" panose="020B0604020202020204" pitchFamily="34" charset="0"/>
              </a:rPr>
              <a:t>这个假说也主张生命是由非生命物质产生的，但与“自生论”不同，认为生命是在漫长的宇宙进化中发生的，是宇宙进化到某一阶段的产物，不是现在条件下由非生命物质产生的。近几十年来，随着现代科学技术的发展，对于生命起源的化学进化问题，从天文学、地质学、物理学、化学、生物学、古生物学、古生物化学等多学科，进行了综合研究，取得了很大进展。这一假说提出：在几十亿年的漫长岁月中，地球上由没有生命的无机物逐步发展成今天的生命世界。这一化学进化的说法，已经为广大的学者所接受、所承认。 </a:t>
            </a:r>
          </a:p>
          <a:p>
            <a:pPr eaLnBrk="1" hangingPunct="1"/>
            <a:r>
              <a:rPr lang="en-US" altLang="zh-CN" sz="1000" dirty="0"/>
              <a:t>1924 </a:t>
            </a:r>
            <a:r>
              <a:rPr lang="zh-CN" altLang="en-US" sz="1000" dirty="0"/>
              <a:t>年苏联生物学家奥巴林发表</a:t>
            </a:r>
            <a:r>
              <a:rPr lang="en-US" altLang="zh-CN" sz="1000" dirty="0"/>
              <a:t>《</a:t>
            </a:r>
            <a:r>
              <a:rPr lang="zh-CN" altLang="en-US" sz="1000" dirty="0"/>
              <a:t>生命起源</a:t>
            </a:r>
            <a:r>
              <a:rPr lang="en-US" altLang="zh-CN" sz="1000" dirty="0"/>
              <a:t>》</a:t>
            </a:r>
            <a:r>
              <a:rPr lang="zh-CN" altLang="en-US" sz="1000" dirty="0"/>
              <a:t>。</a:t>
            </a:r>
          </a:p>
          <a:p>
            <a:pPr eaLnBrk="1" hangingPunct="1"/>
            <a:r>
              <a:rPr lang="en-US" altLang="zh-CN" sz="1000" dirty="0"/>
              <a:t>1929 </a:t>
            </a:r>
            <a:r>
              <a:rPr lang="zh-CN" altLang="en-US" sz="1000" dirty="0"/>
              <a:t>年英国遗传学家霍尔丹也提出类似观点。</a:t>
            </a:r>
          </a:p>
          <a:p>
            <a:pPr eaLnBrk="1" hangingPunct="1"/>
            <a:r>
              <a:rPr lang="en-US" altLang="zh-CN" sz="1000" dirty="0"/>
              <a:t>1936 </a:t>
            </a:r>
            <a:r>
              <a:rPr lang="zh-CN" altLang="en-US" sz="1000" dirty="0"/>
              <a:t>奥巴林专著再版，他提出的生命起源学说引起世界重视。</a:t>
            </a:r>
            <a:br>
              <a:rPr lang="zh-CN" altLang="en-US" sz="1000" dirty="0"/>
            </a:br>
            <a:endParaRPr lang="zh-CN" altLang="en-US" sz="1000" dirty="0">
              <a:latin typeface="Arial" panose="020B0604020202020204" pitchFamily="34" charset="0"/>
            </a:endParaRPr>
          </a:p>
          <a:p>
            <a:pPr eaLnBrk="1" hangingPunct="1"/>
            <a:endParaRPr lang="en-US" altLang="zh-CN" sz="1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31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8D91B5-44A2-444F-BA1F-A5F6A1A4CBE5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Grp="1"/>
          </p:cNvSpPr>
          <p:nvPr>
            <p:ph type="pic" sz="quarter" idx="12"/>
          </p:nvPr>
        </p:nvSpPr>
        <p:spPr>
          <a:xfrm>
            <a:off x="5070474" y="0"/>
            <a:ext cx="7185026" cy="6946900"/>
          </a:xfrm>
          <a:custGeom>
            <a:avLst/>
            <a:gdLst>
              <a:gd name="connsiteX0" fmla="*/ 7185026 w 7185026"/>
              <a:gd name="connsiteY0" fmla="*/ 1038225 h 6946900"/>
              <a:gd name="connsiteX1" fmla="*/ 7185026 w 7185026"/>
              <a:gd name="connsiteY1" fmla="*/ 5916613 h 6946900"/>
              <a:gd name="connsiteX2" fmla="*/ 5221288 w 7185026"/>
              <a:gd name="connsiteY2" fmla="*/ 3478967 h 6946900"/>
              <a:gd name="connsiteX3" fmla="*/ 5414583 w 7185026"/>
              <a:gd name="connsiteY3" fmla="*/ 0 h 6946900"/>
              <a:gd name="connsiteX4" fmla="*/ 7185026 w 7185026"/>
              <a:gd name="connsiteY4" fmla="*/ 0 h 6946900"/>
              <a:gd name="connsiteX5" fmla="*/ 7185026 w 7185026"/>
              <a:gd name="connsiteY5" fmla="*/ 864300 h 6946900"/>
              <a:gd name="connsiteX6" fmla="*/ 5081751 w 7185026"/>
              <a:gd name="connsiteY6" fmla="*/ 3476545 h 6946900"/>
              <a:gd name="connsiteX7" fmla="*/ 7185026 w 7185026"/>
              <a:gd name="connsiteY7" fmla="*/ 6085695 h 6946900"/>
              <a:gd name="connsiteX8" fmla="*/ 7185026 w 7185026"/>
              <a:gd name="connsiteY8" fmla="*/ 6946900 h 6946900"/>
              <a:gd name="connsiteX9" fmla="*/ 5411479 w 7185026"/>
              <a:gd name="connsiteY9" fmla="*/ 6946900 h 6946900"/>
              <a:gd name="connsiteX10" fmla="*/ 2614613 w 7185026"/>
              <a:gd name="connsiteY10" fmla="*/ 3478093 h 6946900"/>
              <a:gd name="connsiteX11" fmla="*/ 2800816 w 7185026"/>
              <a:gd name="connsiteY11" fmla="*/ 0 h 6946900"/>
              <a:gd name="connsiteX12" fmla="*/ 5259388 w 7185026"/>
              <a:gd name="connsiteY12" fmla="*/ 0 h 6946900"/>
              <a:gd name="connsiteX13" fmla="*/ 5259388 w 7185026"/>
              <a:gd name="connsiteY13" fmla="*/ 10833 h 6946900"/>
              <a:gd name="connsiteX14" fmla="*/ 2467884 w 7185026"/>
              <a:gd name="connsiteY14" fmla="*/ 3476545 h 6946900"/>
              <a:gd name="connsiteX15" fmla="*/ 5259388 w 7185026"/>
              <a:gd name="connsiteY15" fmla="*/ 6938389 h 6946900"/>
              <a:gd name="connsiteX16" fmla="*/ 5259388 w 7185026"/>
              <a:gd name="connsiteY16" fmla="*/ 6946900 h 6946900"/>
              <a:gd name="connsiteX17" fmla="*/ 2796936 w 7185026"/>
              <a:gd name="connsiteY17" fmla="*/ 6946900 h 6946900"/>
              <a:gd name="connsiteX18" fmla="*/ 0 w 7185026"/>
              <a:gd name="connsiteY18" fmla="*/ 3478093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185026" h="6946900">
                <a:moveTo>
                  <a:pt x="7185026" y="1038225"/>
                </a:moveTo>
                <a:lnTo>
                  <a:pt x="7185026" y="5916613"/>
                </a:lnTo>
                <a:lnTo>
                  <a:pt x="5221288" y="3478967"/>
                </a:lnTo>
                <a:close/>
                <a:moveTo>
                  <a:pt x="5414583" y="0"/>
                </a:moveTo>
                <a:lnTo>
                  <a:pt x="7185026" y="0"/>
                </a:lnTo>
                <a:lnTo>
                  <a:pt x="7185026" y="864300"/>
                </a:lnTo>
                <a:lnTo>
                  <a:pt x="5081751" y="3476545"/>
                </a:lnTo>
                <a:lnTo>
                  <a:pt x="7185026" y="6085695"/>
                </a:lnTo>
                <a:lnTo>
                  <a:pt x="7185026" y="6946900"/>
                </a:lnTo>
                <a:lnTo>
                  <a:pt x="5411479" y="6946900"/>
                </a:lnTo>
                <a:lnTo>
                  <a:pt x="2614613" y="3478093"/>
                </a:lnTo>
                <a:close/>
                <a:moveTo>
                  <a:pt x="2800816" y="0"/>
                </a:moveTo>
                <a:lnTo>
                  <a:pt x="5259388" y="0"/>
                </a:lnTo>
                <a:lnTo>
                  <a:pt x="5259388" y="10833"/>
                </a:lnTo>
                <a:lnTo>
                  <a:pt x="2467884" y="3476545"/>
                </a:lnTo>
                <a:lnTo>
                  <a:pt x="5259388" y="6938389"/>
                </a:lnTo>
                <a:lnTo>
                  <a:pt x="5259388" y="6946900"/>
                </a:lnTo>
                <a:lnTo>
                  <a:pt x="2796936" y="6946900"/>
                </a:lnTo>
                <a:lnTo>
                  <a:pt x="0" y="347809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345234" y="302727"/>
            <a:ext cx="1062870" cy="640702"/>
            <a:chOff x="606490" y="317241"/>
            <a:chExt cx="1996751" cy="1203649"/>
          </a:xfrm>
          <a:solidFill>
            <a:srgbClr val="85B44E"/>
          </a:solidFill>
        </p:grpSpPr>
        <p:sp>
          <p:nvSpPr>
            <p:cNvPr id="8" name="箭头: V 形 7"/>
            <p:cNvSpPr/>
            <p:nvPr userDrawn="1"/>
          </p:nvSpPr>
          <p:spPr>
            <a:xfrm>
              <a:off x="606490" y="317241"/>
              <a:ext cx="1203649" cy="120364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箭头: V 形 8"/>
            <p:cNvSpPr/>
            <p:nvPr userDrawn="1"/>
          </p:nvSpPr>
          <p:spPr>
            <a:xfrm>
              <a:off x="1399592" y="317241"/>
              <a:ext cx="1203649" cy="120364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34B4C-4347-4945-B134-372DCE16832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94A9C-D560-4996-A6D5-39CFF5B26E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1464868" y="324651"/>
            <a:ext cx="4062342" cy="300975"/>
          </a:xfrm>
          <a:prstGeom prst="rect">
            <a:avLst/>
          </a:prstGeom>
          <a:solidFill>
            <a:srgbClr val="85B44E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人教版初中生物八年级下册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59202" y="2350802"/>
            <a:ext cx="6042082" cy="2374759"/>
            <a:chOff x="6147269" y="2844265"/>
            <a:chExt cx="5283121" cy="2076459"/>
          </a:xfrm>
        </p:grpSpPr>
        <p:grpSp>
          <p:nvGrpSpPr>
            <p:cNvPr id="8" name="组合 7"/>
            <p:cNvGrpSpPr/>
            <p:nvPr/>
          </p:nvGrpSpPr>
          <p:grpSpPr>
            <a:xfrm>
              <a:off x="6147269" y="3331609"/>
              <a:ext cx="5283121" cy="1589115"/>
              <a:chOff x="-4714868" y="2110674"/>
              <a:chExt cx="5283121" cy="1589115"/>
            </a:xfrm>
          </p:grpSpPr>
          <p:sp>
            <p:nvSpPr>
              <p:cNvPr id="10" name="矩形: 圆角 9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85B44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-4714868" y="2110674"/>
                <a:ext cx="5283121" cy="990997"/>
                <a:chOff x="-4714868" y="2110674"/>
                <a:chExt cx="5283121" cy="990997"/>
              </a:xfrm>
            </p:grpSpPr>
            <p:sp>
              <p:nvSpPr>
                <p:cNvPr id="15" name="文本框 14"/>
                <p:cNvSpPr txBox="1"/>
                <p:nvPr/>
              </p:nvSpPr>
              <p:spPr>
                <a:xfrm>
                  <a:off x="-4714868" y="2808615"/>
                  <a:ext cx="5033249" cy="293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6" name="直接连接符 15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7" name="文本占位符 19"/>
                <p:cNvSpPr txBox="1"/>
                <p:nvPr/>
              </p:nvSpPr>
              <p:spPr>
                <a:xfrm>
                  <a:off x="-4708757" y="2110674"/>
                  <a:ext cx="5277010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85B44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7.3.1</a:t>
                  </a:r>
                  <a:r>
                    <a:rPr lang="zh-CN" altLang="en-US" sz="4400" b="1" dirty="0">
                      <a:solidFill>
                        <a:srgbClr val="85B44E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地球上生命的起源</a:t>
                  </a:r>
                </a:p>
              </p:txBody>
            </p:sp>
          </p:grpSp>
        </p:grpSp>
        <p:sp>
          <p:nvSpPr>
            <p:cNvPr id="9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3</a:t>
              </a:r>
              <a:r>
                <a:rPr lang="zh-CN" altLang="en-US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章 生物的进化</a:t>
              </a:r>
            </a:p>
          </p:txBody>
        </p:sp>
      </p:grpSp>
      <p:pic>
        <p:nvPicPr>
          <p:cNvPr id="18" name="图片占位符 17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2" r="41727"/>
          <a:stretch>
            <a:fillRect/>
          </a:stretch>
        </p:blipFill>
        <p:spPr>
          <a:xfrm>
            <a:off x="6590838" y="0"/>
            <a:ext cx="5664662" cy="69469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0" y="824713"/>
            <a:ext cx="4453028" cy="1580413"/>
          </a:xfrm>
          <a:prstGeom prst="ellipse">
            <a:avLst/>
          </a:prstGeom>
          <a:noFill/>
          <a:ln w="9525">
            <a:noFill/>
            <a:round/>
          </a:ln>
          <a:effectLst/>
        </p:spPr>
        <p:txBody>
          <a:bodyPr wrap="none" anchor="ctr"/>
          <a:lstStyle/>
          <a:p>
            <a:pPr algn="ctr" defTabSz="1219200">
              <a:lnSpc>
                <a:spcPct val="110000"/>
              </a:lnSpc>
              <a:defRPr/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地球上生命来自外太空</a:t>
            </a:r>
            <a:endParaRPr lang="en-US" altLang="zh-CN" sz="24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1270" name="Pictur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390" y="2295137"/>
            <a:ext cx="3237042" cy="2158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366223" y="4719851"/>
            <a:ext cx="13650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algn="ctr" defTabSz="1219200">
              <a:spcBef>
                <a:spcPct val="50000"/>
              </a:spcBef>
            </a:pPr>
            <a:r>
              <a:rPr kumimoji="1"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彗星</a:t>
            </a:r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8334671" y="4782495"/>
            <a:ext cx="13650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algn="ctr" defTabSz="1219200">
              <a:spcBef>
                <a:spcPct val="50000"/>
              </a:spcBef>
            </a:pPr>
            <a:r>
              <a:rPr kumimoji="1" lang="zh-CN" altLang="en-US" sz="1800" b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陨石坑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128" y="2420971"/>
            <a:ext cx="3612791" cy="2032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1475014" y="369102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三、宇生论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/>
      <p:bldP spid="1126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4" b="-1"/>
          <a:stretch>
            <a:fillRect/>
          </a:stretch>
        </p:blipFill>
        <p:spPr bwMode="auto">
          <a:xfrm>
            <a:off x="3525520" y="2633924"/>
            <a:ext cx="5140960" cy="288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-3012194" y="1340018"/>
            <a:ext cx="11210925" cy="7429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21920" tIns="60960" rIns="121920" bIns="60960" rtlCol="0" anchor="ctr">
            <a:norm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algn="ctr" defTabSz="121920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2400" dirty="0">
                <a:ea typeface="思源黑体 CN Medium" panose="020B0600000000000000" pitchFamily="34" charset="-122"/>
                <a:cs typeface="+mj-cs"/>
                <a:sym typeface="Arial" panose="020B0604020202020204" pitchFamily="34" charset="0"/>
              </a:rPr>
              <a:t>小行星撞击地球（想象图）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75014" y="369102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三、宇生论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579120" y="953877"/>
            <a:ext cx="11033760" cy="284342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21920" tIns="60960" rIns="121920" bIns="60960" rtlCol="0" anchor="ctr">
            <a:normAutofit lnSpcReduction="10000"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defTabSz="1219200">
              <a:lnSpc>
                <a:spcPct val="200000"/>
              </a:lnSpc>
              <a:spcAft>
                <a:spcPts val="800"/>
              </a:spcAft>
            </a:pPr>
            <a:r>
              <a:rPr kumimoji="1" lang="zh-CN" altLang="en-US" sz="2400" dirty="0">
                <a:ea typeface="思源黑体 CN Medium" panose="020B0600000000000000" pitchFamily="34" charset="-122"/>
                <a:sym typeface="Arial" panose="020B0604020202020204" pitchFamily="34" charset="0"/>
              </a:rPr>
              <a:t>当你仰望夜空的繁星时，你可能会想，除了地球上有人类之外，其他星球是否也有有智慧的生命体？不明飞行物（</a:t>
            </a:r>
            <a:r>
              <a:rPr kumimoji="1" lang="en-US" altLang="zh-CN" sz="2400" dirty="0">
                <a:ea typeface="思源黑体 CN Medium" panose="020B0600000000000000" pitchFamily="34" charset="-122"/>
                <a:sym typeface="Arial" panose="020B0604020202020204" pitchFamily="34" charset="0"/>
              </a:rPr>
              <a:t>UFO</a:t>
            </a:r>
            <a:r>
              <a:rPr kumimoji="1" lang="zh-CN" altLang="en-US" sz="240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）频繁出现，但不明飞行物是外星人光顾地球，还是目前还不能解释的自然现象呢？这无疑激起了人类探索地球外生物的极大兴趣。</a:t>
            </a:r>
            <a:endParaRPr lang="en-US" altLang="zh-CN" sz="105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7832" y="3793273"/>
            <a:ext cx="2945247" cy="210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0869" y="3797300"/>
            <a:ext cx="3162289" cy="210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1475014" y="369102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三、宇生论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7" name="Text Box 9" descr="20%"/>
          <p:cNvSpPr txBox="1">
            <a:spLocks noChangeArrowheads="1"/>
          </p:cNvSpPr>
          <p:nvPr/>
        </p:nvSpPr>
        <p:spPr bwMode="auto">
          <a:xfrm>
            <a:off x="753848" y="1703050"/>
            <a:ext cx="5169431" cy="3633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defTabSz="1219200">
              <a:lnSpc>
                <a:spcPct val="250000"/>
              </a:lnSpc>
              <a:spcBef>
                <a:spcPct val="50000"/>
              </a:spcBef>
            </a:pPr>
            <a:r>
              <a:rPr kumimoji="1"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位于板块结合地带的深海热泉中，有自养型古细菌，能利用能量将无机物转化成有机物（根据距今</a:t>
            </a:r>
            <a:r>
              <a:rPr kumimoji="1"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34</a:t>
            </a:r>
            <a:r>
              <a:rPr kumimoji="1"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亿年前南非燧石层发现的蓝细菌化石推测）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5044" y="2288559"/>
            <a:ext cx="3921948" cy="261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1475014" y="369102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四、热泉生态系统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1-2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7" t="2342" r="11830" b="8638"/>
          <a:stretch>
            <a:fillRect/>
          </a:stretch>
        </p:blipFill>
        <p:spPr bwMode="auto">
          <a:xfrm>
            <a:off x="5974080" y="1740058"/>
            <a:ext cx="3510814" cy="412925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89280" y="1082040"/>
            <a:ext cx="3579812" cy="131603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35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亿年前的蓝细菌化石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75014" y="369102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四、热泉生态系统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60400" y="1260012"/>
            <a:ext cx="10932160" cy="50302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defTabSz="1219200">
              <a:lnSpc>
                <a:spcPct val="120000"/>
              </a:lnSpc>
              <a:spcBef>
                <a:spcPct val="50000"/>
              </a:spcBef>
              <a:defRPr/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生命是在漫长的宇宙进化中发生的，是宇宙进化到某一阶段的产物。</a:t>
            </a:r>
          </a:p>
        </p:txBody>
      </p:sp>
      <p:pic>
        <p:nvPicPr>
          <p:cNvPr id="16388" name="Picture 5" descr="pic_713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2399295"/>
            <a:ext cx="3849763" cy="256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88695" y="5427881"/>
            <a:ext cx="42562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defTabSz="1219200"/>
            <a:r>
              <a:rPr lang="zh-CN" altLang="en-US" sz="2400" kern="0" dirty="0">
                <a:solidFill>
                  <a:srgbClr val="00206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小组合作：完成</a:t>
            </a:r>
            <a:r>
              <a:rPr lang="en-US" altLang="zh-CN" sz="2400" kern="0" dirty="0">
                <a:solidFill>
                  <a:srgbClr val="00206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P51-52</a:t>
            </a:r>
            <a:r>
              <a:rPr lang="zh-CN" altLang="en-US" sz="2400" kern="0" dirty="0">
                <a:solidFill>
                  <a:srgbClr val="00206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讨论。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75014" y="369102"/>
            <a:ext cx="4948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五、化学起源说</a:t>
            </a:r>
            <a:r>
              <a:rPr lang="en-US" altLang="zh-CN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主流认知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7636" y="2391410"/>
            <a:ext cx="9382125" cy="25146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随着地表的冷却，水的积累，在原始海洋中和大气中，出现一批简单的小分子。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547636" y="1441811"/>
            <a:ext cx="87020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defTabSz="1219200">
              <a:spcBef>
                <a:spcPct val="50000"/>
              </a:spcBef>
            </a:pPr>
            <a:r>
              <a:rPr lang="en-US" altLang="zh-CN" sz="2400" kern="0" dirty="0">
                <a:solidFill>
                  <a:schemeClr val="accent2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solidFill>
                  <a:schemeClr val="accent2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从原始大气的无机物到简单有机物。</a:t>
            </a:r>
            <a:endParaRPr lang="en-US" altLang="zh-CN" sz="2400" kern="0" dirty="0">
              <a:solidFill>
                <a:schemeClr val="accent2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75014" y="369102"/>
            <a:ext cx="4948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五、化学起源说</a:t>
            </a:r>
            <a:r>
              <a:rPr lang="en-US" altLang="zh-CN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主流认知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3" descr="201101111631032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8" r="2142" b="11169"/>
          <a:stretch>
            <a:fillRect/>
          </a:stretch>
        </p:blipFill>
        <p:spPr bwMode="auto">
          <a:xfrm>
            <a:off x="3393902" y="2121613"/>
            <a:ext cx="5404197" cy="338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504806" y="1371377"/>
            <a:ext cx="29546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defTabSz="1219200"/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原始地球表面想象图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75014" y="369102"/>
            <a:ext cx="4948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五、化学起源说</a:t>
            </a:r>
            <a:r>
              <a:rPr lang="en-US" altLang="zh-CN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主流认知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5880633" y="1992694"/>
            <a:ext cx="0" cy="2513141"/>
          </a:xfrm>
          <a:prstGeom prst="line">
            <a:avLst/>
          </a:prstGeom>
          <a:noFill/>
          <a:ln w="38100">
            <a:solidFill>
              <a:srgbClr val="6600CC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181389" y="1198534"/>
            <a:ext cx="7398487" cy="97865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1219200">
              <a:defRPr/>
            </a:pPr>
            <a:r>
              <a:rPr kumimoji="1"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太阳辐射    火山爆发    雷鸣电闪</a:t>
            </a:r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6024740" y="2421843"/>
            <a:ext cx="4020709" cy="1437891"/>
          </a:xfrm>
          <a:prstGeom prst="ellipse">
            <a:avLst/>
          </a:prstGeom>
          <a:noFill/>
          <a:ln w="9525" algn="ctr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1219200">
              <a:defRPr/>
            </a:pPr>
            <a:r>
              <a:rPr kumimoji="1" lang="zh-CN" altLang="en-US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使简单小分子合成</a:t>
            </a:r>
            <a:endParaRPr kumimoji="1" lang="en-US" altLang="zh-CN" kern="0" dirty="0">
              <a:solidFill>
                <a:schemeClr val="accent2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ctr" defTabSz="1219200">
              <a:defRPr/>
            </a:pPr>
            <a:r>
              <a:rPr kumimoji="1" lang="zh-CN" altLang="en-US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简单的有机物大分子</a:t>
            </a:r>
          </a:p>
        </p:txBody>
      </p:sp>
      <p:grpSp>
        <p:nvGrpSpPr>
          <p:cNvPr id="2" name="Group 8"/>
          <p:cNvGrpSpPr/>
          <p:nvPr/>
        </p:nvGrpSpPr>
        <p:grpSpPr bwMode="auto">
          <a:xfrm>
            <a:off x="2866717" y="4167131"/>
            <a:ext cx="6027829" cy="1740355"/>
            <a:chOff x="985" y="2841"/>
            <a:chExt cx="3856" cy="1099"/>
          </a:xfrm>
        </p:grpSpPr>
        <p:sp>
          <p:nvSpPr>
            <p:cNvPr id="16391" name="AutoShape 7"/>
            <p:cNvSpPr>
              <a:spLocks noChangeArrowheads="1"/>
            </p:cNvSpPr>
            <p:nvPr/>
          </p:nvSpPr>
          <p:spPr bwMode="auto">
            <a:xfrm>
              <a:off x="985" y="3079"/>
              <a:ext cx="3856" cy="861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defTabSz="1219200">
                <a:defRPr/>
              </a:pPr>
              <a:endParaRPr lang="zh-CN" altLang="en-US" sz="12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4" name="AutoShape 5"/>
            <p:cNvSpPr>
              <a:spLocks noChangeArrowheads="1"/>
            </p:cNvSpPr>
            <p:nvPr/>
          </p:nvSpPr>
          <p:spPr bwMode="auto">
            <a:xfrm>
              <a:off x="1260" y="2841"/>
              <a:ext cx="3493" cy="953"/>
            </a:xfrm>
            <a:prstGeom prst="roundRect">
              <a:avLst>
                <a:gd name="adj" fmla="val 16667"/>
              </a:avLst>
            </a:prstGeom>
            <a:noFill/>
            <a:ln w="12700" cap="sq">
              <a:noFill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隶书" panose="02010509060101010101" pitchFamily="49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隶书" panose="02010509060101010101" pitchFamily="49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隶书" panose="02010509060101010101" pitchFamily="49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隶书" panose="02010509060101010101" pitchFamily="49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隶书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隶书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隶书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隶书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隶书" panose="02010509060101010101" pitchFamily="49" charset="-122"/>
                </a:defRPr>
              </a:lvl9pPr>
            </a:lstStyle>
            <a:p>
              <a:pPr algn="ctr" defTabSz="1219200"/>
              <a:r>
                <a:rPr kumimoji="1" lang="zh-CN" altLang="en-US" sz="18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有机酸、氨基酸、单糖、脂类、</a:t>
              </a:r>
            </a:p>
            <a:p>
              <a:pPr algn="ctr" defTabSz="1219200"/>
              <a:r>
                <a:rPr kumimoji="1" lang="zh-CN" altLang="en-US" sz="18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嘌呤、嘧啶、核苷酸等</a:t>
              </a:r>
            </a:p>
          </p:txBody>
        </p:sp>
      </p:grpSp>
      <p:sp>
        <p:nvSpPr>
          <p:cNvPr id="16390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079281" y="2259176"/>
            <a:ext cx="2584401" cy="1825965"/>
          </a:xfrm>
          <a:prstGeom prst="lightningBol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1219200">
              <a:defRPr/>
            </a:pPr>
            <a:r>
              <a:rPr kumimoji="1" lang="zh-CN" altLang="en-US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提供能量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475014" y="369102"/>
            <a:ext cx="4948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五、化学起源说</a:t>
            </a:r>
            <a:r>
              <a:rPr lang="en-US" altLang="zh-CN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主流认知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  <p:bldP spid="1639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60400" y="1356600"/>
            <a:ext cx="65370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defTabSz="1219200">
              <a:spcBef>
                <a:spcPct val="50000"/>
              </a:spcBef>
            </a:pPr>
            <a:r>
              <a:rPr kumimoji="1" lang="zh-CN" altLang="en-US" sz="2400" kern="0" dirty="0">
                <a:solidFill>
                  <a:schemeClr val="accent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雷电可能为化学进化提供能量</a:t>
            </a:r>
          </a:p>
        </p:txBody>
      </p:sp>
      <p:pic>
        <p:nvPicPr>
          <p:cNvPr id="20483" name="Picture 3">
            <a:hlinkClick r:id="rId2" action="ppaction://hlinksldjump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5163" y="2073652"/>
            <a:ext cx="4761674" cy="3174449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1475014" y="369102"/>
            <a:ext cx="4948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五、化学起源说</a:t>
            </a:r>
            <a:r>
              <a:rPr lang="en-US" altLang="zh-CN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主流认知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"/>
          <p:cNvSpPr txBox="1"/>
          <p:nvPr/>
        </p:nvSpPr>
        <p:spPr>
          <a:xfrm>
            <a:off x="660400" y="1481992"/>
            <a:ext cx="6263275" cy="3632619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defTabSz="1219200">
              <a:lnSpc>
                <a:spcPct val="300000"/>
              </a:lnSpc>
              <a:spcAft>
                <a:spcPts val="800"/>
              </a:spcAft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、描述生命起源的过程。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300000"/>
              </a:lnSpc>
              <a:spcAft>
                <a:spcPts val="800"/>
              </a:spcAft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、关注生命起源的不同观点。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300000"/>
              </a:lnSpc>
              <a:spcAft>
                <a:spcPts val="800"/>
              </a:spcAft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、尝试运用证据和逻辑作出推测。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75014" y="3691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学习目标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13360" y="1743750"/>
            <a:ext cx="111350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defTabSz="1219200">
              <a:spcBef>
                <a:spcPct val="50000"/>
              </a:spcBef>
            </a:pPr>
            <a:r>
              <a:rPr kumimoji="1" lang="zh-CN" altLang="en-US" sz="2800" b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kumimoji="1"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实验说明</a:t>
            </a:r>
            <a:r>
              <a:rPr kumimoji="1"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kumimoji="1"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原始地球上尽管不能形成生命</a:t>
            </a:r>
            <a:r>
              <a:rPr kumimoji="1"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kumimoji="1"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但能形成构成生物体的有机物。</a:t>
            </a:r>
            <a:endParaRPr kumimoji="1" lang="en-US" altLang="zh-CN" sz="28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15224" y="1282085"/>
            <a:ext cx="840406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1953 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年芝加哥大学米勒的模拟实验</a:t>
            </a:r>
          </a:p>
        </p:txBody>
      </p:sp>
      <p:pic>
        <p:nvPicPr>
          <p:cNvPr id="3" name="图片 2" descr="图片包含 游戏机, 标志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476" y="2616122"/>
            <a:ext cx="3164172" cy="2994530"/>
          </a:xfrm>
          <a:prstGeom prst="rect">
            <a:avLst/>
          </a:prstGeom>
        </p:spPr>
      </p:pic>
      <p:pic>
        <p:nvPicPr>
          <p:cNvPr id="21507" name="Picture 3" descr="米勒（Stanley  Miller 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440" y="2860711"/>
            <a:ext cx="3301493" cy="250535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1475014" y="369102"/>
            <a:ext cx="4948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五、化学起源说</a:t>
            </a:r>
            <a:r>
              <a:rPr lang="en-US" altLang="zh-CN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主流认知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184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pic_713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560" y="2298245"/>
            <a:ext cx="3391469" cy="344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568960" y="1292618"/>
            <a:ext cx="109499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defTabSz="1219200">
              <a:spcBef>
                <a:spcPct val="50000"/>
              </a:spcBef>
            </a:pPr>
            <a:r>
              <a:rPr kumimoji="1" lang="zh-CN" altLang="en-US" sz="2400" kern="0" dirty="0">
                <a:solidFill>
                  <a:srgbClr val="00206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用电击提供能量模拟原始地球的条件</a:t>
            </a:r>
            <a:r>
              <a:rPr kumimoji="1" lang="en-US" altLang="zh-CN" sz="2400" kern="0" dirty="0">
                <a:solidFill>
                  <a:srgbClr val="00206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kumimoji="1" lang="zh-CN" altLang="en-US" sz="2400" kern="0" dirty="0">
                <a:solidFill>
                  <a:srgbClr val="00206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可将原始大气的成分制成有机物</a:t>
            </a:r>
            <a:r>
              <a:rPr kumimoji="1" lang="en-US" altLang="zh-CN" sz="2400" kern="0" dirty="0">
                <a:solidFill>
                  <a:srgbClr val="00206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kumimoji="1" lang="zh-CN" altLang="en-US" sz="2400" kern="0" dirty="0">
                <a:solidFill>
                  <a:srgbClr val="00206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氨基酸等</a:t>
            </a:r>
            <a:r>
              <a:rPr kumimoji="1" lang="en-US" altLang="zh-CN" sz="2400" kern="0" dirty="0">
                <a:solidFill>
                  <a:srgbClr val="00206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kumimoji="1" lang="zh-CN" altLang="en-US" sz="2400" kern="0" dirty="0">
                <a:solidFill>
                  <a:srgbClr val="00206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kumimoji="1" lang="en-US" altLang="zh-CN" sz="2400" kern="0" dirty="0">
              <a:solidFill>
                <a:srgbClr val="00206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8985" y="5255578"/>
            <a:ext cx="4883150" cy="655637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米勒的实验装置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06400" y="1713470"/>
            <a:ext cx="79150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defTabSz="1219200">
              <a:spcBef>
                <a:spcPct val="50000"/>
              </a:spcBef>
            </a:pPr>
            <a:r>
              <a:rPr lang="en-US" altLang="zh-CN" sz="3200" b="1" kern="0" dirty="0">
                <a:solidFill>
                  <a:schemeClr val="accent2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注：本实验并未产生大分子蛋白质。</a:t>
            </a:r>
            <a:endParaRPr lang="zh-CN" altLang="en-US" sz="32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75014" y="369102"/>
            <a:ext cx="4948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五、化学起源说</a:t>
            </a:r>
            <a:r>
              <a:rPr lang="en-US" altLang="zh-CN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主流认知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60400" y="1790002"/>
            <a:ext cx="11043920" cy="1843088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在原始海洋的岸边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 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岩石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 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沙土的表层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 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有机小分子沉积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 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吸收能量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 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聚集成大分子聚合物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再形成多分子体系。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443967" y="1217307"/>
            <a:ext cx="89701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defTabSz="1219200">
              <a:spcBef>
                <a:spcPct val="50000"/>
              </a:spcBef>
            </a:pPr>
            <a:r>
              <a:rPr lang="en-US" altLang="zh-CN" sz="2400" b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2.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简单的有机物汇集到原始海洋中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形成复杂的有机物。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75014" y="369102"/>
            <a:ext cx="4948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五、化学起源说</a:t>
            </a:r>
            <a:r>
              <a:rPr lang="en-US" altLang="zh-CN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主流认知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660400" y="1822311"/>
            <a:ext cx="10858500" cy="32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marL="0" indent="0" defTabSz="1219200">
              <a:lnSpc>
                <a:spcPct val="250000"/>
              </a:lnSpc>
              <a:spcBef>
                <a:spcPct val="20000"/>
              </a:spcBef>
            </a:pPr>
            <a:r>
              <a:rPr lang="zh-CN" alt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有科学家将蛋白质、核酸、糖类和脂类等物质放在一定的溶液中，这些物质能够自动地浓缩聚集为一个个球状小滴，小滴周围类似于膜那样的边界，并能从外界吸收某些分子，发生特定的化学反应，反应产物也能从小滴中释放出去。</a:t>
            </a:r>
          </a:p>
        </p:txBody>
      </p: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660400" y="1360646"/>
            <a:ext cx="59448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defTabSz="1219200">
              <a:spcBef>
                <a:spcPct val="50000"/>
              </a:spcBef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由有机物形成多分子体系。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75014" y="369102"/>
            <a:ext cx="4948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五、化学起源说</a:t>
            </a:r>
            <a:r>
              <a:rPr lang="en-US" altLang="zh-CN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主流认知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8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660400" y="1939606"/>
            <a:ext cx="10858500" cy="32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marL="0" indent="0" defTabSz="1219200">
              <a:lnSpc>
                <a:spcPct val="200000"/>
              </a:lnSpc>
              <a:spcBef>
                <a:spcPct val="20000"/>
              </a:spcBef>
            </a:pPr>
            <a:r>
              <a:rPr lang="zh-CN" alt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这一阶段是生命起源过程中最复杂和最有决定意义的阶段。大约在地球形成以后的</a:t>
            </a:r>
            <a:r>
              <a:rPr lang="en-US" altLang="zh-CN" sz="20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亿年左右</a:t>
            </a:r>
            <a:r>
              <a:rPr lang="en-US" altLang="zh-CN" sz="20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才有生命的出现。目前，人们还不能在实验室里验证这一过程。</a:t>
            </a:r>
          </a:p>
        </p:txBody>
      </p: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660400" y="1337829"/>
            <a:ext cx="89686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defTabSz="1219200">
              <a:spcBef>
                <a:spcPct val="50000"/>
              </a:spcBef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4.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原始海洋中有机物不断相互作用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逐渐形成了原始生命。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75014" y="369102"/>
            <a:ext cx="4948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五、化学起源说</a:t>
            </a:r>
            <a:r>
              <a:rPr lang="en-US" altLang="zh-CN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主流认知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8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71525" y="1935092"/>
            <a:ext cx="11420475" cy="2828925"/>
          </a:xfrm>
        </p:spPr>
        <p:txBody>
          <a:bodyPr>
            <a:normAutofit/>
          </a:bodyPr>
          <a:lstStyle/>
          <a:p>
            <a:pPr eaLnBrk="1" hangingPunct="1"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天文学家估计地球形成于约 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46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亿年前。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迄今找到的最早的化石记录了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35 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亿年前的原核生物。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生命起源大约发生在距今 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45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35 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亿年间。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75014" y="36910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讨论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60400" y="1269532"/>
            <a:ext cx="3741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kern="10" dirty="0">
                <a:ln w="12700">
                  <a:solidFill>
                    <a:srgbClr val="EAEAEA"/>
                  </a:solidFill>
                  <a:round/>
                </a:ln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rPr>
              <a:t>生命起源发生在什么时候</a:t>
            </a:r>
            <a:r>
              <a:rPr lang="en-US" altLang="zh-CN" sz="2400" kern="10" dirty="0">
                <a:ln w="12700">
                  <a:solidFill>
                    <a:srgbClr val="EAEAEA"/>
                  </a:solidFill>
                  <a:round/>
                </a:ln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Box 3"/>
          <p:cNvSpPr txBox="1">
            <a:spLocks noChangeArrowheads="1"/>
          </p:cNvSpPr>
          <p:nvPr/>
        </p:nvSpPr>
        <p:spPr bwMode="auto">
          <a:xfrm>
            <a:off x="572554" y="1341405"/>
            <a:ext cx="111825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目前</a:t>
            </a:r>
            <a:r>
              <a:rPr kumimoji="1"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,</a:t>
            </a:r>
            <a:r>
              <a:rPr kumimoji="1"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学者们比较一致的观点是</a:t>
            </a:r>
            <a:r>
              <a:rPr kumimoji="1"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——</a:t>
            </a:r>
            <a:r>
              <a:rPr kumimoji="1"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原始生命起源于非生命物质。过程如下：</a:t>
            </a: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3072457" y="2476166"/>
            <a:ext cx="1195163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无机物</a:t>
            </a:r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4605105" y="2409949"/>
            <a:ext cx="4066634" cy="4616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简单的有机物</a:t>
            </a:r>
            <a:r>
              <a:rPr kumimoji="1" lang="en-US" altLang="zh-CN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(</a:t>
            </a:r>
            <a:r>
              <a:rPr kumimoji="1"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米勒已证实</a:t>
            </a:r>
            <a:r>
              <a:rPr kumimoji="1" lang="en-US" altLang="zh-CN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)</a:t>
            </a:r>
            <a:endParaRPr kumimoji="1" lang="en-US" altLang="zh-CN" sz="20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0" name="Text Box 8"/>
          <p:cNvSpPr txBox="1">
            <a:spLocks noChangeArrowheads="1"/>
          </p:cNvSpPr>
          <p:nvPr/>
        </p:nvSpPr>
        <p:spPr bwMode="auto">
          <a:xfrm>
            <a:off x="5309729" y="3597726"/>
            <a:ext cx="1760216" cy="40011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复杂的有机物</a:t>
            </a:r>
          </a:p>
        </p:txBody>
      </p:sp>
      <p:sp>
        <p:nvSpPr>
          <p:cNvPr id="51" name="Text Box 10"/>
          <p:cNvSpPr txBox="1">
            <a:spLocks noChangeArrowheads="1"/>
          </p:cNvSpPr>
          <p:nvPr/>
        </p:nvSpPr>
        <p:spPr bwMode="auto">
          <a:xfrm>
            <a:off x="5505735" y="5344357"/>
            <a:ext cx="1368204" cy="40011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原始生命</a:t>
            </a:r>
          </a:p>
        </p:txBody>
      </p:sp>
      <p:sp>
        <p:nvSpPr>
          <p:cNvPr id="52" name="Text Box 11"/>
          <p:cNvSpPr txBox="1">
            <a:spLocks noChangeArrowheads="1"/>
          </p:cNvSpPr>
          <p:nvPr/>
        </p:nvSpPr>
        <p:spPr bwMode="auto">
          <a:xfrm>
            <a:off x="6534856" y="5339007"/>
            <a:ext cx="20463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（原始海洋）</a:t>
            </a:r>
          </a:p>
        </p:txBody>
      </p:sp>
      <p:sp>
        <p:nvSpPr>
          <p:cNvPr id="53" name="Line 12"/>
          <p:cNvSpPr>
            <a:spLocks noChangeShapeType="1"/>
          </p:cNvSpPr>
          <p:nvPr/>
        </p:nvSpPr>
        <p:spPr bwMode="auto">
          <a:xfrm flipH="1" flipV="1">
            <a:off x="4483185" y="3997833"/>
            <a:ext cx="826544" cy="1083737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4" name="Text Box 13" descr="20%"/>
          <p:cNvSpPr txBox="1">
            <a:spLocks noChangeArrowheads="1"/>
          </p:cNvSpPr>
          <p:nvPr/>
        </p:nvSpPr>
        <p:spPr bwMode="auto">
          <a:xfrm>
            <a:off x="2291917" y="3390954"/>
            <a:ext cx="2389623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zh-CN" altLang="en-US" sz="24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这一阶段至今还只是推测</a:t>
            </a:r>
            <a:r>
              <a:rPr kumimoji="1" lang="en-US" altLang="zh-CN" sz="24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,</a:t>
            </a:r>
            <a:r>
              <a:rPr kumimoji="1" lang="zh-CN" altLang="en-US" sz="24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缺乏实验证据！</a:t>
            </a:r>
          </a:p>
        </p:txBody>
      </p:sp>
      <p:sp>
        <p:nvSpPr>
          <p:cNvPr id="55" name="Line 15"/>
          <p:cNvSpPr>
            <a:spLocks noChangeShapeType="1"/>
          </p:cNvSpPr>
          <p:nvPr/>
        </p:nvSpPr>
        <p:spPr bwMode="auto">
          <a:xfrm>
            <a:off x="4052056" y="2676221"/>
            <a:ext cx="431129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6" name="Line 16"/>
          <p:cNvSpPr>
            <a:spLocks noChangeShapeType="1"/>
          </p:cNvSpPr>
          <p:nvPr/>
        </p:nvSpPr>
        <p:spPr bwMode="auto">
          <a:xfrm>
            <a:off x="6114979" y="3046601"/>
            <a:ext cx="0" cy="43112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7" name="Line 17"/>
          <p:cNvSpPr>
            <a:spLocks noChangeShapeType="1"/>
          </p:cNvSpPr>
          <p:nvPr/>
        </p:nvSpPr>
        <p:spPr bwMode="auto">
          <a:xfrm>
            <a:off x="6114979" y="4053937"/>
            <a:ext cx="0" cy="485764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8" name="Text Box 8"/>
          <p:cNvSpPr txBox="1">
            <a:spLocks noChangeArrowheads="1"/>
          </p:cNvSpPr>
          <p:nvPr/>
        </p:nvSpPr>
        <p:spPr bwMode="auto">
          <a:xfrm>
            <a:off x="5430871" y="4526500"/>
            <a:ext cx="1760216" cy="40011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多分子体系</a:t>
            </a:r>
          </a:p>
        </p:txBody>
      </p:sp>
      <p:sp>
        <p:nvSpPr>
          <p:cNvPr id="59" name="Line 17"/>
          <p:cNvSpPr>
            <a:spLocks noChangeShapeType="1"/>
          </p:cNvSpPr>
          <p:nvPr/>
        </p:nvSpPr>
        <p:spPr bwMode="auto">
          <a:xfrm>
            <a:off x="6114979" y="4920523"/>
            <a:ext cx="0" cy="485764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0" name="左中括号 59"/>
          <p:cNvSpPr/>
          <p:nvPr/>
        </p:nvSpPr>
        <p:spPr>
          <a:xfrm>
            <a:off x="5309757" y="4795519"/>
            <a:ext cx="121114" cy="763665"/>
          </a:xfrm>
          <a:prstGeom prst="leftBracket">
            <a:avLst/>
          </a:prstGeom>
          <a:noFill/>
          <a:ln w="28575" cap="flat">
            <a:solidFill>
              <a:srgbClr val="002060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i="0" u="none" strike="noStrike" cap="none" spc="0" normalizeH="0" baseline="0">
              <a:ln>
                <a:noFill/>
              </a:ln>
              <a:solidFill>
                <a:srgbClr val="000000"/>
              </a:solidFill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/>
        </p:nvSpPr>
        <p:spPr bwMode="auto">
          <a:xfrm>
            <a:off x="6534856" y="4008630"/>
            <a:ext cx="24805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（团聚体假说）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1475014" y="36910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讨论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 autoUpdateAnimBg="0"/>
      <p:bldP spid="54" grpId="0"/>
      <p:bldP spid="58" grpId="0"/>
      <p:bldP spid="61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 descr="25%"/>
          <p:cNvSpPr txBox="1">
            <a:spLocks noChangeArrowheads="1"/>
          </p:cNvSpPr>
          <p:nvPr/>
        </p:nvSpPr>
        <p:spPr bwMode="auto">
          <a:xfrm>
            <a:off x="620699" y="2065889"/>
            <a:ext cx="6623380" cy="47532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 kumimoji="1" sz="299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defTabSz="1219200"/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地球上的生命到底起源于哪里？目前尚无定论</a:t>
            </a:r>
          </a:p>
        </p:txBody>
      </p:sp>
      <p:sp>
        <p:nvSpPr>
          <p:cNvPr id="46085" name="Text Box 5" descr="草皮"/>
          <p:cNvSpPr txBox="1">
            <a:spLocks noChangeArrowheads="1"/>
          </p:cNvSpPr>
          <p:nvPr/>
        </p:nvSpPr>
        <p:spPr bwMode="auto">
          <a:xfrm>
            <a:off x="620699" y="1347024"/>
            <a:ext cx="10308462" cy="47532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defTabSz="1219200">
              <a:lnSpc>
                <a:spcPct val="110000"/>
              </a:lnSpc>
              <a:spcBef>
                <a:spcPct val="50000"/>
              </a:spcBef>
            </a:pPr>
            <a:r>
              <a:rPr kumimoji="1"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以事实为依据的科学争论，对促进人类的认识是非常有益的。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75014" y="36910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讨论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utoUpdateAnimBg="0"/>
      <p:bldP spid="46085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 descr="25%"/>
          <p:cNvSpPr txBox="1">
            <a:spLocks noChangeArrowheads="1"/>
          </p:cNvSpPr>
          <p:nvPr/>
        </p:nvSpPr>
        <p:spPr bwMode="auto">
          <a:xfrm>
            <a:off x="660400" y="1427608"/>
            <a:ext cx="5802067" cy="47532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 kumimoji="1" sz="299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defTabSz="1219200"/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说一说，你更支持哪种学说？</a:t>
            </a:r>
          </a:p>
        </p:txBody>
      </p:sp>
      <p:sp>
        <p:nvSpPr>
          <p:cNvPr id="8" name="Text Box 4" descr="25%"/>
          <p:cNvSpPr txBox="1">
            <a:spLocks noChangeArrowheads="1"/>
          </p:cNvSpPr>
          <p:nvPr/>
        </p:nvSpPr>
        <p:spPr bwMode="auto">
          <a:xfrm>
            <a:off x="5109994" y="3825277"/>
            <a:ext cx="3308537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marL="457200" indent="-457200" defTabSz="1219200">
              <a:lnSpc>
                <a:spcPct val="110000"/>
              </a:lnSpc>
            </a:pP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热泉生态系统</a:t>
            </a:r>
          </a:p>
        </p:txBody>
      </p:sp>
      <p:sp>
        <p:nvSpPr>
          <p:cNvPr id="9" name="Text Box 4" descr="25%"/>
          <p:cNvSpPr txBox="1">
            <a:spLocks noChangeArrowheads="1"/>
          </p:cNvSpPr>
          <p:nvPr/>
        </p:nvSpPr>
        <p:spPr bwMode="auto">
          <a:xfrm>
            <a:off x="5504183" y="3284081"/>
            <a:ext cx="2124749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marL="457200" indent="-457200" defTabSz="1219200">
              <a:lnSpc>
                <a:spcPct val="110000"/>
              </a:lnSpc>
            </a:pPr>
            <a:r>
              <a:rPr lang="zh-CN" altLang="en-US" sz="2400" kern="0" dirty="0">
                <a:solidFill>
                  <a:srgbClr val="7030A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宇生说</a:t>
            </a:r>
          </a:p>
        </p:txBody>
      </p:sp>
      <p:sp>
        <p:nvSpPr>
          <p:cNvPr id="10" name="Text Box 4" descr="25%"/>
          <p:cNvSpPr txBox="1">
            <a:spLocks noChangeArrowheads="1"/>
          </p:cNvSpPr>
          <p:nvPr/>
        </p:nvSpPr>
        <p:spPr bwMode="auto">
          <a:xfrm>
            <a:off x="5216430" y="2742885"/>
            <a:ext cx="2847761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marL="457200" indent="-457200" defTabSz="1219200">
              <a:lnSpc>
                <a:spcPct val="110000"/>
              </a:lnSpc>
            </a:pPr>
            <a:r>
              <a:rPr lang="zh-CN" altLang="en-US" sz="2400" kern="0" dirty="0">
                <a:solidFill>
                  <a:schemeClr val="accent5">
                    <a:lumMod val="50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自然发生论</a:t>
            </a:r>
          </a:p>
        </p:txBody>
      </p:sp>
      <p:sp>
        <p:nvSpPr>
          <p:cNvPr id="11" name="Text Box 4" descr="25%"/>
          <p:cNvSpPr txBox="1">
            <a:spLocks noChangeArrowheads="1"/>
          </p:cNvSpPr>
          <p:nvPr/>
        </p:nvSpPr>
        <p:spPr bwMode="auto">
          <a:xfrm>
            <a:off x="5242580" y="4366473"/>
            <a:ext cx="2449049" cy="47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marL="457200" indent="-457200" defTabSz="1219200">
              <a:lnSpc>
                <a:spcPct val="110000"/>
              </a:lnSpc>
            </a:pPr>
            <a:r>
              <a:rPr lang="zh-CN" altLang="en-US" sz="2400" kern="0" dirty="0">
                <a:solidFill>
                  <a:srgbClr val="92D05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化学起源说   </a:t>
            </a:r>
            <a:endParaRPr lang="zh-CN" altLang="en-US" kern="0" dirty="0">
              <a:solidFill>
                <a:srgbClr val="92D05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 Box 4" descr="25%"/>
          <p:cNvSpPr txBox="1">
            <a:spLocks noChangeArrowheads="1"/>
          </p:cNvSpPr>
          <p:nvPr/>
        </p:nvSpPr>
        <p:spPr bwMode="auto">
          <a:xfrm>
            <a:off x="5504183" y="2269154"/>
            <a:ext cx="2365152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marL="457200" indent="-457200" defTabSz="1219200">
              <a:lnSpc>
                <a:spcPct val="110000"/>
              </a:lnSpc>
            </a:pPr>
            <a:r>
              <a:rPr lang="zh-CN" altLang="en-US" sz="2400" kern="0" dirty="0">
                <a:solidFill>
                  <a:srgbClr val="00B05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神创论</a:t>
            </a:r>
          </a:p>
          <a:p>
            <a:pPr marL="457200" indent="-457200" defTabSz="1219200">
              <a:lnSpc>
                <a:spcPct val="110000"/>
              </a:lnSpc>
            </a:pPr>
            <a:r>
              <a:rPr lang="en-US" altLang="zh-CN" sz="2400" kern="0" dirty="0">
                <a:solidFill>
                  <a:srgbClr val="00206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   </a:t>
            </a:r>
            <a:endParaRPr lang="zh-CN" altLang="en-US" kern="0" dirty="0">
              <a:solidFill>
                <a:srgbClr val="00206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75014" y="36910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讨论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8" grpId="0"/>
      <p:bldP spid="9" grpId="0"/>
      <p:bldP spid="10" grpId="0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5"/>
          <p:cNvSpPr txBox="1">
            <a:spLocks noChangeArrowheads="1"/>
          </p:cNvSpPr>
          <p:nvPr/>
        </p:nvSpPr>
        <p:spPr bwMode="auto">
          <a:xfrm>
            <a:off x="660400" y="1028700"/>
            <a:ext cx="10634447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defTabSz="1219200">
              <a:lnSpc>
                <a:spcPct val="250000"/>
              </a:lnSpc>
              <a:spcBef>
                <a:spcPct val="50000"/>
              </a:spcBef>
            </a:pPr>
            <a:r>
              <a:rPr lang="en-US" altLang="zh-CN" sz="24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、地球上原始大气的成分与现在大气成分有什么区别？</a:t>
            </a:r>
            <a:endParaRPr lang="en-US" altLang="zh-CN" sz="2400" kern="0" dirty="0">
              <a:solidFill>
                <a:schemeClr val="tx1">
                  <a:lumMod val="95000"/>
                  <a:lumOff val="5000"/>
                </a:schemeClr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250000"/>
              </a:lnSpc>
              <a:spcBef>
                <a:spcPct val="50000"/>
              </a:spcBef>
            </a:pPr>
            <a:endParaRPr lang="zh-CN" altLang="en-US" sz="2400" kern="0" dirty="0">
              <a:solidFill>
                <a:schemeClr val="tx1">
                  <a:lumMod val="95000"/>
                  <a:lumOff val="5000"/>
                </a:schemeClr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250000"/>
              </a:lnSpc>
              <a:spcBef>
                <a:spcPct val="50000"/>
              </a:spcBef>
            </a:pPr>
            <a:r>
              <a:rPr lang="en-US" altLang="zh-CN" sz="24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、原始地球上存在生命吗？说出理由。</a:t>
            </a:r>
          </a:p>
          <a:p>
            <a:pPr defTabSz="1219200">
              <a:lnSpc>
                <a:spcPct val="250000"/>
              </a:lnSpc>
              <a:spcBef>
                <a:spcPct val="50000"/>
              </a:spcBef>
            </a:pPr>
            <a:endParaRPr lang="zh-CN" altLang="en-US" sz="2400" b="1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250000"/>
              </a:lnSpc>
              <a:spcBef>
                <a:spcPct val="50000"/>
              </a:spcBef>
            </a:pPr>
            <a:endParaRPr lang="en-US" altLang="zh-CN" sz="2400" b="1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660400" y="2235361"/>
            <a:ext cx="9887712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defTabSz="1219200">
              <a:spcBef>
                <a:spcPct val="50000"/>
              </a:spcBef>
              <a:defRPr/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原始大气成分没有氧气。现在的大气成分有氧气。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552703" y="4604132"/>
            <a:ext cx="76138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defTabSz="1219200"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不存在。因为没有生命可以存在的环境。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75014" y="36910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讨论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/>
      <p:bldP spid="593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-80386" y="1275380"/>
            <a:ext cx="119226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defTabSz="1219200">
              <a:spcBef>
                <a:spcPct val="50000"/>
              </a:spcBef>
            </a:pPr>
            <a:r>
              <a:rPr lang="zh-CN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地球上最初的生命形态是怎样的？它们是如何产生并成功演化出多姿多彩的生物世界的？</a:t>
            </a:r>
            <a:endParaRPr lang="en-US" altLang="zh-CN" sz="2800" kern="0" dirty="0">
              <a:solidFill>
                <a:schemeClr val="tx1">
                  <a:lumMod val="95000"/>
                  <a:lumOff val="5000"/>
                </a:schemeClr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566759" y="1904102"/>
            <a:ext cx="11029039" cy="96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defTabSz="1219200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我们不能亲自观察</a:t>
            </a:r>
            <a:r>
              <a:rPr lang="en-US" altLang="zh-CN" sz="20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难以得到直接的证据</a:t>
            </a:r>
            <a:r>
              <a:rPr lang="en-US" altLang="zh-CN" sz="20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……</a:t>
            </a:r>
            <a:r>
              <a:rPr lang="zh-CN" alt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因此</a:t>
            </a:r>
            <a:r>
              <a:rPr lang="en-US" altLang="zh-CN" sz="20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关于生命的起源我们只能通过有关的资料和研究进行科学推测。</a:t>
            </a:r>
            <a:endParaRPr lang="en-US" altLang="zh-CN" sz="2800" kern="0" dirty="0">
              <a:solidFill>
                <a:schemeClr val="tx1">
                  <a:lumMod val="95000"/>
                  <a:lumOff val="5000"/>
                </a:schemeClr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105778" y="2975125"/>
            <a:ext cx="119509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defTabSz="1219200">
              <a:spcBef>
                <a:spcPct val="50000"/>
              </a:spcBef>
            </a:pPr>
            <a:r>
              <a:rPr lang="zh-CN" alt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 科学的推测需要确凿的证据</a:t>
            </a:r>
            <a:r>
              <a:rPr lang="en-US" altLang="zh-CN" sz="20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还需要有严密的逻辑</a:t>
            </a:r>
            <a:r>
              <a:rPr lang="en-US" altLang="zh-CN" sz="20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也需要丰富的联想和想象。</a:t>
            </a:r>
            <a:endParaRPr lang="en-US" altLang="zh-CN" sz="2000" kern="0" dirty="0">
              <a:solidFill>
                <a:schemeClr val="tx1">
                  <a:lumMod val="95000"/>
                  <a:lumOff val="5000"/>
                </a:schemeClr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75014" y="3691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utoUpdateAnimBg="0"/>
      <p:bldP spid="53253" grpId="0" autoUpdateAnimBg="0"/>
      <p:bldP spid="53254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572200" y="1283979"/>
            <a:ext cx="10643616" cy="349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200">
              <a:lnSpc>
                <a:spcPct val="200000"/>
              </a:lnSpc>
              <a:spcBef>
                <a:spcPct val="50000"/>
              </a:spcBef>
            </a:pPr>
            <a:r>
              <a:rPr lang="en-US" altLang="zh-CN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、根据米勒实验结果，对生命起源的推测：</a:t>
            </a:r>
            <a:endParaRPr lang="en-US" altLang="zh-CN" sz="2400" kern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ct val="50000"/>
              </a:spcBef>
            </a:pPr>
            <a:endParaRPr lang="zh-CN" altLang="en-US" sz="2400" kern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ct val="50000"/>
              </a:spcBef>
            </a:pPr>
            <a:endParaRPr lang="zh-CN" altLang="en-US" sz="2400" kern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ct val="50000"/>
              </a:spcBef>
            </a:pPr>
            <a:r>
              <a:rPr lang="en-US" altLang="zh-CN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、陨石中含有构成生物体所需要的有机物，由此可推测：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572200" y="2038547"/>
            <a:ext cx="10867960" cy="132343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395" b="1">
                <a:solidFill>
                  <a:srgbClr val="339933"/>
                </a:solidFill>
                <a:latin typeface="+mn-ea"/>
                <a:ea typeface="+mn-ea"/>
              </a:defRPr>
            </a:lvl1pPr>
          </a:lstStyle>
          <a:p>
            <a:pPr defTabSz="1219200">
              <a:lnSpc>
                <a:spcPct val="200000"/>
              </a:lnSpc>
            </a:pPr>
            <a:r>
              <a:rPr lang="zh-CN" altLang="en-US" sz="20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原始地球能产生构成生物体的有机物，因此，生命起源从无机物生成有机物的这一阶段是完成能够实现的。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133288" y="5286837"/>
            <a:ext cx="10888280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395" b="1">
                <a:solidFill>
                  <a:srgbClr val="339933"/>
                </a:solidFill>
                <a:latin typeface="+mn-ea"/>
                <a:ea typeface="+mn-ea"/>
              </a:defRPr>
            </a:lvl1pPr>
          </a:lstStyle>
          <a:p>
            <a:pPr defTabSz="1219200"/>
            <a:r>
              <a:rPr lang="en-US" altLang="zh-CN" sz="20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0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构成生物体的有机物能从地球以外形成并被带到地球上。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75014" y="36910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讨论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1464868" y="324651"/>
            <a:ext cx="4062342" cy="300975"/>
          </a:xfrm>
          <a:prstGeom prst="rect">
            <a:avLst/>
          </a:prstGeom>
          <a:solidFill>
            <a:srgbClr val="85B44E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人教版初中生物八年级下册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59201" y="2350802"/>
            <a:ext cx="5846818" cy="2374759"/>
            <a:chOff x="6147269" y="2844265"/>
            <a:chExt cx="5112385" cy="2076459"/>
          </a:xfrm>
        </p:grpSpPr>
        <p:grpSp>
          <p:nvGrpSpPr>
            <p:cNvPr id="8" name="组合 7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10" name="矩形: 圆角 9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85B44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-4714868" y="2110674"/>
                <a:ext cx="5033250" cy="990997"/>
                <a:chOff x="-4714868" y="2110674"/>
                <a:chExt cx="5033250" cy="990997"/>
              </a:xfrm>
            </p:grpSpPr>
            <p:sp>
              <p:nvSpPr>
                <p:cNvPr id="15" name="文本框 14"/>
                <p:cNvSpPr txBox="1"/>
                <p:nvPr/>
              </p:nvSpPr>
              <p:spPr>
                <a:xfrm>
                  <a:off x="-4714868" y="2808615"/>
                  <a:ext cx="5033249" cy="293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6" name="直接连接符 15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7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lang="zh-CN" altLang="en-US" sz="4400" b="1" dirty="0">
                      <a:solidFill>
                        <a:srgbClr val="85B44E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感谢各位的聆听</a:t>
                  </a:r>
                  <a:endParaRPr kumimoji="0" lang="zh-CN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5B44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9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3</a:t>
              </a:r>
              <a:r>
                <a:rPr lang="zh-CN" altLang="en-US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章 生物的进化</a:t>
              </a:r>
            </a:p>
          </p:txBody>
        </p:sp>
      </p:grpSp>
      <p:pic>
        <p:nvPicPr>
          <p:cNvPr id="18" name="图片占位符 17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2" r="41727"/>
          <a:stretch>
            <a:fillRect/>
          </a:stretch>
        </p:blipFill>
        <p:spPr>
          <a:xfrm>
            <a:off x="6590838" y="0"/>
            <a:ext cx="5664662" cy="69469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4" descr="25%"/>
          <p:cNvSpPr txBox="1">
            <a:spLocks noChangeArrowheads="1"/>
          </p:cNvSpPr>
          <p:nvPr/>
        </p:nvSpPr>
        <p:spPr bwMode="auto">
          <a:xfrm rot="21201733">
            <a:off x="4838503" y="4153054"/>
            <a:ext cx="2481403" cy="47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240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热泉生态系统</a:t>
            </a:r>
          </a:p>
        </p:txBody>
      </p:sp>
      <p:sp>
        <p:nvSpPr>
          <p:cNvPr id="18" name="矩形 17"/>
          <p:cNvSpPr/>
          <p:nvPr/>
        </p:nvSpPr>
        <p:spPr>
          <a:xfrm rot="1498864">
            <a:off x="1640352" y="3507280"/>
            <a:ext cx="9598857" cy="369330"/>
          </a:xfrm>
          <a:prstGeom prst="rect">
            <a:avLst/>
          </a:prstGeom>
          <a:solidFill>
            <a:srgbClr val="0066FF">
              <a:alpha val="62000"/>
            </a:srgbClr>
          </a:soli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思源黑体 CN Medium" panose="020B06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Text Box 4" descr="25%"/>
          <p:cNvSpPr txBox="1">
            <a:spLocks noChangeArrowheads="1"/>
          </p:cNvSpPr>
          <p:nvPr/>
        </p:nvSpPr>
        <p:spPr bwMode="auto">
          <a:xfrm rot="21201733">
            <a:off x="4232966" y="3376605"/>
            <a:ext cx="1593562" cy="47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2400" dirty="0">
                <a:solidFill>
                  <a:srgbClr val="7030A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宇生说</a:t>
            </a:r>
          </a:p>
        </p:txBody>
      </p:sp>
      <p:sp>
        <p:nvSpPr>
          <p:cNvPr id="20" name="Text Box 4" descr="25%"/>
          <p:cNvSpPr txBox="1">
            <a:spLocks noChangeArrowheads="1"/>
          </p:cNvSpPr>
          <p:nvPr/>
        </p:nvSpPr>
        <p:spPr bwMode="auto">
          <a:xfrm rot="21201733">
            <a:off x="2559665" y="2842474"/>
            <a:ext cx="2135821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2400" dirty="0">
                <a:solidFill>
                  <a:schemeClr val="accent5">
                    <a:lumMod val="50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自然发生论</a:t>
            </a:r>
          </a:p>
        </p:txBody>
      </p:sp>
      <p:sp>
        <p:nvSpPr>
          <p:cNvPr id="21" name="Text Box 4" descr="25%"/>
          <p:cNvSpPr txBox="1">
            <a:spLocks noChangeArrowheads="1"/>
          </p:cNvSpPr>
          <p:nvPr/>
        </p:nvSpPr>
        <p:spPr bwMode="auto">
          <a:xfrm rot="21201733">
            <a:off x="6571515" y="5042116"/>
            <a:ext cx="1836787" cy="47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2400" dirty="0">
                <a:solidFill>
                  <a:srgbClr val="92D05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化学起源说   </a:t>
            </a:r>
            <a:endParaRPr lang="zh-CN" altLang="en-US" sz="3590" dirty="0">
              <a:solidFill>
                <a:srgbClr val="92D05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Box 4" descr="25%"/>
          <p:cNvSpPr txBox="1">
            <a:spLocks noChangeArrowheads="1"/>
          </p:cNvSpPr>
          <p:nvPr/>
        </p:nvSpPr>
        <p:spPr bwMode="auto">
          <a:xfrm rot="21201733">
            <a:off x="1846399" y="2157682"/>
            <a:ext cx="1464645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2400" dirty="0">
                <a:solidFill>
                  <a:srgbClr val="00B05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神创论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400" dirty="0">
                <a:solidFill>
                  <a:srgbClr val="00206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   </a:t>
            </a:r>
            <a:endParaRPr lang="zh-CN" altLang="en-US" sz="3590" dirty="0">
              <a:solidFill>
                <a:srgbClr val="00206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 rot="21201733">
            <a:off x="2789291" y="1728171"/>
            <a:ext cx="540938" cy="519348"/>
          </a:xfrm>
          <a:prstGeom prst="ellipse">
            <a:avLst/>
          </a:prstGeom>
          <a:solidFill>
            <a:srgbClr val="00B050"/>
          </a:solidFill>
          <a:ln w="12700" cap="flat">
            <a:noFill/>
            <a:prstDash val="solid"/>
            <a:miter lim="800000"/>
          </a:ln>
          <a:scene3d>
            <a:camera prst="orthographicFront"/>
            <a:lightRig rig="threePt" dir="t"/>
          </a:scene3d>
          <a:sp3d z="251256">
            <a:bevelT w="251256" h="251256"/>
            <a:bevelB w="251256" h="251256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思源黑体 CN Medium" panose="020B06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" name="椭圆 23"/>
          <p:cNvSpPr/>
          <p:nvPr/>
        </p:nvSpPr>
        <p:spPr>
          <a:xfrm rot="21201733">
            <a:off x="4082331" y="2350438"/>
            <a:ext cx="540938" cy="519348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 cap="flat">
            <a:noFill/>
            <a:prstDash val="solid"/>
            <a:miter lim="800000"/>
          </a:ln>
          <a:scene3d>
            <a:camera prst="orthographicFront"/>
            <a:lightRig rig="threePt" dir="t"/>
          </a:scene3d>
          <a:sp3d z="251256">
            <a:bevelT w="251256" h="251256"/>
            <a:bevelB w="251256" h="251256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思源黑体 CN Medium" panose="020B06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 rot="21201733">
            <a:off x="5472487" y="3036959"/>
            <a:ext cx="540938" cy="519348"/>
          </a:xfrm>
          <a:prstGeom prst="ellipse">
            <a:avLst/>
          </a:prstGeom>
          <a:solidFill>
            <a:srgbClr val="7030A0"/>
          </a:solidFill>
          <a:ln w="12700" cap="flat">
            <a:noFill/>
            <a:prstDash val="solid"/>
            <a:miter lim="800000"/>
          </a:ln>
          <a:scene3d>
            <a:camera prst="orthographicFront"/>
            <a:lightRig rig="threePt" dir="t"/>
          </a:scene3d>
          <a:sp3d z="251256">
            <a:bevelT w="251256" h="251256"/>
            <a:bevelB w="251256" h="251256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思源黑体 CN Medium" panose="020B06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6" name="椭圆 25"/>
          <p:cNvSpPr/>
          <p:nvPr/>
        </p:nvSpPr>
        <p:spPr>
          <a:xfrm rot="21201733">
            <a:off x="6917765" y="3778781"/>
            <a:ext cx="540938" cy="519348"/>
          </a:xfrm>
          <a:prstGeom prst="ellipse">
            <a:avLst/>
          </a:prstGeom>
          <a:solidFill>
            <a:srgbClr val="FF0000"/>
          </a:solidFill>
          <a:ln w="12700" cap="flat">
            <a:noFill/>
            <a:prstDash val="solid"/>
            <a:miter lim="800000"/>
          </a:ln>
          <a:scene3d>
            <a:camera prst="orthographicFront"/>
            <a:lightRig rig="threePt" dir="t"/>
          </a:scene3d>
          <a:sp3d z="251256">
            <a:bevelT w="251256" h="251256"/>
            <a:bevelB w="251256" h="251256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思源黑体 CN Medium" panose="020B06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 rot="21201733">
            <a:off x="8459166" y="4523207"/>
            <a:ext cx="540938" cy="519348"/>
          </a:xfrm>
          <a:prstGeom prst="ellipse">
            <a:avLst/>
          </a:prstGeom>
          <a:solidFill>
            <a:srgbClr val="92D050"/>
          </a:solidFill>
          <a:ln w="12700" cap="flat">
            <a:noFill/>
            <a:prstDash val="solid"/>
            <a:miter lim="800000"/>
          </a:ln>
          <a:scene3d>
            <a:camera prst="orthographicFront"/>
            <a:lightRig rig="threePt" dir="t"/>
          </a:scene3d>
          <a:sp3d z="251256">
            <a:bevelT w="251256" h="251256"/>
            <a:bevelB w="251256" h="251256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思源黑体 CN Medium" panose="020B06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475014" y="369102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有关生命起源的几种假说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2561143"/>
            <a:ext cx="4163378" cy="276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04800" y="1301851"/>
            <a:ext cx="7945120" cy="13665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defTabSz="1219200">
              <a:lnSpc>
                <a:spcPct val="170000"/>
              </a:lnSpc>
              <a:defRPr/>
            </a:pPr>
            <a:r>
              <a:rPr kumimoji="1"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上帝创造万物，最后造人</a:t>
            </a:r>
            <a:r>
              <a:rPr kumimoji="1"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——</a:t>
            </a:r>
            <a:r>
              <a:rPr kumimoji="1"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圣经的故事</a:t>
            </a:r>
          </a:p>
          <a:p>
            <a:pPr defTabSz="1219200">
              <a:spcBef>
                <a:spcPct val="50000"/>
              </a:spcBef>
              <a:defRPr/>
            </a:pPr>
            <a:endParaRPr lang="en-US" altLang="zh-CN" sz="2800" b="1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75014" y="369102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一、神创论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660400" y="1130300"/>
            <a:ext cx="10858500" cy="303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defTabSz="1219200">
              <a:lnSpc>
                <a:spcPct val="200000"/>
              </a:lnSpc>
              <a:spcBef>
                <a:spcPct val="50000"/>
              </a:spcBef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中国的传说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女娲在七日中每日造一生物的故事有关。正月初一是鸡日，初二是狗日，初三是羊日，初四是猪日，初五是牛日，初六是马日，初七是人日，初八是谷日，初九是天日，初十是地日</a:t>
            </a:r>
            <a:r>
              <a:rPr lang="zh-CN" altLang="en-US" sz="2400" b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。 </a:t>
            </a:r>
            <a:br>
              <a:rPr lang="zh-CN" altLang="en-US" sz="2800" b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</a:br>
            <a:endParaRPr lang="zh-CN" altLang="en-US" sz="2800" b="1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171" name="图片 2" descr="40172760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3332039"/>
            <a:ext cx="4063006" cy="2598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1475014" y="369102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一、神创论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67735" y="1376166"/>
            <a:ext cx="8085211" cy="3046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defTabSz="1219200">
              <a:lnSpc>
                <a:spcPct val="200000"/>
              </a:lnSpc>
              <a:defRPr/>
            </a:pP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生物是从非生物环境中自然发生出来的：</a:t>
            </a:r>
          </a:p>
          <a:p>
            <a:pPr marL="0" lvl="1" defTabSz="1219200">
              <a:lnSpc>
                <a:spcPct val="200000"/>
              </a:lnSpc>
              <a:defRPr/>
            </a:pPr>
            <a:r>
              <a:rPr lang="zh-CN" altLang="en-US" sz="32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腐草化萤</a:t>
            </a:r>
          </a:p>
          <a:p>
            <a:pPr marL="0" lvl="1" defTabSz="1219200">
              <a:lnSpc>
                <a:spcPct val="200000"/>
              </a:lnSpc>
              <a:defRPr/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腐肉生蛆</a:t>
            </a:r>
          </a:p>
          <a:p>
            <a:pPr marL="0" lvl="1" defTabSz="1219200">
              <a:lnSpc>
                <a:spcPct val="200000"/>
              </a:lnSpc>
              <a:defRPr/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淤泥生鼠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75014" y="36910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二、自然发生论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腐肉不能生出苍蝇的实验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2311227"/>
            <a:ext cx="5511444" cy="365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>
            <a:spLocks noGrp="1" noChangeArrowheads="1"/>
          </p:cNvSpPr>
          <p:nvPr>
            <p:ph type="title" idx="4294967295"/>
          </p:nvPr>
        </p:nvSpPr>
        <p:spPr>
          <a:xfrm>
            <a:off x="660400" y="1130300"/>
            <a:ext cx="11277600" cy="1106488"/>
          </a:xfrm>
          <a:noFill/>
        </p:spPr>
        <p:txBody>
          <a:bodyPr>
            <a:noAutofit/>
          </a:bodyPr>
          <a:lstStyle/>
          <a:p>
            <a:pPr algn="l" eaLnBrk="1" hangingPunct="1"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斯巴兰让尼的实验证明腐肉不能生出苍蝇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否定了“自然发生论”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75014" y="36910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二、自然发生论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巴斯德证明肉汤不能生出微生物的实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53"/>
          <a:stretch>
            <a:fillRect/>
          </a:stretch>
        </p:blipFill>
        <p:spPr bwMode="auto">
          <a:xfrm>
            <a:off x="1475014" y="2672079"/>
            <a:ext cx="2214855" cy="2780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38724" y="1130300"/>
            <a:ext cx="12290156" cy="1203325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1860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年</a:t>
            </a:r>
            <a:r>
              <a:rPr lang="zh-CN" alt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巴斯德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用实验证明肉汤不能生出微生物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彻底否定“自然发生论”。</a:t>
            </a:r>
          </a:p>
        </p:txBody>
      </p:sp>
      <p:pic>
        <p:nvPicPr>
          <p:cNvPr id="5" name="图片 4" descr="图片包含 桌子, 室内, 食物, 不同&#10;&#10;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862" y="2672079"/>
            <a:ext cx="6086574" cy="2780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1475014" y="36910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二、自然发生论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Custom 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9D313"/>
      </a:accent1>
      <a:accent2>
        <a:srgbClr val="11111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1842</Words>
  <Application>Microsoft Office PowerPoint</Application>
  <PresentationFormat>宽屏</PresentationFormat>
  <Paragraphs>145</Paragraphs>
  <Slides>32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9" baseType="lpstr">
      <vt:lpstr>FandolFang R</vt:lpstr>
      <vt:lpstr>思源黑体 CN Light</vt:lpstr>
      <vt:lpstr>思源黑体 CN Medium</vt:lpstr>
      <vt:lpstr>Arial</vt:lpstr>
      <vt:lpstr>Calibri</vt:lpstr>
      <vt:lpstr>Calibri Light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斯巴兰让尼的实验证明腐肉不能生出苍蝇——否定了“自然发生论”</vt:lpstr>
      <vt:lpstr>   1860年巴斯德用实验证明肉汤不能生出微生物——彻底否定“自然发生论”。</vt:lpstr>
      <vt:lpstr>PowerPoint 演示文稿</vt:lpstr>
      <vt:lpstr>PowerPoint 演示文稿</vt:lpstr>
      <vt:lpstr>PowerPoint 演示文稿</vt:lpstr>
      <vt:lpstr>PowerPoint 演示文稿</vt:lpstr>
      <vt:lpstr>35亿年前的蓝细菌化石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米勒的实验装置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2020-06-24T02:38:59Z</dcterms:created>
  <dcterms:modified xsi:type="dcterms:W3CDTF">2021-01-09T11:53:37Z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