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12" r:id="rId2"/>
    <p:sldId id="315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287" r:id="rId40"/>
    <p:sldId id="313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731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38"/>
        <p:guide pos="7256"/>
        <p:guide orient="horz" pos="663"/>
        <p:guide orient="horz" pos="731"/>
        <p:guide orient="horz" pos="3952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6FC4CBC-A512-4116-A087-C9CF6271C65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5875218-D375-43FE-AA7F-4CA941E511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5218-D375-43FE-AA7F-4CA941E511F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5218-D375-43FE-AA7F-4CA941E511FE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2"/>
          </p:nvPr>
        </p:nvSpPr>
        <p:spPr>
          <a:xfrm>
            <a:off x="5976556" y="0"/>
            <a:ext cx="6215444" cy="6858000"/>
          </a:xfrm>
          <a:custGeom>
            <a:avLst/>
            <a:gdLst>
              <a:gd name="connsiteX0" fmla="*/ 237763 w 6215444"/>
              <a:gd name="connsiteY0" fmla="*/ 0 h 6858000"/>
              <a:gd name="connsiteX1" fmla="*/ 2816949 w 6215444"/>
              <a:gd name="connsiteY1" fmla="*/ 0 h 6858000"/>
              <a:gd name="connsiteX2" fmla="*/ 4158227 w 6215444"/>
              <a:gd name="connsiteY2" fmla="*/ 2109794 h 6858000"/>
              <a:gd name="connsiteX3" fmla="*/ 5463326 w 6215444"/>
              <a:gd name="connsiteY3" fmla="*/ 0 h 6858000"/>
              <a:gd name="connsiteX4" fmla="*/ 6215444 w 6215444"/>
              <a:gd name="connsiteY4" fmla="*/ 0 h 6858000"/>
              <a:gd name="connsiteX5" fmla="*/ 6215444 w 6215444"/>
              <a:gd name="connsiteY5" fmla="*/ 2536648 h 6858000"/>
              <a:gd name="connsiteX6" fmla="*/ 5658203 w 6215444"/>
              <a:gd name="connsiteY6" fmla="*/ 3321404 h 6858000"/>
              <a:gd name="connsiteX7" fmla="*/ 6215444 w 6215444"/>
              <a:gd name="connsiteY7" fmla="*/ 4085042 h 6858000"/>
              <a:gd name="connsiteX8" fmla="*/ 6215444 w 6215444"/>
              <a:gd name="connsiteY8" fmla="*/ 6858000 h 6858000"/>
              <a:gd name="connsiteX9" fmla="*/ 5608050 w 6215444"/>
              <a:gd name="connsiteY9" fmla="*/ 6858000 h 6858000"/>
              <a:gd name="connsiteX10" fmla="*/ 4111710 w 6215444"/>
              <a:gd name="connsiteY10" fmla="*/ 4654645 h 6858000"/>
              <a:gd name="connsiteX11" fmla="*/ 2615367 w 6215444"/>
              <a:gd name="connsiteY11" fmla="*/ 6858000 h 6858000"/>
              <a:gd name="connsiteX12" fmla="*/ 0 w 6215444"/>
              <a:gd name="connsiteY12" fmla="*/ 6858000 h 6858000"/>
              <a:gd name="connsiteX13" fmla="*/ 2613754 w 6215444"/>
              <a:gd name="connsiteY13" fmla="*/ 32839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15444" h="6858000">
                <a:moveTo>
                  <a:pt x="237763" y="0"/>
                </a:moveTo>
                <a:lnTo>
                  <a:pt x="2816949" y="0"/>
                </a:lnTo>
                <a:lnTo>
                  <a:pt x="4158227" y="2109794"/>
                </a:lnTo>
                <a:lnTo>
                  <a:pt x="5463326" y="0"/>
                </a:lnTo>
                <a:lnTo>
                  <a:pt x="6215444" y="0"/>
                </a:lnTo>
                <a:lnTo>
                  <a:pt x="6215444" y="2536648"/>
                </a:lnTo>
                <a:lnTo>
                  <a:pt x="5658203" y="3321404"/>
                </a:lnTo>
                <a:lnTo>
                  <a:pt x="6215444" y="4085042"/>
                </a:lnTo>
                <a:lnTo>
                  <a:pt x="6215444" y="6858000"/>
                </a:lnTo>
                <a:lnTo>
                  <a:pt x="5608050" y="6858000"/>
                </a:lnTo>
                <a:lnTo>
                  <a:pt x="4111710" y="4654645"/>
                </a:lnTo>
                <a:lnTo>
                  <a:pt x="2615367" y="6858000"/>
                </a:lnTo>
                <a:lnTo>
                  <a:pt x="0" y="6858000"/>
                </a:lnTo>
                <a:lnTo>
                  <a:pt x="2613754" y="32839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5234" y="302727"/>
            <a:ext cx="1062870" cy="640702"/>
            <a:chOff x="606490" y="317241"/>
            <a:chExt cx="1996751" cy="1203649"/>
          </a:xfrm>
          <a:solidFill>
            <a:srgbClr val="416E71"/>
          </a:solidFill>
        </p:grpSpPr>
        <p:sp>
          <p:nvSpPr>
            <p:cNvPr id="8" name="箭头: V 形 7"/>
            <p:cNvSpPr/>
            <p:nvPr userDrawn="1"/>
          </p:nvSpPr>
          <p:spPr>
            <a:xfrm>
              <a:off x="606490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箭头: V 形 8"/>
            <p:cNvSpPr/>
            <p:nvPr userDrawn="1"/>
          </p:nvSpPr>
          <p:spPr>
            <a:xfrm>
              <a:off x="1399592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4B4C-4347-4945-B134-372DCE16832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4A9C-D560-4996-A6D5-39CFF5B26E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hyperlink" Target="http://jpkc.hntcm.cn/yxjscx/online/YiXueJiShengChongXueTuJian/html/news11/20031108024331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5.wav"/><Relationship Id="rId7" Type="http://schemas.openxmlformats.org/officeDocument/2006/relationships/slide" Target="slide1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audio" Target="../media/audio6.wav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0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4%B8%A5%E9%87%8D%E6%80%A5%E6%80%A7%E5%91%BC%E5%90%B8%E7%BB%BC%E5%90%88%E5%BE%81/2942647" TargetMode="External"/><Relationship Id="rId2" Type="http://schemas.openxmlformats.org/officeDocument/2006/relationships/hyperlink" Target="https://baike.baidu.com/item/%E4%B8%AD%E4%B8%9C%E5%91%BC%E5%90%B8%E7%BB%BC%E5%90%88%E5%BE%81/489485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7.jpeg"/><Relationship Id="rId4" Type="http://schemas.openxmlformats.org/officeDocument/2006/relationships/hyperlink" Target="http://www.labweb.cn/articleview/2008-7-17/article_view_5453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464868" y="324651"/>
            <a:ext cx="4062342" cy="300975"/>
          </a:xfrm>
          <a:prstGeom prst="rect">
            <a:avLst/>
          </a:prstGeom>
          <a:solidFill>
            <a:srgbClr val="416E7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59201" y="2350802"/>
            <a:ext cx="5846818" cy="2374759"/>
            <a:chOff x="6147269" y="2844265"/>
            <a:chExt cx="5112385" cy="2076459"/>
          </a:xfrm>
        </p:grpSpPr>
        <p:grpSp>
          <p:nvGrpSpPr>
            <p:cNvPr id="11" name="组合 1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16E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416E7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8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6E7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.1.1 </a:t>
                  </a:r>
                  <a:r>
                    <a:rPr lang="zh-CN" altLang="en-US" sz="4400" b="1" dirty="0">
                      <a:solidFill>
                        <a:srgbClr val="416E7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传染病及其预防</a:t>
                  </a:r>
                </a:p>
              </p:txBody>
            </p:sp>
          </p:grpSp>
        </p:grpSp>
        <p:sp>
          <p:nvSpPr>
            <p:cNvPr id="1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传染病和免疫</a:t>
              </a: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586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60400" y="2050239"/>
            <a:ext cx="696775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lang="zh-CN" altLang="en-US" sz="2000" kern="0" dirty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（皮肤癣菌）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真菌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</a:t>
            </a:r>
          </a:p>
        </p:txBody>
      </p:sp>
      <p:pic>
        <p:nvPicPr>
          <p:cNvPr id="14340" name="Picture 16" descr="足癣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1" y="1376020"/>
            <a:ext cx="3448804" cy="205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7" descr="足癣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757" y="4403125"/>
            <a:ext cx="3622436" cy="138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18"/>
          <p:cNvSpPr>
            <a:spLocks noChangeShapeType="1"/>
          </p:cNvSpPr>
          <p:nvPr/>
        </p:nvSpPr>
        <p:spPr bwMode="auto">
          <a:xfrm flipH="1">
            <a:off x="6955461" y="3555007"/>
            <a:ext cx="1584" cy="573256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1625" y="3809061"/>
            <a:ext cx="2045985" cy="576423"/>
          </a:xfrm>
          <a:prstGeom prst="actionButtonBlank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defTabSz="1219200">
              <a:defRPr/>
            </a:pPr>
            <a:endParaRPr lang="zh-CN" altLang="en-US" sz="3190" b="1" ker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0400" y="1444774"/>
            <a:ext cx="21188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手癣、足癣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60400" y="2063259"/>
            <a:ext cx="48125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蛔虫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</a:t>
            </a:r>
          </a:p>
        </p:txBody>
      </p:sp>
      <p:pic>
        <p:nvPicPr>
          <p:cNvPr id="15364" name="Picture 16" descr="蛔虫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47" y="2057620"/>
            <a:ext cx="6177547" cy="28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1625" y="4645190"/>
            <a:ext cx="2045985" cy="576423"/>
          </a:xfrm>
          <a:prstGeom prst="actionButtonBlank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defTabSz="1219200">
              <a:defRPr/>
            </a:pPr>
            <a:endParaRPr lang="zh-CN" altLang="en-US" sz="3190" b="1" ker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325" y="1414310"/>
            <a:ext cx="19763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蛔 虫 病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95325" y="1918479"/>
            <a:ext cx="614112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血吸虫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</a:t>
            </a:r>
          </a:p>
        </p:txBody>
      </p:sp>
      <p:pic>
        <p:nvPicPr>
          <p:cNvPr id="16388" name="Picture 16" descr="血吸虫病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79" y="2317024"/>
            <a:ext cx="1885457" cy="316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7" descr="fig10-48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r="21539" b="19687"/>
          <a:stretch>
            <a:fillRect/>
          </a:stretch>
        </p:blipFill>
        <p:spPr bwMode="auto">
          <a:xfrm>
            <a:off x="4671035" y="2274239"/>
            <a:ext cx="1239514" cy="27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18"/>
          <p:cNvSpPr>
            <a:spLocks noChangeShapeType="1"/>
          </p:cNvSpPr>
          <p:nvPr/>
        </p:nvSpPr>
        <p:spPr bwMode="auto">
          <a:xfrm>
            <a:off x="6651587" y="3707601"/>
            <a:ext cx="100557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95325" y="1305373"/>
            <a:ext cx="17482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血吸虫病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695325" y="1262806"/>
            <a:ext cx="524481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理理思路，归归类！</a:t>
            </a:r>
          </a:p>
        </p:txBody>
      </p:sp>
      <p:grpSp>
        <p:nvGrpSpPr>
          <p:cNvPr id="60" name="Group 16"/>
          <p:cNvGrpSpPr/>
          <p:nvPr/>
        </p:nvGrpSpPr>
        <p:grpSpPr bwMode="auto">
          <a:xfrm>
            <a:off x="7390247" y="3603603"/>
            <a:ext cx="2155649" cy="1131864"/>
            <a:chOff x="0" y="0"/>
            <a:chExt cx="2165" cy="1056"/>
          </a:xfrm>
        </p:grpSpPr>
        <p:sp>
          <p:nvSpPr>
            <p:cNvPr id="61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2165" cy="1056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57150" cmpd="thinThick">
              <a:solidFill>
                <a:srgbClr val="00FFFF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695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352" y="206"/>
              <a:ext cx="1657" cy="6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59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病原体</a:t>
              </a:r>
            </a:p>
          </p:txBody>
        </p:sp>
      </p:grp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5708227" y="5236328"/>
            <a:ext cx="13682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CC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寄生虫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283004" y="5020169"/>
            <a:ext cx="1539240" cy="653227"/>
            <a:chOff x="0" y="0"/>
            <a:chExt cx="1818" cy="550"/>
          </a:xfrm>
        </p:grpSpPr>
        <p:sp>
          <p:nvSpPr>
            <p:cNvPr id="65" name="Line 21"/>
            <p:cNvSpPr>
              <a:spLocks noChangeShapeType="1"/>
            </p:cNvSpPr>
            <p:nvPr/>
          </p:nvSpPr>
          <p:spPr bwMode="auto">
            <a:xfrm rot="10474607" flipH="1" flipV="1">
              <a:off x="0" y="0"/>
              <a:ext cx="1771" cy="354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 rot="10474607" flipH="1">
              <a:off x="1" y="491"/>
              <a:ext cx="1817" cy="59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5879254" y="2568787"/>
            <a:ext cx="140028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rgbClr val="CC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病毒</a:t>
            </a:r>
          </a:p>
        </p:txBody>
      </p:sp>
      <p:grpSp>
        <p:nvGrpSpPr>
          <p:cNvPr id="68" name="Group 24"/>
          <p:cNvGrpSpPr/>
          <p:nvPr/>
        </p:nvGrpSpPr>
        <p:grpSpPr bwMode="auto">
          <a:xfrm>
            <a:off x="4340013" y="2625796"/>
            <a:ext cx="1482231" cy="600969"/>
            <a:chOff x="0" y="0"/>
            <a:chExt cx="1746" cy="506"/>
          </a:xfrm>
        </p:grpSpPr>
        <p:sp>
          <p:nvSpPr>
            <p:cNvPr id="69" name="Line 25"/>
            <p:cNvSpPr>
              <a:spLocks noChangeShapeType="1"/>
            </p:cNvSpPr>
            <p:nvPr/>
          </p:nvSpPr>
          <p:spPr bwMode="auto">
            <a:xfrm rot="11088370" flipH="1">
              <a:off x="34" y="182"/>
              <a:ext cx="1709" cy="324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rot="-10511630" flipH="1" flipV="1">
              <a:off x="0" y="0"/>
              <a:ext cx="1746" cy="126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5879254" y="3423920"/>
            <a:ext cx="1266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rgbClr val="CC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细菌</a:t>
            </a:r>
          </a:p>
        </p:txBody>
      </p:sp>
      <p:sp>
        <p:nvSpPr>
          <p:cNvPr id="72" name="Line 28"/>
          <p:cNvSpPr>
            <a:spLocks noChangeShapeType="1"/>
          </p:cNvSpPr>
          <p:nvPr/>
        </p:nvSpPr>
        <p:spPr bwMode="auto">
          <a:xfrm flipV="1">
            <a:off x="4340013" y="3765973"/>
            <a:ext cx="1482231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5879254" y="4165036"/>
            <a:ext cx="1266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rgbClr val="CC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真菌</a:t>
            </a:r>
          </a:p>
        </p:txBody>
      </p:sp>
      <p:sp>
        <p:nvSpPr>
          <p:cNvPr id="74" name="Line 30"/>
          <p:cNvSpPr>
            <a:spLocks noChangeShapeType="1"/>
          </p:cNvSpPr>
          <p:nvPr/>
        </p:nvSpPr>
        <p:spPr bwMode="auto">
          <a:xfrm flipV="1">
            <a:off x="4340013" y="4450080"/>
            <a:ext cx="1482231" cy="118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5" name="AutoShape 31"/>
          <p:cNvSpPr/>
          <p:nvPr/>
        </p:nvSpPr>
        <p:spPr bwMode="auto">
          <a:xfrm>
            <a:off x="6962422" y="2853832"/>
            <a:ext cx="376497" cy="2586778"/>
          </a:xfrm>
          <a:prstGeom prst="rightBrace">
            <a:avLst>
              <a:gd name="adj1" fmla="val 57255"/>
              <a:gd name="adj2" fmla="val 50000"/>
            </a:avLst>
          </a:prstGeom>
          <a:noFill/>
          <a:ln w="76200">
            <a:solidFill>
              <a:srgbClr val="00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6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9747" y="2250487"/>
            <a:ext cx="1539240" cy="432317"/>
          </a:xfrm>
          <a:prstGeom prst="actionButtonBlank">
            <a:avLst/>
          </a:prstGeom>
          <a:solidFill>
            <a:srgbClr val="050D6F"/>
          </a:solidFill>
          <a:ln w="9525" cmpd="sng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zh-CN" altLang="en-US" sz="239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7" name="Rectangl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686756" y="2250487"/>
            <a:ext cx="1749213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95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流行性感冒</a:t>
            </a:r>
            <a:endParaRPr lang="zh-CN" altLang="en-US" sz="2395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8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9747" y="2967849"/>
            <a:ext cx="1534489" cy="432317"/>
          </a:xfrm>
          <a:prstGeom prst="actionButtonBlank">
            <a:avLst/>
          </a:prstGeom>
          <a:solidFill>
            <a:srgbClr val="050D6F"/>
          </a:solidFill>
          <a:ln w="9525" cmpd="sng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zh-CN" altLang="en-US" sz="2395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9" name="AutoShape 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9747" y="3594947"/>
            <a:ext cx="1534489" cy="432317"/>
          </a:xfrm>
          <a:prstGeom prst="actionButtonBlank">
            <a:avLst/>
          </a:prstGeom>
          <a:solidFill>
            <a:srgbClr val="050D6F"/>
          </a:solidFill>
          <a:ln w="9525" cmpd="sng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zh-CN" altLang="en-US" sz="2395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0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9747" y="4906151"/>
            <a:ext cx="1534489" cy="432317"/>
          </a:xfrm>
          <a:prstGeom prst="actionButtonBlank">
            <a:avLst/>
          </a:prstGeom>
          <a:solidFill>
            <a:srgbClr val="050D6F"/>
          </a:solidFill>
          <a:ln w="9525" cmpd="sng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zh-CN" altLang="en-US" sz="2395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1" name="AutoShape 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9747" y="5476240"/>
            <a:ext cx="1534489" cy="432317"/>
          </a:xfrm>
          <a:prstGeom prst="actionButtonBlank">
            <a:avLst/>
          </a:prstGeom>
          <a:solidFill>
            <a:srgbClr val="050D6F"/>
          </a:solidFill>
          <a:ln w="9525" cmpd="sng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zh-CN" altLang="en-US" sz="2395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2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00773" y="3594947"/>
            <a:ext cx="1254196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95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肺 结 核</a:t>
            </a:r>
          </a:p>
        </p:txBody>
      </p:sp>
      <p:sp>
        <p:nvSpPr>
          <p:cNvPr id="83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00773" y="4906151"/>
            <a:ext cx="1482231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95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蛔 虫 病</a:t>
            </a:r>
          </a:p>
        </p:txBody>
      </p:sp>
      <p:sp>
        <p:nvSpPr>
          <p:cNvPr id="84" name="Rectangl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00774" y="5533249"/>
            <a:ext cx="1311204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95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血吸虫病</a:t>
            </a:r>
          </a:p>
        </p:txBody>
      </p:sp>
      <p:sp>
        <p:nvSpPr>
          <p:cNvPr id="85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7782" y="2967849"/>
            <a:ext cx="1311204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95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水   痘</a:t>
            </a:r>
          </a:p>
        </p:txBody>
      </p:sp>
      <p:sp>
        <p:nvSpPr>
          <p:cNvPr id="86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9747" y="4245798"/>
            <a:ext cx="1534489" cy="432317"/>
          </a:xfrm>
          <a:prstGeom prst="actionButtonBlank">
            <a:avLst/>
          </a:prstGeom>
          <a:solidFill>
            <a:srgbClr val="050D6F"/>
          </a:solidFill>
          <a:ln w="9525" cmpd="sng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zh-CN" altLang="en-US" sz="2395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7" name="Rectangle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629747" y="4232734"/>
            <a:ext cx="1589123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95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手癣、足癣</a:t>
            </a: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7660781" y="4849142"/>
            <a:ext cx="2421690" cy="9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6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引起人或动</a:t>
            </a:r>
            <a:r>
              <a:rPr lang="zh-CN" altLang="en-US" sz="26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植</a:t>
            </a:r>
            <a:r>
              <a:rPr lang="zh-CN" altLang="zh-CN" sz="26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物患病的生物</a:t>
            </a:r>
            <a:endParaRPr lang="zh-CN" altLang="en-US" sz="2695" dirty="0">
              <a:solidFill>
                <a:srgbClr val="00206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utoUpdateAnimBg="0"/>
      <p:bldP spid="67" grpId="0" autoUpdateAnimBg="0"/>
      <p:bldP spid="71" grpId="0" autoUpdateAnimBg="0"/>
      <p:bldP spid="73" grpId="0" autoUpdateAnimBg="0"/>
      <p:bldP spid="75" grpId="0" animBg="1" autoUpdateAnimBg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56"/>
          <p:cNvSpPr txBox="1">
            <a:spLocks noChangeArrowheads="1"/>
          </p:cNvSpPr>
          <p:nvPr/>
        </p:nvSpPr>
        <p:spPr bwMode="auto">
          <a:xfrm>
            <a:off x="695325" y="1435173"/>
            <a:ext cx="4180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传染病的特点：</a:t>
            </a:r>
          </a:p>
        </p:txBody>
      </p:sp>
      <p:sp>
        <p:nvSpPr>
          <p:cNvPr id="21509" name="WordArt 57"/>
          <p:cNvSpPr>
            <a:spLocks noChangeArrowheads="1" noChangeShapeType="1" noTextEdit="1"/>
          </p:cNvSpPr>
          <p:nvPr/>
        </p:nvSpPr>
        <p:spPr bwMode="auto">
          <a:xfrm>
            <a:off x="853278" y="2530076"/>
            <a:ext cx="1243472" cy="361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2400" kern="10" dirty="0">
                <a:ln w="19050">
                  <a:solidFill>
                    <a:srgbClr val="FF0000"/>
                  </a:solidFill>
                  <a:bevel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传染性</a:t>
            </a:r>
          </a:p>
        </p:txBody>
      </p:sp>
      <p:sp>
        <p:nvSpPr>
          <p:cNvPr id="21510" name="WordArt 58"/>
          <p:cNvSpPr>
            <a:spLocks noChangeArrowheads="1" noChangeShapeType="1" noTextEdit="1"/>
          </p:cNvSpPr>
          <p:nvPr/>
        </p:nvSpPr>
        <p:spPr bwMode="auto">
          <a:xfrm>
            <a:off x="4578235" y="2530076"/>
            <a:ext cx="1243472" cy="361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2400" kern="10" dirty="0">
                <a:ln w="19050">
                  <a:solidFill>
                    <a:srgbClr val="FF0000"/>
                  </a:solidFill>
                  <a:bevel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流行性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5260059" y="3641298"/>
            <a:ext cx="2432379" cy="228036"/>
          </a:xfrm>
          <a:prstGeom prst="rightArrow">
            <a:avLst>
              <a:gd name="adj1" fmla="val 50000"/>
              <a:gd name="adj2" fmla="val 26666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459" name="Picture 3" descr="pic_1036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57576" b="43303"/>
          <a:stretch>
            <a:fillRect/>
          </a:stretch>
        </p:blipFill>
        <p:spPr bwMode="auto">
          <a:xfrm>
            <a:off x="1991549" y="2197072"/>
            <a:ext cx="2725343" cy="273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pic_1036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0" r="10953" b="43303"/>
          <a:stretch>
            <a:fillRect/>
          </a:stretch>
        </p:blipFill>
        <p:spPr bwMode="auto">
          <a:xfrm>
            <a:off x="7692438" y="2274670"/>
            <a:ext cx="2698421" cy="265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5336070" y="2349096"/>
            <a:ext cx="1981060" cy="2356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3590" b="1" i="1" kern="10">
                <a:ln w="381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8998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95678" y="5550542"/>
            <a:ext cx="6512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小组讨论：完成P73“资料分析”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5325" y="1383441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传染病是如何传播的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95325" y="1236027"/>
            <a:ext cx="108235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流行感冒是一种由流感病毒引起的、具有高度传染性的急性传染病。流感患者的鼻涕、唾液和痰液中有大量流感病毒。当流感患者讲话、咳嗽、打喷嚏时，会从鼻咽部喷出大量含有流感病毒的飞沫，飞沫悬浮于空气中，周围的人吸入这种带有病毒的空气以后，就有可能患流感。接触过流感患者及其用品可能传染上流感。与青壮年相比，老人、孩子更容易患流感。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53999" y="5062176"/>
            <a:ext cx="4768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流感传播需要的环节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3500851" y="4250678"/>
            <a:ext cx="3995374" cy="1802512"/>
            <a:chOff x="-280" y="-208"/>
            <a:chExt cx="2523" cy="1111"/>
          </a:xfrm>
        </p:grpSpPr>
        <p:sp>
          <p:nvSpPr>
            <p:cNvPr id="21514" name="AutoShape 6"/>
            <p:cNvSpPr/>
            <p:nvPr/>
          </p:nvSpPr>
          <p:spPr bwMode="auto">
            <a:xfrm>
              <a:off x="-280" y="0"/>
              <a:ext cx="192" cy="816"/>
            </a:xfrm>
            <a:prstGeom prst="leftBrace">
              <a:avLst>
                <a:gd name="adj1" fmla="val 43051"/>
                <a:gd name="adj2" fmla="val 50000"/>
              </a:avLst>
            </a:prstGeom>
            <a:noFill/>
            <a:ln w="412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5" name="Text Box 7"/>
            <p:cNvSpPr txBox="1">
              <a:spLocks noChangeArrowheads="1"/>
            </p:cNvSpPr>
            <p:nvPr/>
          </p:nvSpPr>
          <p:spPr bwMode="auto">
            <a:xfrm>
              <a:off x="-84" y="-208"/>
              <a:ext cx="172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流感患者</a:t>
              </a:r>
            </a:p>
          </p:txBody>
        </p:sp>
        <p:sp>
          <p:nvSpPr>
            <p:cNvPr id="21516" name="Text Box 8"/>
            <p:cNvSpPr txBox="1">
              <a:spLocks noChangeArrowheads="1"/>
            </p:cNvSpPr>
            <p:nvPr/>
          </p:nvSpPr>
          <p:spPr bwMode="auto">
            <a:xfrm>
              <a:off x="-88" y="618"/>
              <a:ext cx="131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易患流感的人</a:t>
              </a:r>
            </a:p>
          </p:txBody>
        </p:sp>
        <p:sp>
          <p:nvSpPr>
            <p:cNvPr id="21517" name="Text Box 9"/>
            <p:cNvSpPr txBox="1">
              <a:spLocks noChangeArrowheads="1"/>
            </p:cNvSpPr>
            <p:nvPr/>
          </p:nvSpPr>
          <p:spPr bwMode="auto">
            <a:xfrm>
              <a:off x="-109" y="208"/>
              <a:ext cx="235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带病毒的空气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资料分析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7720" y="1308124"/>
            <a:ext cx="10927080" cy="16541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665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665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肝炎患者用过的碗筷要同家人的分开，否则容易使家人染上肝炎。饭馆的餐具要严格消毒，否则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容易</a:t>
            </a:r>
            <a:r>
              <a:rPr lang="zh-CN" altLang="en-US" sz="2665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使顾客感染上肝炎、流感、细菌性痢疾等疾病。</a:t>
            </a:r>
            <a:endParaRPr lang="zh-CN" altLang="en-US" sz="3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60400" y="2854881"/>
            <a:ext cx="7069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肝炎在人群中传播需要哪些环节？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95325" y="3778623"/>
            <a:ext cx="3517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肝炎患者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919811" y="3778623"/>
            <a:ext cx="4145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易患肝炎的人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188463" y="3778623"/>
            <a:ext cx="4788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带病毒的餐具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资料分析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5" grpId="0"/>
      <p:bldP spid="276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63903" y="2249103"/>
            <a:ext cx="353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流感传播环节：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2093879" y="3169553"/>
            <a:ext cx="3129500" cy="2363432"/>
            <a:chOff x="356494" y="3625828"/>
            <a:chExt cx="3137286" cy="2369236"/>
          </a:xfrm>
        </p:grpSpPr>
        <p:sp>
          <p:nvSpPr>
            <p:cNvPr id="23570" name="Text Box 3"/>
            <p:cNvSpPr txBox="1">
              <a:spLocks noChangeArrowheads="1"/>
            </p:cNvSpPr>
            <p:nvPr/>
          </p:nvSpPr>
          <p:spPr bwMode="auto">
            <a:xfrm>
              <a:off x="762100" y="3625828"/>
              <a:ext cx="2144754" cy="462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2400" kern="0" dirty="0">
                  <a:solidFill>
                    <a:srgbClr val="000099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流感患者</a:t>
              </a:r>
            </a:p>
          </p:txBody>
        </p:sp>
        <p:sp>
          <p:nvSpPr>
            <p:cNvPr id="23571" name="Text Box 5"/>
            <p:cNvSpPr txBox="1">
              <a:spLocks noChangeArrowheads="1"/>
            </p:cNvSpPr>
            <p:nvPr/>
          </p:nvSpPr>
          <p:spPr bwMode="auto">
            <a:xfrm>
              <a:off x="369542" y="5532265"/>
              <a:ext cx="3124238" cy="462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2400" kern="0" dirty="0">
                  <a:solidFill>
                    <a:srgbClr val="000099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易患流感的人</a:t>
              </a:r>
            </a:p>
          </p:txBody>
        </p:sp>
        <p:sp>
          <p:nvSpPr>
            <p:cNvPr id="23572" name="Text Box 6"/>
            <p:cNvSpPr txBox="1">
              <a:spLocks noChangeArrowheads="1"/>
            </p:cNvSpPr>
            <p:nvPr/>
          </p:nvSpPr>
          <p:spPr bwMode="auto">
            <a:xfrm>
              <a:off x="356494" y="4659783"/>
              <a:ext cx="3043278" cy="462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2400" kern="0" dirty="0">
                  <a:solidFill>
                    <a:srgbClr val="000099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带病毒的空气</a:t>
              </a:r>
            </a:p>
          </p:txBody>
        </p:sp>
      </p:grp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131541" y="2237122"/>
            <a:ext cx="3496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肝炎传播环节：</a:t>
            </a:r>
          </a:p>
        </p:txBody>
      </p:sp>
      <p:grpSp>
        <p:nvGrpSpPr>
          <p:cNvPr id="3" name="组合 19"/>
          <p:cNvGrpSpPr/>
          <p:nvPr/>
        </p:nvGrpSpPr>
        <p:grpSpPr bwMode="auto">
          <a:xfrm>
            <a:off x="7797948" y="3154122"/>
            <a:ext cx="3496539" cy="2480829"/>
            <a:chOff x="6248278" y="3582869"/>
            <a:chExt cx="2971878" cy="2486902"/>
          </a:xfrm>
        </p:grpSpPr>
        <p:sp>
          <p:nvSpPr>
            <p:cNvPr id="23567" name="Text Box 8"/>
            <p:cNvSpPr txBox="1">
              <a:spLocks noChangeArrowheads="1"/>
            </p:cNvSpPr>
            <p:nvPr/>
          </p:nvSpPr>
          <p:spPr bwMode="auto">
            <a:xfrm>
              <a:off x="6250679" y="3582869"/>
              <a:ext cx="2466863" cy="462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2400" kern="0" dirty="0">
                  <a:solidFill>
                    <a:srgbClr val="000099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肝炎患者</a:t>
              </a:r>
            </a:p>
          </p:txBody>
        </p:sp>
        <p:sp>
          <p:nvSpPr>
            <p:cNvPr id="23568" name="Text Box 9"/>
            <p:cNvSpPr txBox="1">
              <a:spLocks noChangeArrowheads="1"/>
            </p:cNvSpPr>
            <p:nvPr/>
          </p:nvSpPr>
          <p:spPr bwMode="auto">
            <a:xfrm>
              <a:off x="6248356" y="5606976"/>
              <a:ext cx="2971800" cy="462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2400" kern="0" dirty="0">
                  <a:solidFill>
                    <a:srgbClr val="000099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易患肝炎的人</a:t>
              </a:r>
            </a:p>
          </p:txBody>
        </p:sp>
        <p:sp>
          <p:nvSpPr>
            <p:cNvPr id="23569" name="Text Box 10"/>
            <p:cNvSpPr txBox="1">
              <a:spLocks noChangeArrowheads="1"/>
            </p:cNvSpPr>
            <p:nvPr/>
          </p:nvSpPr>
          <p:spPr bwMode="auto">
            <a:xfrm>
              <a:off x="6248278" y="4616402"/>
              <a:ext cx="2971800" cy="462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2400" kern="0">
                  <a:solidFill>
                    <a:srgbClr val="000099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带病毒的餐具</a:t>
              </a:r>
            </a:p>
          </p:txBody>
        </p:sp>
      </p:grp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730295" y="1290468"/>
            <a:ext cx="6179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两种传染病传播的共同点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967602" y="3150725"/>
            <a:ext cx="377050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→ </a:t>
            </a:r>
            <a:r>
              <a:rPr lang="zh-CN" alt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散播病原体者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←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87328" y="3823714"/>
            <a:ext cx="0" cy="121618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136457" y="5132875"/>
            <a:ext cx="51155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→ </a:t>
            </a:r>
            <a:r>
              <a:rPr lang="zh-CN" alt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易患此病的人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←</a:t>
            </a:r>
          </a:p>
        </p:txBody>
      </p:sp>
      <p:grpSp>
        <p:nvGrpSpPr>
          <p:cNvPr id="4" name="Group 15"/>
          <p:cNvGrpSpPr/>
          <p:nvPr/>
        </p:nvGrpSpPr>
        <p:grpSpPr bwMode="auto">
          <a:xfrm>
            <a:off x="4604148" y="3813311"/>
            <a:ext cx="3116485" cy="707862"/>
            <a:chOff x="0" y="0"/>
            <a:chExt cx="1968" cy="447"/>
          </a:xfrm>
        </p:grpSpPr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907" y="0"/>
              <a:ext cx="363" cy="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z="2000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途径</a:t>
              </a:r>
            </a:p>
          </p:txBody>
        </p:sp>
        <p:sp>
          <p:nvSpPr>
            <p:cNvPr id="23565" name="Line 17"/>
            <p:cNvSpPr>
              <a:spLocks noChangeShapeType="1"/>
            </p:cNvSpPr>
            <p:nvPr/>
          </p:nvSpPr>
          <p:spPr bwMode="auto">
            <a:xfrm>
              <a:off x="0" y="408"/>
              <a:ext cx="771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6" name="Line 18"/>
            <p:cNvSpPr>
              <a:spLocks noChangeShapeType="1"/>
            </p:cNvSpPr>
            <p:nvPr/>
          </p:nvSpPr>
          <p:spPr bwMode="auto">
            <a:xfrm flipH="1">
              <a:off x="1224" y="404"/>
              <a:ext cx="744" cy="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资料分析</a:t>
            </a:r>
          </a:p>
        </p:txBody>
      </p:sp>
    </p:spTree>
  </p:cSld>
  <p:clrMapOvr>
    <a:masterClrMapping/>
  </p:clrMapOvr>
  <p:transition spd="med">
    <p:checker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9" grpId="0"/>
      <p:bldP spid="28684" grpId="0" autoUpdateAnimBg="0"/>
      <p:bldP spid="2868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5063067" y="2653971"/>
            <a:ext cx="2679418" cy="228036"/>
          </a:xfrm>
          <a:prstGeom prst="rightArrow">
            <a:avLst>
              <a:gd name="adj1" fmla="val 50000"/>
              <a:gd name="adj2" fmla="val 2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010747" y="3338078"/>
            <a:ext cx="3420533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95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散播病原体的人或动物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716324" y="3167051"/>
            <a:ext cx="3135489" cy="737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95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对某种传染病缺乏免疫力而容易感染该病的人群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20075" y="1969864"/>
            <a:ext cx="2793436" cy="737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95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病原体</a:t>
            </a:r>
            <a:r>
              <a:rPr lang="zh-CN" altLang="en-US" sz="2095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离开传染源到达健康人的途径</a:t>
            </a:r>
          </a:p>
        </p:txBody>
      </p:sp>
      <p:grpSp>
        <p:nvGrpSpPr>
          <p:cNvPr id="21" name="Group 6"/>
          <p:cNvGrpSpPr/>
          <p:nvPr/>
        </p:nvGrpSpPr>
        <p:grpSpPr bwMode="auto">
          <a:xfrm>
            <a:off x="3010747" y="3224060"/>
            <a:ext cx="6670040" cy="1624500"/>
            <a:chOff x="0" y="0"/>
            <a:chExt cx="5616" cy="2281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659" y="0"/>
              <a:ext cx="0" cy="15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177" y="1569"/>
              <a:ext cx="2310" cy="7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695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传播途径</a:t>
              </a: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4746" y="998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156" y="1569"/>
              <a:ext cx="1460" cy="7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695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易感人群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0" y="1536"/>
              <a:ext cx="2222" cy="7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695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传染源</a:t>
              </a: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544" y="931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28" name="Picture 13" descr="pic_1036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57576" b="43303"/>
          <a:stretch>
            <a:fillRect/>
          </a:stretch>
        </p:blipFill>
        <p:spPr bwMode="auto">
          <a:xfrm>
            <a:off x="3181774" y="1513793"/>
            <a:ext cx="1817158" cy="182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pic_1036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0" r="10953" b="43303"/>
          <a:stretch>
            <a:fillRect/>
          </a:stretch>
        </p:blipFill>
        <p:spPr bwMode="auto">
          <a:xfrm>
            <a:off x="7742485" y="1399775"/>
            <a:ext cx="1938302" cy="190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15"/>
          <p:cNvSpPr/>
          <p:nvPr/>
        </p:nvSpPr>
        <p:spPr bwMode="auto">
          <a:xfrm rot="5441415" flipV="1">
            <a:off x="6286976" y="2366111"/>
            <a:ext cx="231599" cy="5295889"/>
          </a:xfrm>
          <a:prstGeom prst="rightBrace">
            <a:avLst>
              <a:gd name="adj1" fmla="val 190555"/>
              <a:gd name="adj2" fmla="val 50000"/>
            </a:avLst>
          </a:prstGeom>
          <a:noFill/>
          <a:ln w="57150" cap="rnd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3837968" y="5164710"/>
            <a:ext cx="5129613" cy="5067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6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传染病流行的三个环节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资料分析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"/>
          <p:cNvSpPr txBox="1"/>
          <p:nvPr/>
        </p:nvSpPr>
        <p:spPr>
          <a:xfrm>
            <a:off x="766384" y="1370501"/>
            <a:ext cx="9294840" cy="296927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defTabSz="1219200">
              <a:lnSpc>
                <a:spcPct val="250000"/>
              </a:lnSpc>
              <a:spcAft>
                <a:spcPts val="800"/>
              </a:spcAft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、说明传染病的病因、传播途径和预防措施。</a:t>
            </a:r>
            <a:endParaRPr lang="en-US" altLang="zh-CN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  <a:spcAft>
                <a:spcPts val="800"/>
              </a:spcAft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、列举常见的寄生虫病、细菌性传染病和病毒性传染病。</a:t>
            </a:r>
            <a:endParaRPr lang="en-US" altLang="zh-CN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95324" y="1333936"/>
            <a:ext cx="11024235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、某家庭中，哥哥患了流行性感冒，并且传给了弟弟，弟弟又传给了同学。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、蚊子叮咬疟疾患者甲后，又去叮咬乙，乙也患了疟疾。</a:t>
            </a:r>
          </a:p>
          <a:p>
            <a:pPr defTabSz="1219200">
              <a:lnSpc>
                <a:spcPct val="150000"/>
              </a:lnSpc>
              <a:defRPr/>
            </a:pPr>
            <a:endParaRPr lang="zh-CN" altLang="en-US" sz="240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请分析：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导致弟弟患病的传染源是（　     　）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弟弟被传染前是（　　　　        ）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流感传播途径主要是（　　      　）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蚊子在疟疾病的传播当中充当了（                  ）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68899" y="3641779"/>
            <a:ext cx="114017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哥哥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749416" y="4230709"/>
            <a:ext cx="19002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易感人群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433523" y="4783543"/>
            <a:ext cx="12161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802114" y="5321408"/>
            <a:ext cx="18242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传播途径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学以致用</a:t>
            </a:r>
          </a:p>
        </p:txBody>
      </p:sp>
    </p:spTree>
  </p:cSld>
  <p:clrMapOvr>
    <a:masterClrMapping/>
  </p:clrMapOvr>
  <p:transition spd="med"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autoUpdateAnimBg="0"/>
      <p:bldP spid="31750" grpId="0" autoUpdateAnimBg="0"/>
      <p:bldP spid="317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_1-1-21-63_200305292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01" y="2361885"/>
            <a:ext cx="1721858" cy="244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1_1-1-21-63_200305292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06" y="2634047"/>
            <a:ext cx="1882658" cy="23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1_1-1-21-63_20030529223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11" y="2429801"/>
            <a:ext cx="1925605" cy="271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95325" y="1419249"/>
            <a:ext cx="4022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传染病的预防措施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学以致用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97371" y="1251529"/>
            <a:ext cx="10921529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辽宁省阜新市阜、锦州市发生禽流感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疫情后，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当地政府按照国家有关规定，组织农业、卫生等部门采取了以下措施：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95325" y="2391649"/>
            <a:ext cx="34265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扑杀疫点周围</a:t>
            </a:r>
            <a:r>
              <a:rPr lang="en-US" altLang="zh-CN" sz="24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公里内所有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家禽共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万只。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-52749" y="4304297"/>
            <a:ext cx="3055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控制传染源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社会热点链接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60400" y="1572260"/>
            <a:ext cx="10823575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封锁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两地疫点周围方圆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公里，</a:t>
            </a:r>
            <a:r>
              <a:rPr lang="zh-CN" altLang="en-US" sz="24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禁止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任何禽类食品运出，对进出疫区的所有人和车进行</a:t>
            </a:r>
            <a:r>
              <a:rPr lang="zh-CN" altLang="en-US" sz="24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消毒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等一系列防控措施。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-898057" y="3099930"/>
            <a:ext cx="5019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切断传播途径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社会热点链接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7128" y="548961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保护易感人群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3782" y="1907047"/>
            <a:ext cx="4644437" cy="310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695325" y="1313292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接种疫苗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社会热点链接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0400" y="1358259"/>
            <a:ext cx="10325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假如我们班有三名同学患了流感，为了防止流感扩散，现在该怎么办呢？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10507" y="2482042"/>
            <a:ext cx="4579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kern="0" dirty="0">
                <a:solidFill>
                  <a:srgbClr val="FFFF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◆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让感冒患者吃药、住院、等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10506" y="3641605"/>
            <a:ext cx="41900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kern="0" dirty="0">
                <a:solidFill>
                  <a:srgbClr val="FFFF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◆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教室内煮醋、病人用过的东西消毒等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10505" y="4866985"/>
            <a:ext cx="4114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kern="0" dirty="0">
                <a:solidFill>
                  <a:srgbClr val="FFFF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◆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没得病的人打疫苗、避免接触患病者、锻炼身体等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924590" y="2703213"/>
            <a:ext cx="12161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924590" y="3919402"/>
            <a:ext cx="12161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924590" y="5287616"/>
            <a:ext cx="12161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161323" y="2472380"/>
            <a:ext cx="22043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传染源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161323" y="3612558"/>
            <a:ext cx="29644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传播途径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161323" y="4980771"/>
            <a:ext cx="29644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易感人群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048649" y="2224306"/>
            <a:ext cx="13682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控制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048649" y="3440495"/>
            <a:ext cx="13682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切断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972636" y="4808709"/>
            <a:ext cx="13682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保护</a:t>
            </a:r>
          </a:p>
        </p:txBody>
      </p:sp>
      <p:grpSp>
        <p:nvGrpSpPr>
          <p:cNvPr id="2" name="Group 15"/>
          <p:cNvGrpSpPr/>
          <p:nvPr/>
        </p:nvGrpSpPr>
        <p:grpSpPr bwMode="auto">
          <a:xfrm>
            <a:off x="7982964" y="2460888"/>
            <a:ext cx="2031734" cy="2727880"/>
            <a:chOff x="24" y="181"/>
            <a:chExt cx="1283" cy="2087"/>
          </a:xfrm>
        </p:grpSpPr>
        <p:sp>
          <p:nvSpPr>
            <p:cNvPr id="30737" name="Text Box 16"/>
            <p:cNvSpPr txBox="1">
              <a:spLocks noChangeArrowheads="1"/>
            </p:cNvSpPr>
            <p:nvPr/>
          </p:nvSpPr>
          <p:spPr bwMode="auto">
            <a:xfrm>
              <a:off x="270" y="1048"/>
              <a:ext cx="1037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eaLnBrk="1" hangingPunct="1"/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预防措施</a:t>
              </a:r>
            </a:p>
          </p:txBody>
        </p:sp>
        <p:sp>
          <p:nvSpPr>
            <p:cNvPr id="30738" name="AutoShape 17"/>
            <p:cNvSpPr/>
            <p:nvPr/>
          </p:nvSpPr>
          <p:spPr bwMode="auto">
            <a:xfrm>
              <a:off x="24" y="181"/>
              <a:ext cx="181" cy="2087"/>
            </a:xfrm>
            <a:prstGeom prst="rightBrace">
              <a:avLst>
                <a:gd name="adj1" fmla="val 96087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出谋划策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69" grpId="0" autoUpdateAnimBg="0"/>
      <p:bldP spid="36873" grpId="0" autoUpdateAnimBg="0"/>
      <p:bldP spid="36874" grpId="0" autoUpdateAnimBg="0"/>
      <p:bldP spid="36875" grpId="0" autoUpdateAnimBg="0"/>
      <p:bldP spid="36876" grpId="0" autoUpdateAnimBg="0"/>
      <p:bldP spid="36877" grpId="0" autoUpdateAnimBg="0"/>
      <p:bldP spid="3687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出谋划策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13" y="1252044"/>
            <a:ext cx="4602280" cy="15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82" y="2879173"/>
            <a:ext cx="4560711" cy="16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82" y="4435041"/>
            <a:ext cx="4560711" cy="154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803561" y="1586971"/>
            <a:ext cx="1372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控    制</a:t>
            </a:r>
          </a:p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传染源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803561" y="2987252"/>
            <a:ext cx="11079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切断传</a:t>
            </a: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播途径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858194" y="4387533"/>
            <a:ext cx="11079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66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保护易</a:t>
            </a:r>
          </a:p>
          <a:p>
            <a:pPr eaLnBrk="1" hangingPunct="1"/>
            <a:r>
              <a:rPr lang="zh-CN" altLang="en-US" sz="2400">
                <a:solidFill>
                  <a:srgbClr val="0066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感人群</a:t>
            </a: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 rot="10053823">
            <a:off x="4146903" y="1193469"/>
            <a:ext cx="940521" cy="1190863"/>
          </a:xfrm>
          <a:prstGeom prst="rightArrow">
            <a:avLst>
              <a:gd name="adj1" fmla="val 30774"/>
              <a:gd name="adj2" fmla="val 68474"/>
            </a:avLst>
          </a:prstGeom>
          <a:gradFill>
            <a:gsLst>
              <a:gs pos="0">
                <a:srgbClr val="00B050"/>
              </a:gs>
              <a:gs pos="66000">
                <a:srgbClr val="5AC692"/>
              </a:gs>
              <a:gs pos="81000">
                <a:srgbClr val="81CFAF"/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 rot="9871282">
            <a:off x="4311921" y="2643039"/>
            <a:ext cx="1292201" cy="1173004"/>
          </a:xfrm>
          <a:prstGeom prst="rightArrow">
            <a:avLst>
              <a:gd name="adj1" fmla="val 31248"/>
              <a:gd name="adj2" fmla="val 61194"/>
            </a:avLst>
          </a:prstGeom>
          <a:solidFill>
            <a:srgbClr val="890D0D"/>
          </a:solidFill>
          <a:ln w="9525">
            <a:noFill/>
            <a:miter lim="800000"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 rot="11002064" flipV="1">
            <a:off x="4360616" y="3160860"/>
            <a:ext cx="3255445" cy="1180148"/>
          </a:xfrm>
          <a:prstGeom prst="rightArrow">
            <a:avLst>
              <a:gd name="adj1" fmla="val 31025"/>
              <a:gd name="adj2" fmla="val 61521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11628853">
            <a:off x="4086260" y="4645067"/>
            <a:ext cx="1561806" cy="1022985"/>
          </a:xfrm>
          <a:prstGeom prst="rightArrow">
            <a:avLst>
              <a:gd name="adj1" fmla="val 35842"/>
              <a:gd name="adj2" fmla="val 71225"/>
            </a:avLst>
          </a:prstGeom>
          <a:solidFill>
            <a:srgbClr val="C00000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10595622">
            <a:off x="4151583" y="4123489"/>
            <a:ext cx="3393217" cy="1173004"/>
          </a:xfrm>
          <a:prstGeom prst="rightArrow">
            <a:avLst>
              <a:gd name="adj1" fmla="val 31202"/>
              <a:gd name="adj2" fmla="val 68048"/>
            </a:avLst>
          </a:prstGeom>
          <a:solidFill>
            <a:srgbClr val="FF0066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 rot="8886173" flipV="1">
            <a:off x="3707389" y="2650878"/>
            <a:ext cx="5652194" cy="1076563"/>
          </a:xfrm>
          <a:prstGeom prst="rightArrow">
            <a:avLst>
              <a:gd name="adj1" fmla="val 34031"/>
              <a:gd name="adj2" fmla="val 53347"/>
            </a:avLst>
          </a:prstGeom>
          <a:solidFill>
            <a:srgbClr val="00B0F0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 rot="11068625" flipV="1">
            <a:off x="4038753" y="1823576"/>
            <a:ext cx="3933613" cy="1140857"/>
          </a:xfrm>
          <a:prstGeom prst="rightArrow">
            <a:avLst>
              <a:gd name="adj1" fmla="val 32088"/>
              <a:gd name="adj2" fmla="val 63635"/>
            </a:avLst>
          </a:prstGeom>
          <a:gradFill flip="none" rotWithShape="1">
            <a:gsLst>
              <a:gs pos="0">
                <a:schemeClr val="accent1">
                  <a:lumMod val="10000"/>
                </a:schemeClr>
              </a:gs>
              <a:gs pos="61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734675" y="304544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2681229" y="444573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med">
    <p:randomBar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923446" y="4796489"/>
            <a:ext cx="2888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重点措施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15" name="AutoShape 3"/>
          <p:cNvSpPr/>
          <p:nvPr/>
        </p:nvSpPr>
        <p:spPr bwMode="auto">
          <a:xfrm>
            <a:off x="5954728" y="2613294"/>
            <a:ext cx="380059" cy="2280356"/>
          </a:xfrm>
          <a:prstGeom prst="rightBrace">
            <a:avLst>
              <a:gd name="adj1" fmla="val 36694"/>
              <a:gd name="adj2" fmla="val 50000"/>
            </a:avLst>
          </a:prstGeom>
          <a:noFill/>
          <a:ln w="57150">
            <a:solidFill>
              <a:srgbClr val="00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16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477618" y="3209427"/>
            <a:ext cx="1976308" cy="1095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defTabSz="1219200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相结合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538044" y="2256538"/>
            <a:ext cx="4085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采取综合措施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03016" y="2917741"/>
            <a:ext cx="31608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保护易感人群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803016" y="2257026"/>
            <a:ext cx="323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切断传播途径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03016" y="1572919"/>
            <a:ext cx="323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控制传染源</a:t>
            </a:r>
          </a:p>
        </p:txBody>
      </p:sp>
      <p:sp>
        <p:nvSpPr>
          <p:cNvPr id="38923" name="AutoShape 11"/>
          <p:cNvSpPr/>
          <p:nvPr/>
        </p:nvSpPr>
        <p:spPr bwMode="auto">
          <a:xfrm>
            <a:off x="3081466" y="1820992"/>
            <a:ext cx="286628" cy="1436308"/>
          </a:xfrm>
          <a:prstGeom prst="rightBrace">
            <a:avLst>
              <a:gd name="adj1" fmla="val 41759"/>
              <a:gd name="adj2" fmla="val 50000"/>
            </a:avLst>
          </a:prstGeom>
          <a:noFill/>
          <a:ln w="57150">
            <a:solidFill>
              <a:srgbClr val="00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16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3016" y="4611824"/>
            <a:ext cx="23952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根据不同病种特</a:t>
            </a:r>
            <a:endParaRPr lang="en-US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点，抓主要环节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75014" y="36910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预防传染病</a:t>
            </a:r>
          </a:p>
        </p:txBody>
      </p:sp>
    </p:spTree>
  </p:cSld>
  <p:clrMapOvr>
    <a:masterClrMapping/>
  </p:clrMapOvr>
  <p:transition>
    <p:randomBar dir="vert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nimBg="1" autoUpdateAnimBg="0"/>
      <p:bldP spid="38916" grpId="0" autoUpdateAnimBg="0"/>
      <p:bldP spid="38918" grpId="0" autoUpdateAnimBg="0"/>
      <p:bldP spid="38923" grpId="0" animBg="1" autoUpdateAnimBg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1475014" y="36910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预防传染病</a:t>
            </a:r>
          </a:p>
        </p:txBody>
      </p:sp>
      <p:sp>
        <p:nvSpPr>
          <p:cNvPr id="37" name="Freeform 2"/>
          <p:cNvSpPr/>
          <p:nvPr/>
        </p:nvSpPr>
        <p:spPr bwMode="auto">
          <a:xfrm rot="5142065" flipH="1">
            <a:off x="7241311" y="4021926"/>
            <a:ext cx="644913" cy="536834"/>
          </a:xfrm>
          <a:custGeom>
            <a:avLst/>
            <a:gdLst>
              <a:gd name="T0" fmla="*/ 0 w 317"/>
              <a:gd name="T1" fmla="*/ 0 h 408"/>
              <a:gd name="T2" fmla="*/ 2147483647 w 317"/>
              <a:gd name="T3" fmla="*/ 2147483647 h 408"/>
              <a:gd name="T4" fmla="*/ 2147483647 w 317"/>
              <a:gd name="T5" fmla="*/ 2147483647 h 408"/>
              <a:gd name="T6" fmla="*/ 0 60000 65536"/>
              <a:gd name="T7" fmla="*/ 0 60000 65536"/>
              <a:gd name="T8" fmla="*/ 0 60000 65536"/>
              <a:gd name="T9" fmla="*/ 0 w 317"/>
              <a:gd name="T10" fmla="*/ 0 h 408"/>
              <a:gd name="T11" fmla="*/ 317 w 317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408">
                <a:moveTo>
                  <a:pt x="0" y="0"/>
                </a:moveTo>
                <a:cubicBezTo>
                  <a:pt x="87" y="56"/>
                  <a:pt x="174" y="113"/>
                  <a:pt x="227" y="181"/>
                </a:cubicBezTo>
                <a:cubicBezTo>
                  <a:pt x="280" y="249"/>
                  <a:pt x="302" y="370"/>
                  <a:pt x="317" y="408"/>
                </a:cubicBezTo>
              </a:path>
            </a:pathLst>
          </a:custGeom>
          <a:noFill/>
          <a:ln w="1016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" name="Freeform 3"/>
          <p:cNvSpPr/>
          <p:nvPr/>
        </p:nvSpPr>
        <p:spPr bwMode="auto">
          <a:xfrm rot="3523857" flipH="1">
            <a:off x="7365424" y="3727975"/>
            <a:ext cx="249414" cy="304047"/>
          </a:xfrm>
          <a:custGeom>
            <a:avLst/>
            <a:gdLst>
              <a:gd name="T0" fmla="*/ 0 w 317"/>
              <a:gd name="T1" fmla="*/ 0 h 408"/>
              <a:gd name="T2" fmla="*/ 2147483647 w 317"/>
              <a:gd name="T3" fmla="*/ 2147483647 h 408"/>
              <a:gd name="T4" fmla="*/ 2147483647 w 317"/>
              <a:gd name="T5" fmla="*/ 2147483647 h 408"/>
              <a:gd name="T6" fmla="*/ 0 60000 65536"/>
              <a:gd name="T7" fmla="*/ 0 60000 65536"/>
              <a:gd name="T8" fmla="*/ 0 60000 65536"/>
              <a:gd name="T9" fmla="*/ 0 w 317"/>
              <a:gd name="T10" fmla="*/ 0 h 408"/>
              <a:gd name="T11" fmla="*/ 317 w 317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408">
                <a:moveTo>
                  <a:pt x="0" y="0"/>
                </a:moveTo>
                <a:cubicBezTo>
                  <a:pt x="87" y="56"/>
                  <a:pt x="174" y="113"/>
                  <a:pt x="227" y="181"/>
                </a:cubicBezTo>
                <a:cubicBezTo>
                  <a:pt x="280" y="249"/>
                  <a:pt x="302" y="370"/>
                  <a:pt x="317" y="408"/>
                </a:cubicBezTo>
              </a:path>
            </a:pathLst>
          </a:custGeom>
          <a:noFill/>
          <a:ln w="1016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" name="Freeform 4"/>
          <p:cNvSpPr/>
          <p:nvPr/>
        </p:nvSpPr>
        <p:spPr bwMode="auto">
          <a:xfrm rot="21018981">
            <a:off x="4663440" y="3565261"/>
            <a:ext cx="377684" cy="419253"/>
          </a:xfrm>
          <a:custGeom>
            <a:avLst/>
            <a:gdLst>
              <a:gd name="T0" fmla="*/ 0 w 317"/>
              <a:gd name="T1" fmla="*/ 0 h 408"/>
              <a:gd name="T2" fmla="*/ 2147483647 w 317"/>
              <a:gd name="T3" fmla="*/ 2147483647 h 408"/>
              <a:gd name="T4" fmla="*/ 2147483647 w 317"/>
              <a:gd name="T5" fmla="*/ 2147483647 h 408"/>
              <a:gd name="T6" fmla="*/ 0 60000 65536"/>
              <a:gd name="T7" fmla="*/ 0 60000 65536"/>
              <a:gd name="T8" fmla="*/ 0 60000 65536"/>
              <a:gd name="T9" fmla="*/ 0 w 317"/>
              <a:gd name="T10" fmla="*/ 0 h 408"/>
              <a:gd name="T11" fmla="*/ 317 w 317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408">
                <a:moveTo>
                  <a:pt x="0" y="0"/>
                </a:moveTo>
                <a:cubicBezTo>
                  <a:pt x="87" y="56"/>
                  <a:pt x="174" y="113"/>
                  <a:pt x="227" y="181"/>
                </a:cubicBezTo>
                <a:cubicBezTo>
                  <a:pt x="280" y="249"/>
                  <a:pt x="302" y="370"/>
                  <a:pt x="317" y="408"/>
                </a:cubicBezTo>
              </a:path>
            </a:pathLst>
          </a:custGeom>
          <a:noFill/>
          <a:ln w="1016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" name="Freeform 5"/>
          <p:cNvSpPr/>
          <p:nvPr/>
        </p:nvSpPr>
        <p:spPr bwMode="auto">
          <a:xfrm rot="16814264">
            <a:off x="4475192" y="3981545"/>
            <a:ext cx="528520" cy="494077"/>
          </a:xfrm>
          <a:custGeom>
            <a:avLst/>
            <a:gdLst>
              <a:gd name="T0" fmla="*/ 0 w 317"/>
              <a:gd name="T1" fmla="*/ 0 h 408"/>
              <a:gd name="T2" fmla="*/ 2147483647 w 317"/>
              <a:gd name="T3" fmla="*/ 2147483647 h 408"/>
              <a:gd name="T4" fmla="*/ 2147483647 w 317"/>
              <a:gd name="T5" fmla="*/ 2147483647 h 408"/>
              <a:gd name="T6" fmla="*/ 0 60000 65536"/>
              <a:gd name="T7" fmla="*/ 0 60000 65536"/>
              <a:gd name="T8" fmla="*/ 0 60000 65536"/>
              <a:gd name="T9" fmla="*/ 0 w 317"/>
              <a:gd name="T10" fmla="*/ 0 h 408"/>
              <a:gd name="T11" fmla="*/ 317 w 317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408">
                <a:moveTo>
                  <a:pt x="0" y="0"/>
                </a:moveTo>
                <a:cubicBezTo>
                  <a:pt x="87" y="56"/>
                  <a:pt x="174" y="113"/>
                  <a:pt x="227" y="181"/>
                </a:cubicBezTo>
                <a:cubicBezTo>
                  <a:pt x="280" y="249"/>
                  <a:pt x="302" y="370"/>
                  <a:pt x="317" y="408"/>
                </a:cubicBezTo>
              </a:path>
            </a:pathLst>
          </a:custGeom>
          <a:noFill/>
          <a:ln w="1016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" name="Freeform 6"/>
          <p:cNvSpPr/>
          <p:nvPr/>
        </p:nvSpPr>
        <p:spPr bwMode="auto">
          <a:xfrm rot="21120167">
            <a:off x="5180083" y="2484468"/>
            <a:ext cx="698359" cy="618784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1016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" name="Freeform 7"/>
          <p:cNvSpPr/>
          <p:nvPr/>
        </p:nvSpPr>
        <p:spPr bwMode="auto">
          <a:xfrm rot="7854500">
            <a:off x="7196772" y="3483311"/>
            <a:ext cx="748242" cy="114018"/>
          </a:xfrm>
          <a:custGeom>
            <a:avLst/>
            <a:gdLst>
              <a:gd name="T0" fmla="*/ 0 w 317"/>
              <a:gd name="T1" fmla="*/ 0 h 408"/>
              <a:gd name="T2" fmla="*/ 2147483647 w 317"/>
              <a:gd name="T3" fmla="*/ 2147483647 h 408"/>
              <a:gd name="T4" fmla="*/ 2147483647 w 317"/>
              <a:gd name="T5" fmla="*/ 2147483647 h 408"/>
              <a:gd name="T6" fmla="*/ 0 60000 65536"/>
              <a:gd name="T7" fmla="*/ 0 60000 65536"/>
              <a:gd name="T8" fmla="*/ 0 60000 65536"/>
              <a:gd name="T9" fmla="*/ 0 w 317"/>
              <a:gd name="T10" fmla="*/ 0 h 408"/>
              <a:gd name="T11" fmla="*/ 317 w 317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408">
                <a:moveTo>
                  <a:pt x="0" y="0"/>
                </a:moveTo>
                <a:cubicBezTo>
                  <a:pt x="87" y="56"/>
                  <a:pt x="174" y="113"/>
                  <a:pt x="227" y="181"/>
                </a:cubicBezTo>
                <a:cubicBezTo>
                  <a:pt x="280" y="249"/>
                  <a:pt x="302" y="370"/>
                  <a:pt x="317" y="408"/>
                </a:cubicBezTo>
              </a:path>
            </a:pathLst>
          </a:custGeom>
          <a:noFill/>
          <a:ln w="1016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4" name="Freeform 14"/>
          <p:cNvSpPr/>
          <p:nvPr/>
        </p:nvSpPr>
        <p:spPr bwMode="auto">
          <a:xfrm flipH="1">
            <a:off x="6601743" y="4380013"/>
            <a:ext cx="377684" cy="1453727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1016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5" name="Freeform 15"/>
          <p:cNvSpPr/>
          <p:nvPr/>
        </p:nvSpPr>
        <p:spPr bwMode="auto">
          <a:xfrm>
            <a:off x="5290538" y="4406142"/>
            <a:ext cx="505954" cy="1482231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1016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flipH="1" flipV="1">
            <a:off x="6202681" y="3622270"/>
            <a:ext cx="3563" cy="762494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7" name="Freeform 17"/>
          <p:cNvSpPr/>
          <p:nvPr/>
        </p:nvSpPr>
        <p:spPr bwMode="auto">
          <a:xfrm rot="585707">
            <a:off x="5610026" y="3948884"/>
            <a:ext cx="381247" cy="416877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1524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4891476" y="3679279"/>
            <a:ext cx="1131864" cy="52614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特点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5689600" y="2995173"/>
            <a:ext cx="1026160" cy="63422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环节</a:t>
            </a:r>
          </a:p>
        </p:txBody>
      </p:sp>
      <p:sp>
        <p:nvSpPr>
          <p:cNvPr id="50" name="Freeform 20"/>
          <p:cNvSpPr/>
          <p:nvPr/>
        </p:nvSpPr>
        <p:spPr bwMode="auto">
          <a:xfrm flipH="1">
            <a:off x="6145671" y="2425083"/>
            <a:ext cx="57009" cy="570089"/>
          </a:xfrm>
          <a:custGeom>
            <a:avLst/>
            <a:gdLst>
              <a:gd name="T0" fmla="*/ 0 w 317"/>
              <a:gd name="T1" fmla="*/ 0 h 408"/>
              <a:gd name="T2" fmla="*/ 2147483647 w 317"/>
              <a:gd name="T3" fmla="*/ 2147483647 h 408"/>
              <a:gd name="T4" fmla="*/ 2147483647 w 317"/>
              <a:gd name="T5" fmla="*/ 2147483647 h 408"/>
              <a:gd name="T6" fmla="*/ 0 60000 65536"/>
              <a:gd name="T7" fmla="*/ 0 60000 65536"/>
              <a:gd name="T8" fmla="*/ 0 60000 65536"/>
              <a:gd name="T9" fmla="*/ 0 w 317"/>
              <a:gd name="T10" fmla="*/ 0 h 408"/>
              <a:gd name="T11" fmla="*/ 317 w 317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408">
                <a:moveTo>
                  <a:pt x="0" y="0"/>
                </a:moveTo>
                <a:cubicBezTo>
                  <a:pt x="87" y="56"/>
                  <a:pt x="174" y="113"/>
                  <a:pt x="227" y="181"/>
                </a:cubicBezTo>
                <a:cubicBezTo>
                  <a:pt x="280" y="249"/>
                  <a:pt x="302" y="370"/>
                  <a:pt x="317" y="408"/>
                </a:cubicBezTo>
              </a:path>
            </a:pathLst>
          </a:custGeom>
          <a:noFill/>
          <a:ln w="1016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3409245" y="2226740"/>
            <a:ext cx="1717393" cy="768432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22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695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2" name="Oval 22"/>
          <p:cNvSpPr>
            <a:spLocks noChangeArrowheads="1"/>
          </p:cNvSpPr>
          <p:nvPr/>
        </p:nvSpPr>
        <p:spPr bwMode="auto">
          <a:xfrm>
            <a:off x="3181209" y="3223208"/>
            <a:ext cx="1494108" cy="570089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22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99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" name="Oval 23"/>
          <p:cNvSpPr>
            <a:spLocks noChangeArrowheads="1"/>
          </p:cNvSpPr>
          <p:nvPr/>
        </p:nvSpPr>
        <p:spPr bwMode="auto">
          <a:xfrm>
            <a:off x="3181209" y="4249368"/>
            <a:ext cx="1352774" cy="627098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22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9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4" name="Freeform 24"/>
          <p:cNvSpPr/>
          <p:nvPr/>
        </p:nvSpPr>
        <p:spPr bwMode="auto">
          <a:xfrm rot="296847" flipH="1">
            <a:off x="6430716" y="3850306"/>
            <a:ext cx="366995" cy="539209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1524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5" name="Oval 25"/>
          <p:cNvSpPr>
            <a:spLocks noChangeArrowheads="1"/>
          </p:cNvSpPr>
          <p:nvPr/>
        </p:nvSpPr>
        <p:spPr bwMode="auto">
          <a:xfrm flipH="1">
            <a:off x="6430716" y="3679279"/>
            <a:ext cx="988154" cy="52614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措施</a:t>
            </a:r>
          </a:p>
        </p:txBody>
      </p:sp>
      <p:sp>
        <p:nvSpPr>
          <p:cNvPr id="56" name="Oval 26"/>
          <p:cNvSpPr>
            <a:spLocks noChangeArrowheads="1"/>
          </p:cNvSpPr>
          <p:nvPr/>
        </p:nvSpPr>
        <p:spPr bwMode="auto">
          <a:xfrm>
            <a:off x="5119511" y="1569950"/>
            <a:ext cx="1995311" cy="855133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22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695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5803618" y="4433460"/>
            <a:ext cx="796937" cy="119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395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传染病及预防</a:t>
            </a:r>
          </a:p>
        </p:txBody>
      </p:sp>
      <p:sp>
        <p:nvSpPr>
          <p:cNvPr id="58" name="Freeform 28"/>
          <p:cNvSpPr/>
          <p:nvPr/>
        </p:nvSpPr>
        <p:spPr bwMode="auto">
          <a:xfrm flipH="1">
            <a:off x="6316698" y="2482092"/>
            <a:ext cx="684107" cy="538022"/>
          </a:xfrm>
          <a:custGeom>
            <a:avLst/>
            <a:gdLst>
              <a:gd name="T0" fmla="*/ 0 w 317"/>
              <a:gd name="T1" fmla="*/ 0 h 408"/>
              <a:gd name="T2" fmla="*/ 2147483647 w 317"/>
              <a:gd name="T3" fmla="*/ 2147483647 h 408"/>
              <a:gd name="T4" fmla="*/ 2147483647 w 317"/>
              <a:gd name="T5" fmla="*/ 2147483647 h 408"/>
              <a:gd name="T6" fmla="*/ 0 60000 65536"/>
              <a:gd name="T7" fmla="*/ 0 60000 65536"/>
              <a:gd name="T8" fmla="*/ 0 60000 65536"/>
              <a:gd name="T9" fmla="*/ 0 w 317"/>
              <a:gd name="T10" fmla="*/ 0 h 408"/>
              <a:gd name="T11" fmla="*/ 317 w 317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408">
                <a:moveTo>
                  <a:pt x="0" y="0"/>
                </a:moveTo>
                <a:cubicBezTo>
                  <a:pt x="87" y="56"/>
                  <a:pt x="174" y="113"/>
                  <a:pt x="227" y="181"/>
                </a:cubicBezTo>
                <a:cubicBezTo>
                  <a:pt x="280" y="249"/>
                  <a:pt x="302" y="370"/>
                  <a:pt x="317" y="408"/>
                </a:cubicBezTo>
              </a:path>
            </a:pathLst>
          </a:custGeom>
          <a:noFill/>
          <a:ln w="1016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6943796" y="1912004"/>
            <a:ext cx="1995311" cy="798124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22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0" name="Oval 30"/>
          <p:cNvSpPr>
            <a:spLocks noChangeArrowheads="1"/>
          </p:cNvSpPr>
          <p:nvPr/>
        </p:nvSpPr>
        <p:spPr bwMode="auto">
          <a:xfrm>
            <a:off x="7627902" y="2653119"/>
            <a:ext cx="1995311" cy="798124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22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695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1" name="Oval 31"/>
          <p:cNvSpPr>
            <a:spLocks noChangeArrowheads="1"/>
          </p:cNvSpPr>
          <p:nvPr/>
        </p:nvSpPr>
        <p:spPr bwMode="auto">
          <a:xfrm>
            <a:off x="7627902" y="3565261"/>
            <a:ext cx="1995311" cy="798124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22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695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2" name="Oval 32"/>
          <p:cNvSpPr>
            <a:spLocks noChangeArrowheads="1"/>
          </p:cNvSpPr>
          <p:nvPr/>
        </p:nvSpPr>
        <p:spPr bwMode="auto">
          <a:xfrm>
            <a:off x="7399867" y="4420395"/>
            <a:ext cx="1995311" cy="798124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22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695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3299440" y="433606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流行性</a:t>
            </a: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3356449" y="3280217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传染性</a:t>
            </a: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3729382" y="2397767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传染源</a:t>
            </a:r>
          </a:p>
        </p:txBody>
      </p: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5459163" y="177066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传播途径</a:t>
            </a: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7226439" y="202602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易感人群</a:t>
            </a:r>
          </a:p>
        </p:txBody>
      </p: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7782787" y="2824146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控制传染源</a:t>
            </a:r>
          </a:p>
        </p:txBody>
      </p:sp>
      <p:sp>
        <p:nvSpPr>
          <p:cNvPr id="69" name="矩形 33"/>
          <p:cNvSpPr>
            <a:spLocks noChangeArrowheads="1"/>
          </p:cNvSpPr>
          <p:nvPr/>
        </p:nvSpPr>
        <p:spPr bwMode="auto">
          <a:xfrm>
            <a:off x="7759626" y="3736288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切断传播途径</a:t>
            </a:r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7531591" y="4591422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保护易感人群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695325" y="1360015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结膜炎与红眼病</a:t>
            </a:r>
          </a:p>
        </p:txBody>
      </p:sp>
      <p:pic>
        <p:nvPicPr>
          <p:cNvPr id="34820" name="Picture 4" descr="附属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6826" r="13097" b="7562"/>
          <a:stretch>
            <a:fillRect/>
          </a:stretch>
        </p:blipFill>
        <p:spPr bwMode="auto">
          <a:xfrm>
            <a:off x="7731313" y="3372039"/>
            <a:ext cx="3049316" cy="234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矩形 4"/>
          <p:cNvSpPr>
            <a:spLocks noChangeArrowheads="1"/>
          </p:cNvSpPr>
          <p:nvPr/>
        </p:nvSpPr>
        <p:spPr bwMode="auto">
          <a:xfrm>
            <a:off x="660400" y="1962903"/>
            <a:ext cx="1281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结膜炎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是结膜组织在外界和机体自身因素的作用而发生的炎性反应的统称。</a:t>
            </a:r>
          </a:p>
        </p:txBody>
      </p:sp>
      <p:sp>
        <p:nvSpPr>
          <p:cNvPr id="34822" name="矩形 6"/>
          <p:cNvSpPr>
            <a:spLocks noChangeArrowheads="1"/>
          </p:cNvSpPr>
          <p:nvPr/>
        </p:nvSpPr>
        <p:spPr bwMode="auto">
          <a:xfrm>
            <a:off x="591813" y="2505410"/>
            <a:ext cx="11249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红眼病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是急性传染性结膜炎，表现为眼肿，结膜有鲜红色的充血，有异物感，分泌物增多。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1" grpId="0"/>
      <p:bldP spid="348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99455" y="1908763"/>
            <a:ext cx="7469748" cy="6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3590" b="1" kern="0">
              <a:solidFill>
                <a:schemeClr val="folHlink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0400" y="1130300"/>
            <a:ext cx="10858500" cy="597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新型冠状病毒，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日被世界卫生组织命名为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2019-nCoV</a:t>
            </a:r>
            <a:r>
              <a:rPr lang="zh-CN" altLang="en-US" sz="2400" kern="0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 ，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日被国际病毒分类委员会命名为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SARS-CoV-2</a:t>
            </a:r>
            <a:r>
              <a:rPr lang="zh-CN" altLang="en-US" sz="2400" kern="0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 。美国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科学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杂志网站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日报道说，国际病毒分类学委员会冠状病毒研究小组主席约翰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齐布尔表示，他们是根据基因测序等方面的分类学研究提出这个名称，“这一名称与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SARS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疾病之间没有关联”。钟南山院士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日在接受媒体采访时也曾表示，新型冠状病毒与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SARS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冠状病毒是同一类，但不是同一种。</a:t>
            </a:r>
            <a:r>
              <a:rPr lang="zh-CN" altLang="en-US" sz="2400" kern="0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  <a:endParaRPr lang="zh-CN" altLang="en-US" sz="24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冠状病毒是一个大型病毒家族，已知可引起感冒以及</a:t>
            </a:r>
            <a:r>
              <a:rPr lang="zh-CN" altLang="en-US" sz="2400" u="sng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  <a:hlinkClick r:id="rId2"/>
              </a:rPr>
              <a:t>中东呼吸综合征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MERS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）和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  <a:hlinkClick r:id="rId3"/>
              </a:rPr>
              <a:t>严重急性呼吸综合征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SARS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）等较严重疾病。新型冠状病毒是以前从未在人体中发现的冠状病毒新毒株。</a:t>
            </a:r>
          </a:p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endParaRPr lang="zh-CN" altLang="en-US" sz="32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695325" y="1224058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艾滋病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400" y="1664566"/>
            <a:ext cx="10823575" cy="9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最初于</a:t>
            </a:r>
            <a:r>
              <a:rPr lang="en-US" altLang="zh-CN" sz="2000" kern="0" dirty="0"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1979</a:t>
            </a:r>
            <a:r>
              <a:rPr lang="zh-CN" altLang="en-US" sz="2000" kern="0" dirty="0"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年在非洲被发现，至今已经造成全球</a:t>
            </a:r>
            <a:r>
              <a:rPr lang="en-US" altLang="zh-CN" sz="2000" kern="0" dirty="0"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2500</a:t>
            </a:r>
            <a:r>
              <a:rPr lang="zh-CN" altLang="en-US" sz="2000" kern="0" dirty="0"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万人的死亡。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由于目前无药物能治愈，其疫苗研究困难，</a:t>
            </a:r>
            <a:r>
              <a:rPr lang="zh-CN" altLang="en-US" sz="2000" kern="0" dirty="0"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人们称之为“超级癌症”</a:t>
            </a:r>
            <a:r>
              <a:rPr lang="zh-CN" altLang="en-US" sz="1600" kern="0" dirty="0"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95325" y="3718803"/>
            <a:ext cx="4560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艾滋病传播的三条途径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60400" y="4260791"/>
            <a:ext cx="4921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母婴传播　血液传播　性接触传播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2631947"/>
            <a:ext cx="11088863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艾滋病全称为获得性免疫缺陷综合症（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AIDS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），由艾滋病病毒（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HIV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病毒）引起，感染后将导致人体免疫防御系统的崩溃。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/>
      <p:bldP spid="6" grpId="0" autoUpdateAnimBg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660400" y="1320038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狂犬病</a:t>
            </a:r>
          </a:p>
        </p:txBody>
      </p:sp>
      <p:pic>
        <p:nvPicPr>
          <p:cNvPr id="36867" name="Picture 4" descr="狂犬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"/>
          <a:stretch>
            <a:fillRect/>
          </a:stretch>
        </p:blipFill>
        <p:spPr bwMode="auto">
          <a:xfrm>
            <a:off x="6858000" y="2912228"/>
            <a:ext cx="3737751" cy="297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60400" y="1864205"/>
            <a:ext cx="10651054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一种人畜共患的急性传染病，病毒侵犯脑和脊髓，是致命性疾病，至今没有特效治疗方法，如不及时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注射疫苗</a:t>
            </a:r>
            <a:r>
              <a:rPr lang="zh-CN" altLang="en-US" sz="2000" kern="0" dirty="0"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，死亡率为</a:t>
            </a:r>
            <a:r>
              <a:rPr lang="en-US" altLang="zh-CN" sz="2000" kern="0" dirty="0"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100%</a:t>
            </a:r>
            <a:r>
              <a:rPr lang="zh-CN" altLang="en-US" sz="2000" kern="0" dirty="0"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624460" y="1350889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脊髓灰质炎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95325" y="2031295"/>
            <a:ext cx="10823575" cy="420440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265" indent="-342265" defTabSz="12192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脊髓灰质炎病毒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引起的急性传染病，病人多是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儿童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，所以也称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小儿麻痹症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342265" indent="-342265" defTabSz="12192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病毒主要侵犯中枢神经系统的运动神经细胞，所以病后常有</a:t>
            </a:r>
            <a:r>
              <a:rPr lang="zh-CN" altLang="en-US" sz="24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肢体瘫痪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342265" indent="-342265" defTabSz="12192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小儿麻痹的主要传染途径之一是通过</a:t>
            </a:r>
            <a:r>
              <a:rPr lang="zh-CN" altLang="en-US" sz="24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粪便传染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。所以，预防这种传染病，除</a:t>
            </a:r>
            <a:r>
              <a:rPr lang="zh-CN" altLang="en-US" sz="24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服用疫苗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外，还要搞好环境卫生，消灭苍蝇，培养良好的</a:t>
            </a:r>
            <a:r>
              <a:rPr lang="zh-CN" altLang="en-US" sz="24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个人卫生习惯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660400" y="1168399"/>
            <a:ext cx="3026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历史上的重大传染病</a:t>
            </a:r>
          </a:p>
        </p:txBody>
      </p: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658765" y="1630064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天花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400" y="2095578"/>
            <a:ext cx="11017955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一种古老疾病，由</a:t>
            </a:r>
            <a:r>
              <a:rPr lang="zh-CN" altLang="en-US" sz="2000" kern="0" dirty="0">
                <a:solidFill>
                  <a:srgbClr val="FF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天花病毒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引起，表现为高热、全身酸痛、恶心呕吐、皮肤出疹，传染性强，病情重，死亡率高，长期以来反复流行于全世界。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8765" y="3261360"/>
            <a:ext cx="1088248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公元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165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180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年，罗马帝国天花大流行，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1/4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的人口死亡。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世纪，欧洲天花流行，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％的人口死亡。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世纪，欧洲死亡人数高达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1.5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亿。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世纪中叶，中国福建等地天花流行，病死率超过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1/2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1900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1909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年，俄国因天花死亡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万人。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spcBef>
                <a:spcPts val="1795"/>
              </a:spcBef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预防天花：从人痘到牛痘。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spcBef>
                <a:spcPts val="1795"/>
              </a:spcBef>
              <a:buFont typeface="Arial" panose="020B0604020202020204" pitchFamily="34" charset="0"/>
              <a:buChar char="•"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1980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年，世卫组织宣布天花在全世界范围内被消灭。目前仅两处实验室保留天花病毒，消灭此病毒的计划被一再推迟。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6"/>
          <p:cNvSpPr txBox="1">
            <a:spLocks noChangeArrowheads="1"/>
          </p:cNvSpPr>
          <p:nvPr/>
        </p:nvSpPr>
        <p:spPr bwMode="auto">
          <a:xfrm>
            <a:off x="658765" y="1175349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鼠疫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400" y="1635536"/>
            <a:ext cx="10806855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又称黑死病，由</a:t>
            </a:r>
            <a:r>
              <a:rPr lang="zh-CN" altLang="en-US" sz="2000" kern="0" dirty="0">
                <a:solidFill>
                  <a:srgbClr val="FF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鼠疫杆菌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引起，鼠是重要传染源。患者感染后会发热，淋巴结肿大，并出现大块黑色而疼痛且会渗出血液和浓汁的肿瘤，受感染的人会高烧不退且精神错乱。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8765" y="2947437"/>
            <a:ext cx="10806855" cy="258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ts val="1795"/>
              </a:spcBef>
              <a:buFont typeface="Arial" panose="020B0604020202020204" pitchFamily="34" charset="0"/>
              <a:buChar char="•"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传染性极强，可通过鼠虱叮咬、呼吸道、消化道、接触等方式传染；死亡率极高，曾在世界历史上多次大规模流行，死者以千万记，是对人类危害最严重的烈性传染病之一。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  <a:spcBef>
                <a:spcPts val="1795"/>
              </a:spcBef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公元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541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年，东罗马帝国君士坦丁堡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％的城市居民在此次瘟疫中死亡；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1340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年散布到欧洲，在全世界造成了大约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7500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万人死亡，其中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2500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万为欧洲人。据估计，中世纪欧洲约有三分之一的人死于黑死病。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617692" y="1205209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霍乱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387" y="1811124"/>
            <a:ext cx="9628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一种烈性肠道传染病，由</a:t>
            </a:r>
            <a:r>
              <a:rPr lang="zh-CN" altLang="en-US" sz="2000" kern="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霍乱弧菌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污染水和食物引起传播。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6" name="TextBox 10"/>
          <p:cNvSpPr txBox="1">
            <a:spLocks noChangeArrowheads="1"/>
          </p:cNvSpPr>
          <p:nvPr/>
        </p:nvSpPr>
        <p:spPr bwMode="auto">
          <a:xfrm>
            <a:off x="660401" y="2524121"/>
            <a:ext cx="1073912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症状：起病急骤，剧烈无痛腹泻，排泄大量淘米水样肠内容物，脱水、肌肉痉挛、少尿甚至无尿，严重者休克、尿毒症而死亡。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  <a:spcBef>
                <a:spcPts val="1795"/>
              </a:spcBef>
              <a:buFont typeface="Arial" panose="020B0604020202020204" pitchFamily="34" charset="0"/>
              <a:buChar char="•"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传染性极强，死亡率极高，共在世界历史上有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次大规模流行记录，死亡人数无法估量。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9" grpId="0"/>
      <p:bldP spid="409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632179" y="1316286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西班牙流感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325" y="1922558"/>
            <a:ext cx="10823575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第一次世界大战快要结束的时候，一场流感的爆发，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1918~1919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年曾经造成全世界约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亿人感染，夺去了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万人的性命。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5325" y="3048966"/>
            <a:ext cx="1109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其名字的由来并不是因为此流感从西班牙爆发；而是因为当时西班牙有约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百万人感染了此病，甚至连西班牙国王也感染了此病，所以被称为西班牙型流行性感冒。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695325" y="1208723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埃博拉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325" y="1655898"/>
            <a:ext cx="10858500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1976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年在苏丹和刚果的埃博拉河地区发现，由此得名。一种能引起人类和灵长类动物产生埃博拉出血热的烈性传染病病毒，有很高的死亡率，在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50%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90%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之间。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5325" y="2805280"/>
            <a:ext cx="10643235" cy="235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安全等级为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级，病毒潜伏期通常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5-10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天，爆发后出现发热、呕吐、腹泻、体内体外出血、器官组织坏死等症状，患者通常在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24-48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小时内死亡。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  <a:spcBef>
                <a:spcPts val="1795"/>
              </a:spcBef>
              <a:buFont typeface="Arial" panose="020B0604020202020204" pitchFamily="34" charset="0"/>
              <a:buChar char="•"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埃博拉病毒主要是通过病人的血液、唾液、汗水和分泌物等途径传播，不通过空气传播。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  <a:spcBef>
                <a:spcPts val="1795"/>
              </a:spcBef>
              <a:buFont typeface="Arial" panose="020B0604020202020204" pitchFamily="34" charset="0"/>
              <a:buChar char="•"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埃博拉疫苗目前仍处于临床试验阶段。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5325" y="1436632"/>
            <a:ext cx="2754280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7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呼吸道传染病：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5325" y="2364610"/>
            <a:ext cx="2754280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7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消化道传染病：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325" y="3490082"/>
            <a:ext cx="2387192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7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血液传染病：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0400" y="4615554"/>
            <a:ext cx="2387192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7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体表传染病：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5992" y="1436631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流行性感冒、水痘、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90272" y="1412683"/>
            <a:ext cx="5528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非典、百日咳、腮腺炎、肺结核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992" y="2387582"/>
            <a:ext cx="4921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病毒性肝炎、蛔虫病、细菌性痢疾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63481" y="3550548"/>
            <a:ext cx="3026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疟疾、流行性出血热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67801" y="4645786"/>
            <a:ext cx="8098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狂犬病、破伤风、血吸虫病、沙眼、疥疮、各种癣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75014" y="36910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传染病类别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0400" y="1530470"/>
            <a:ext cx="10868025" cy="1246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定义：</a:t>
            </a: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由病原体引起的、能在人与人之间或人与动物之间传播的疾病。</a:t>
            </a:r>
          </a:p>
        </p:txBody>
      </p:sp>
      <p:pic>
        <p:nvPicPr>
          <p:cNvPr id="3" name="图片 2" descr="图片包含 游戏机, 桌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53" y="2957010"/>
            <a:ext cx="2778417" cy="196117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图片包含 桌子, 一群, 人们, 滑雪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44" y="2957010"/>
            <a:ext cx="2778416" cy="196573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464868" y="324651"/>
            <a:ext cx="4062342" cy="300975"/>
          </a:xfrm>
          <a:prstGeom prst="rect">
            <a:avLst/>
          </a:prstGeom>
          <a:solidFill>
            <a:srgbClr val="416E7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59201" y="2350802"/>
            <a:ext cx="5846818" cy="2374759"/>
            <a:chOff x="6147269" y="2844265"/>
            <a:chExt cx="5112385" cy="2076459"/>
          </a:xfrm>
        </p:grpSpPr>
        <p:grpSp>
          <p:nvGrpSpPr>
            <p:cNvPr id="11" name="组合 1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16E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416E7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6E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传染病和免疫</a:t>
              </a: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586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68732" y="2185407"/>
          <a:ext cx="9194422" cy="3495588"/>
        </p:xfrm>
        <a:graphic>
          <a:graphicData uri="http://schemas.openxmlformats.org/drawingml/2006/table">
            <a:tbl>
              <a:tblPr/>
              <a:tblGrid>
                <a:gridCol w="183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4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疾病名称</a:t>
                      </a:r>
                    </a:p>
                  </a:txBody>
                  <a:tcPr marL="91215" marR="91215" marT="45608" marB="456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是否可传染</a:t>
                      </a:r>
                      <a:r>
                        <a:rPr kumimoji="0" 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91215" marR="91215" marT="45608" marB="45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疾病名称</a:t>
                      </a:r>
                    </a:p>
                  </a:txBody>
                  <a:tcPr marL="91215" marR="91215" marT="45608" marB="45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是否可传染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流  感</a:t>
                      </a:r>
                    </a:p>
                  </a:txBody>
                  <a:tcPr marL="91215" marR="91215" marT="45608" marB="456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近视眼</a:t>
                      </a:r>
                    </a:p>
                  </a:txBody>
                  <a:tcPr marL="91215" marR="91215" marT="45608" marB="45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手癣足癣</a:t>
                      </a:r>
                    </a:p>
                  </a:txBody>
                  <a:tcPr marL="91215" marR="91215" marT="45608" marB="456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水  痘</a:t>
                      </a:r>
                    </a:p>
                  </a:txBody>
                  <a:tcPr marL="91215" marR="91215" marT="45608" marB="45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贫  血</a:t>
                      </a:r>
                    </a:p>
                  </a:txBody>
                  <a:tcPr marL="91215" marR="91215" marT="45608" marB="456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龋  齿</a:t>
                      </a:r>
                      <a:r>
                        <a:rPr kumimoji="0" 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91215" marR="91215" marT="45608" marB="45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肺结核</a:t>
                      </a:r>
                    </a:p>
                  </a:txBody>
                  <a:tcPr marL="91215" marR="91215" marT="45608" marB="456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蛔虫病</a:t>
                      </a:r>
                    </a:p>
                  </a:txBody>
                  <a:tcPr marL="91215" marR="91215" marT="45608" marB="45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血吸虫病</a:t>
                      </a:r>
                    </a:p>
                  </a:txBody>
                  <a:tcPr marL="91215" marR="91215" marT="45608" marB="456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病毒性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结膜炎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34" name="WordArt 46"/>
          <p:cNvSpPr>
            <a:spLocks noChangeArrowheads="1" noChangeShapeType="1" noTextEdit="1"/>
          </p:cNvSpPr>
          <p:nvPr/>
        </p:nvSpPr>
        <p:spPr bwMode="auto">
          <a:xfrm>
            <a:off x="4484701" y="3003992"/>
            <a:ext cx="320529" cy="31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32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2335" name="WordArt 47"/>
          <p:cNvSpPr>
            <a:spLocks noChangeArrowheads="1" noChangeShapeType="1" noTextEdit="1"/>
          </p:cNvSpPr>
          <p:nvPr/>
        </p:nvSpPr>
        <p:spPr bwMode="auto">
          <a:xfrm>
            <a:off x="4484701" y="3495847"/>
            <a:ext cx="320529" cy="31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32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2336" name="WordArt 48"/>
          <p:cNvSpPr>
            <a:spLocks noChangeArrowheads="1" noChangeShapeType="1" noTextEdit="1"/>
          </p:cNvSpPr>
          <p:nvPr/>
        </p:nvSpPr>
        <p:spPr bwMode="auto">
          <a:xfrm>
            <a:off x="4502802" y="4386483"/>
            <a:ext cx="320529" cy="31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32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2337" name="WordArt 49"/>
          <p:cNvSpPr>
            <a:spLocks noChangeArrowheads="1" noChangeShapeType="1" noTextEdit="1"/>
          </p:cNvSpPr>
          <p:nvPr/>
        </p:nvSpPr>
        <p:spPr bwMode="auto">
          <a:xfrm>
            <a:off x="4484700" y="5053019"/>
            <a:ext cx="320529" cy="31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32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2338" name="WordArt 50"/>
          <p:cNvSpPr>
            <a:spLocks noChangeArrowheads="1" noChangeShapeType="1" noTextEdit="1"/>
          </p:cNvSpPr>
          <p:nvPr/>
        </p:nvSpPr>
        <p:spPr bwMode="auto">
          <a:xfrm>
            <a:off x="9175331" y="3487814"/>
            <a:ext cx="320529" cy="31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32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2339" name="WordArt 51"/>
          <p:cNvSpPr>
            <a:spLocks noChangeArrowheads="1" noChangeShapeType="1" noTextEdit="1"/>
          </p:cNvSpPr>
          <p:nvPr/>
        </p:nvSpPr>
        <p:spPr bwMode="auto">
          <a:xfrm>
            <a:off x="9175331" y="4386483"/>
            <a:ext cx="320529" cy="31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32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2340" name="WordArt 52"/>
          <p:cNvSpPr>
            <a:spLocks noChangeArrowheads="1" noChangeShapeType="1" noTextEdit="1"/>
          </p:cNvSpPr>
          <p:nvPr/>
        </p:nvSpPr>
        <p:spPr bwMode="auto">
          <a:xfrm>
            <a:off x="9213897" y="5053019"/>
            <a:ext cx="320529" cy="31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32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2341" name="WordArt 53"/>
          <p:cNvSpPr>
            <a:spLocks noChangeArrowheads="1" noChangeShapeType="1" noTextEdit="1"/>
          </p:cNvSpPr>
          <p:nvPr/>
        </p:nvSpPr>
        <p:spPr bwMode="auto">
          <a:xfrm>
            <a:off x="9213918" y="3045667"/>
            <a:ext cx="281281" cy="2812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en-US" altLang="zh-CN" sz="28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800" kern="10" dirty="0">
              <a:ln w="19050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42" name="WordArt 54"/>
          <p:cNvSpPr>
            <a:spLocks noChangeArrowheads="1" noChangeShapeType="1" noTextEdit="1"/>
          </p:cNvSpPr>
          <p:nvPr/>
        </p:nvSpPr>
        <p:spPr bwMode="auto">
          <a:xfrm>
            <a:off x="4542050" y="3990631"/>
            <a:ext cx="281281" cy="2812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en-US" altLang="zh-CN" sz="28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800" kern="10" dirty="0">
              <a:ln w="19050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43" name="WordArt 55"/>
          <p:cNvSpPr>
            <a:spLocks noChangeArrowheads="1" noChangeShapeType="1" noTextEdit="1"/>
          </p:cNvSpPr>
          <p:nvPr/>
        </p:nvSpPr>
        <p:spPr bwMode="auto">
          <a:xfrm>
            <a:off x="9230251" y="3961069"/>
            <a:ext cx="287822" cy="2812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en-US" altLang="zh-CN" sz="28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800" kern="10" dirty="0">
              <a:ln w="19050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73" name="Text Box 56"/>
          <p:cNvSpPr txBox="1">
            <a:spLocks noChangeArrowheads="1"/>
          </p:cNvSpPr>
          <p:nvPr/>
        </p:nvSpPr>
        <p:spPr bwMode="auto">
          <a:xfrm>
            <a:off x="660400" y="1397560"/>
            <a:ext cx="4408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根据生活经验填写下表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</p:spTree>
  </p:cSld>
  <p:clrMapOvr>
    <a:masterClrMapping/>
  </p:clrMapOvr>
  <p:transition spd="med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11597" y="2516857"/>
            <a:ext cx="2204344" cy="652435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流行性感冒</a:t>
            </a:r>
            <a:endParaRPr lang="zh-CN" altLang="en-US" sz="28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11597" y="3460673"/>
            <a:ext cx="2204344" cy="576423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   痘</a:t>
            </a:r>
          </a:p>
        </p:txBody>
      </p:sp>
      <p:sp>
        <p:nvSpPr>
          <p:cNvPr id="1331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11597" y="4448826"/>
            <a:ext cx="2204344" cy="576423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  结  核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60400" y="1365607"/>
            <a:ext cx="1062532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结合自己的生活经验，尝试说出下列常见传染病是由什么引起的？</a:t>
            </a:r>
          </a:p>
        </p:txBody>
      </p:sp>
      <p:sp>
        <p:nvSpPr>
          <p:cNvPr id="1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6119" y="2516859"/>
            <a:ext cx="2204344" cy="576423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手癣、足癣</a:t>
            </a:r>
          </a:p>
        </p:txBody>
      </p:sp>
      <p:sp>
        <p:nvSpPr>
          <p:cNvPr id="1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6119" y="3460673"/>
            <a:ext cx="2204344" cy="576423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蛔虫病</a:t>
            </a:r>
          </a:p>
        </p:txBody>
      </p:sp>
      <p:sp>
        <p:nvSpPr>
          <p:cNvPr id="18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6119" y="4448826"/>
            <a:ext cx="2204344" cy="576423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血吸虫病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</p:spTree>
  </p:cSld>
  <p:clrMapOvr>
    <a:masterClrMapping/>
  </p:clrMapOvr>
  <p:transition spd="med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  <p:bldP spid="13319" grpId="0"/>
      <p:bldP spid="13327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5325" y="1405812"/>
            <a:ext cx="26224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流行性感冒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4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75" y="4752707"/>
            <a:ext cx="2045985" cy="576423"/>
          </a:xfrm>
          <a:prstGeom prst="actionButtonBlank">
            <a:avLst/>
          </a:prstGeom>
          <a:noFill/>
          <a:ln w="9525" cmpd="sng">
            <a:noFill/>
            <a:miter lim="800000"/>
          </a:ln>
        </p:spPr>
        <p:txBody>
          <a:bodyPr wrap="none" anchor="ctr"/>
          <a:lstStyle/>
          <a:p>
            <a:pPr algn="ctr" defTabSz="1219200">
              <a:defRPr/>
            </a:pPr>
            <a:endParaRPr lang="zh-CN" altLang="en-US" sz="3190" b="1" ker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738449" y="2028290"/>
            <a:ext cx="531608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由流感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病毒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</a:t>
            </a:r>
          </a:p>
        </p:txBody>
      </p:sp>
      <p:pic>
        <p:nvPicPr>
          <p:cNvPr id="11280" name="Picture 16" descr="2008_10_13_11_41_954_0101010100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1"/>
          <a:stretch>
            <a:fillRect/>
          </a:stretch>
        </p:blipFill>
        <p:spPr bwMode="auto">
          <a:xfrm>
            <a:off x="7266728" y="1908597"/>
            <a:ext cx="2470655" cy="280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054529" y="3362815"/>
            <a:ext cx="861468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82" name="Picture 18" descr="流感病毒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52" y="2428400"/>
            <a:ext cx="2049801" cy="19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733451" y="2060778"/>
            <a:ext cx="648317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由水痘带状疱疹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病毒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</a:t>
            </a:r>
          </a:p>
        </p:txBody>
      </p:sp>
      <p:sp>
        <p:nvSpPr>
          <p:cNvPr id="12293" name="Line 16"/>
          <p:cNvSpPr>
            <a:spLocks noChangeShapeType="1"/>
          </p:cNvSpPr>
          <p:nvPr/>
        </p:nvSpPr>
        <p:spPr bwMode="auto">
          <a:xfrm>
            <a:off x="6533870" y="2905164"/>
            <a:ext cx="71894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294" name="Picture 17" descr="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69" y="2060778"/>
            <a:ext cx="2065674" cy="3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8" descr="20087172331323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 r="10527"/>
          <a:stretch>
            <a:fillRect/>
          </a:stretch>
        </p:blipFill>
        <p:spPr bwMode="auto">
          <a:xfrm>
            <a:off x="4297680" y="2556913"/>
            <a:ext cx="1843304" cy="1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3451" y="1552227"/>
            <a:ext cx="17482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   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712287" y="1855229"/>
            <a:ext cx="48125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由结核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杆菌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</a:t>
            </a:r>
          </a:p>
        </p:txBody>
      </p:sp>
      <p:pic>
        <p:nvPicPr>
          <p:cNvPr id="13316" name="Picture 16" descr="肺结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42" y="2026920"/>
            <a:ext cx="2181414" cy="320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17"/>
          <p:cNvSpPr>
            <a:spLocks noChangeShapeType="1"/>
          </p:cNvSpPr>
          <p:nvPr/>
        </p:nvSpPr>
        <p:spPr bwMode="auto">
          <a:xfrm>
            <a:off x="6860666" y="3849699"/>
            <a:ext cx="501996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318" name="Picture 18" descr="结核杆菌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04" y="3063990"/>
            <a:ext cx="1864213" cy="17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325" y="1273748"/>
            <a:ext cx="16722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 结 核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什么是传染病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01635a12-7599-43d6-9d64-898fadde123f}"/>
</p:tagLst>
</file>

<file path=ppt/theme/theme1.xml><?xml version="1.0" encoding="utf-8"?>
<a:theme xmlns:a="http://schemas.openxmlformats.org/drawingml/2006/main" name="办公资源网：www.bangongziyuan.com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9D313"/>
      </a:accent1>
      <a:accent2>
        <a:srgbClr val="11111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2154</Words>
  <Application>Microsoft Office PowerPoint</Application>
  <PresentationFormat>宽屏</PresentationFormat>
  <Paragraphs>255</Paragraphs>
  <Slides>40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7" baseType="lpstr">
      <vt:lpstr>FandolFang R</vt:lpstr>
      <vt:lpstr>思源黑体 CN Light</vt:lpstr>
      <vt:lpstr>思源黑体 CN Medium</vt:lpstr>
      <vt:lpstr>Arial</vt:lpstr>
      <vt:lpstr>Calibri</vt:lpstr>
      <vt:lpstr>Calibri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2020-06-24T02:40:16Z</dcterms:created>
  <dcterms:modified xsi:type="dcterms:W3CDTF">2021-01-09T11:53:45Z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