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12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339" r:id="rId26"/>
    <p:sldId id="340" r:id="rId27"/>
    <p:sldId id="341" r:id="rId28"/>
    <p:sldId id="287" r:id="rId29"/>
    <p:sldId id="31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63"/>
        <p:guide orient="horz" pos="731"/>
        <p:guide orient="horz" pos="390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FC4CBC-A512-4116-A087-C9CF6271C65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5875218-D375-43FE-AA7F-4CA941E511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5218-D375-43FE-AA7F-4CA941E511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27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5218-D375-43FE-AA7F-4CA941E511F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5976556" y="0"/>
            <a:ext cx="6215444" cy="6858000"/>
          </a:xfrm>
          <a:custGeom>
            <a:avLst/>
            <a:gdLst>
              <a:gd name="connsiteX0" fmla="*/ 237763 w 6215444"/>
              <a:gd name="connsiteY0" fmla="*/ 0 h 6858000"/>
              <a:gd name="connsiteX1" fmla="*/ 2816949 w 6215444"/>
              <a:gd name="connsiteY1" fmla="*/ 0 h 6858000"/>
              <a:gd name="connsiteX2" fmla="*/ 4158227 w 6215444"/>
              <a:gd name="connsiteY2" fmla="*/ 2109794 h 6858000"/>
              <a:gd name="connsiteX3" fmla="*/ 5463326 w 6215444"/>
              <a:gd name="connsiteY3" fmla="*/ 0 h 6858000"/>
              <a:gd name="connsiteX4" fmla="*/ 6215444 w 6215444"/>
              <a:gd name="connsiteY4" fmla="*/ 0 h 6858000"/>
              <a:gd name="connsiteX5" fmla="*/ 6215444 w 6215444"/>
              <a:gd name="connsiteY5" fmla="*/ 2536648 h 6858000"/>
              <a:gd name="connsiteX6" fmla="*/ 5658203 w 6215444"/>
              <a:gd name="connsiteY6" fmla="*/ 3321404 h 6858000"/>
              <a:gd name="connsiteX7" fmla="*/ 6215444 w 6215444"/>
              <a:gd name="connsiteY7" fmla="*/ 4085042 h 6858000"/>
              <a:gd name="connsiteX8" fmla="*/ 6215444 w 6215444"/>
              <a:gd name="connsiteY8" fmla="*/ 6858000 h 6858000"/>
              <a:gd name="connsiteX9" fmla="*/ 5608050 w 6215444"/>
              <a:gd name="connsiteY9" fmla="*/ 6858000 h 6858000"/>
              <a:gd name="connsiteX10" fmla="*/ 4111710 w 6215444"/>
              <a:gd name="connsiteY10" fmla="*/ 4654645 h 6858000"/>
              <a:gd name="connsiteX11" fmla="*/ 2615367 w 6215444"/>
              <a:gd name="connsiteY11" fmla="*/ 6858000 h 6858000"/>
              <a:gd name="connsiteX12" fmla="*/ 0 w 6215444"/>
              <a:gd name="connsiteY12" fmla="*/ 6858000 h 6858000"/>
              <a:gd name="connsiteX13" fmla="*/ 2613754 w 6215444"/>
              <a:gd name="connsiteY13" fmla="*/ 3283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15444" h="6858000">
                <a:moveTo>
                  <a:pt x="237763" y="0"/>
                </a:moveTo>
                <a:lnTo>
                  <a:pt x="2816949" y="0"/>
                </a:lnTo>
                <a:lnTo>
                  <a:pt x="4158227" y="2109794"/>
                </a:lnTo>
                <a:lnTo>
                  <a:pt x="5463326" y="0"/>
                </a:lnTo>
                <a:lnTo>
                  <a:pt x="6215444" y="0"/>
                </a:lnTo>
                <a:lnTo>
                  <a:pt x="6215444" y="2536648"/>
                </a:lnTo>
                <a:lnTo>
                  <a:pt x="5658203" y="3321404"/>
                </a:lnTo>
                <a:lnTo>
                  <a:pt x="6215444" y="4085042"/>
                </a:lnTo>
                <a:lnTo>
                  <a:pt x="6215444" y="6858000"/>
                </a:lnTo>
                <a:lnTo>
                  <a:pt x="5608050" y="6858000"/>
                </a:lnTo>
                <a:lnTo>
                  <a:pt x="4111710" y="4654645"/>
                </a:lnTo>
                <a:lnTo>
                  <a:pt x="2615367" y="6858000"/>
                </a:lnTo>
                <a:lnTo>
                  <a:pt x="0" y="6858000"/>
                </a:lnTo>
                <a:lnTo>
                  <a:pt x="2613754" y="32839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416E71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11" name="组合 1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6E7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.1.2 </a:t>
                  </a:r>
                  <a:r>
                    <a:rPr lang="zh-CN" altLang="en-US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免疫与计划免疫</a:t>
                  </a:r>
                </a:p>
              </p:txBody>
            </p:sp>
          </p:grpSp>
        </p:grpSp>
        <p:sp>
          <p:nvSpPr>
            <p:cNvPr id="1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传染病和免疫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8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内容占位符 14337" descr="0004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CFF8FF"/>
              </a:clrFrom>
              <a:clrTo>
                <a:srgbClr val="C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582" y="1640114"/>
            <a:ext cx="5255364" cy="3845606"/>
          </a:xfrm>
        </p:spPr>
      </p:pic>
      <p:sp>
        <p:nvSpPr>
          <p:cNvPr id="16386" name="文本框 19457"/>
          <p:cNvSpPr txBox="1"/>
          <p:nvPr/>
        </p:nvSpPr>
        <p:spPr>
          <a:xfrm>
            <a:off x="791029" y="1269048"/>
            <a:ext cx="8361304" cy="5307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第二道防线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TSBJ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9"/>
              </a:clrFrom>
              <a:clrTo>
                <a:srgbClr val="FB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785" y="2235460"/>
            <a:ext cx="4691341" cy="3518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15362"/>
          <p:cNvSpPr txBox="1"/>
          <p:nvPr/>
        </p:nvSpPr>
        <p:spPr>
          <a:xfrm>
            <a:off x="510904" y="1329307"/>
            <a:ext cx="10244182" cy="53072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）吞噬细胞（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白细胞的一种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内容占位符 17410" descr="0005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620" y="2007054"/>
            <a:ext cx="4753784" cy="3565752"/>
          </a:xfrm>
        </p:spPr>
      </p:pic>
      <p:sp>
        <p:nvSpPr>
          <p:cNvPr id="18435" name="文本框 17411"/>
          <p:cNvSpPr txBox="1"/>
          <p:nvPr/>
        </p:nvSpPr>
        <p:spPr>
          <a:xfrm>
            <a:off x="660400" y="1385732"/>
            <a:ext cx="6080948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吞噬细胞在消灭病原体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内容占位符 18435" descr="未标题-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53456" y="1506822"/>
            <a:ext cx="5885088" cy="4414328"/>
          </a:xfrm>
        </p:spPr>
      </p:pic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9457"/>
          <p:cNvSpPr txBox="1"/>
          <p:nvPr/>
        </p:nvSpPr>
        <p:spPr>
          <a:xfrm>
            <a:off x="660400" y="1613823"/>
            <a:ext cx="8361304" cy="5307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第三道防线</a:t>
            </a:r>
          </a:p>
        </p:txBody>
      </p:sp>
      <p:sp>
        <p:nvSpPr>
          <p:cNvPr id="20482" name="文本框 19458"/>
          <p:cNvSpPr txBox="1"/>
          <p:nvPr/>
        </p:nvSpPr>
        <p:spPr>
          <a:xfrm>
            <a:off x="4955823" y="1376680"/>
            <a:ext cx="1900296" cy="767866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endParaRPr lang="zh-CN" altLang="zh-CN" sz="438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622394" y="2144546"/>
            <a:ext cx="8437316" cy="1631628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(1)人体的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三种主要免疫器官</a:t>
            </a:r>
          </a:p>
          <a:p>
            <a:pPr defTabSz="1219200"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免疫细胞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1505"/>
          <p:cNvSpPr txBox="1"/>
          <p:nvPr/>
        </p:nvSpPr>
        <p:spPr>
          <a:xfrm>
            <a:off x="2737916" y="2123825"/>
            <a:ext cx="214258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病原体</a:t>
            </a:r>
          </a:p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等异物</a:t>
            </a:r>
          </a:p>
        </p:txBody>
      </p:sp>
      <p:sp>
        <p:nvSpPr>
          <p:cNvPr id="21507" name="文本框 21506"/>
          <p:cNvSpPr txBox="1"/>
          <p:nvPr/>
        </p:nvSpPr>
        <p:spPr>
          <a:xfrm>
            <a:off x="8295923" y="2308490"/>
            <a:ext cx="25004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1219200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（蛋白质）</a:t>
            </a:r>
          </a:p>
        </p:txBody>
      </p:sp>
      <p:sp>
        <p:nvSpPr>
          <p:cNvPr id="2" name="燕尾形箭头 21507"/>
          <p:cNvSpPr/>
          <p:nvPr/>
        </p:nvSpPr>
        <p:spPr>
          <a:xfrm>
            <a:off x="4036799" y="2416763"/>
            <a:ext cx="2356368" cy="228036"/>
          </a:xfrm>
          <a:prstGeom prst="notchedRightArrow">
            <a:avLst>
              <a:gd name="adj1" fmla="val 50000"/>
              <a:gd name="adj2" fmla="val 25804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8" name="文本框 21509"/>
          <p:cNvSpPr txBox="1"/>
          <p:nvPr/>
        </p:nvSpPr>
        <p:spPr>
          <a:xfrm>
            <a:off x="4423624" y="1792171"/>
            <a:ext cx="2467219" cy="462077"/>
          </a:xfrm>
          <a:prstGeom prst="rect">
            <a:avLst/>
          </a:prstGeom>
          <a:noFill/>
          <a:ln w="9525">
            <a:noFill/>
          </a:ln>
        </p:spPr>
        <p:txBody>
          <a:bodyPr wrap="square"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淋巴细胞</a:t>
            </a:r>
          </a:p>
        </p:txBody>
      </p:sp>
      <p:sp>
        <p:nvSpPr>
          <p:cNvPr id="21515" name="文本框 21514"/>
          <p:cNvSpPr txBox="1"/>
          <p:nvPr/>
        </p:nvSpPr>
        <p:spPr>
          <a:xfrm>
            <a:off x="2363469" y="5105810"/>
            <a:ext cx="1672261" cy="462077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抗原</a:t>
            </a:r>
          </a:p>
        </p:txBody>
      </p:sp>
      <p:sp>
        <p:nvSpPr>
          <p:cNvPr id="21517" name="文本框 21516"/>
          <p:cNvSpPr txBox="1"/>
          <p:nvPr/>
        </p:nvSpPr>
        <p:spPr>
          <a:xfrm>
            <a:off x="6553193" y="2370245"/>
            <a:ext cx="1672261" cy="462077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抗体</a:t>
            </a:r>
          </a:p>
        </p:txBody>
      </p:sp>
      <p:sp>
        <p:nvSpPr>
          <p:cNvPr id="3" name="燕尾形箭头 1"/>
          <p:cNvSpPr/>
          <p:nvPr/>
        </p:nvSpPr>
        <p:spPr>
          <a:xfrm rot="5460000">
            <a:off x="2096914" y="4065271"/>
            <a:ext cx="1634255" cy="315132"/>
          </a:xfrm>
          <a:prstGeom prst="notchedRightArrow">
            <a:avLst>
              <a:gd name="adj1" fmla="val 50000"/>
              <a:gd name="adj2" fmla="val 25843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燕尾形箭头 2"/>
          <p:cNvSpPr/>
          <p:nvPr/>
        </p:nvSpPr>
        <p:spPr>
          <a:xfrm rot="8640000">
            <a:off x="3536389" y="3971839"/>
            <a:ext cx="3556721" cy="228036"/>
          </a:xfrm>
          <a:prstGeom prst="notchedRightArrow">
            <a:avLst>
              <a:gd name="adj1" fmla="val 50000"/>
              <a:gd name="adj2" fmla="val 25793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3433177" y="5085897"/>
            <a:ext cx="12051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7693371" y="2370245"/>
            <a:ext cx="12051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7" grpId="1"/>
      <p:bldP spid="21515" grpId="0"/>
      <p:bldP spid="21517" grpId="0"/>
      <p:bldP spid="3" grpId="0" animBg="1"/>
      <p:bldP spid="3" grpId="1" animBg="1"/>
      <p:bldP spid="3" grpId="2" animBg="1"/>
      <p:bldP spid="3" grpId="3" bldLvl="0" animBg="1"/>
      <p:bldP spid="4" grpId="0" bldLvl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表格 91137"/>
          <p:cNvGraphicFramePr/>
          <p:nvPr>
            <p:custDataLst>
              <p:tags r:id="rId1"/>
            </p:custDataLst>
          </p:nvPr>
        </p:nvGraphicFramePr>
        <p:xfrm>
          <a:off x="909860" y="1836613"/>
          <a:ext cx="10367739" cy="3571875"/>
        </p:xfrm>
        <a:graphic>
          <a:graphicData uri="http://schemas.openxmlformats.org/drawingml/2006/table">
            <a:tbl>
              <a:tblPr/>
              <a:tblGrid>
                <a:gridCol w="240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15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组    成</a:t>
                      </a: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功  能</a:t>
                      </a: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67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第一道防线</a:t>
                      </a: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02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第二道防线</a:t>
                      </a:r>
                      <a:endParaRPr lang="zh-CN" altLang="en-US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2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第三道防线</a:t>
                      </a:r>
                      <a:endParaRPr lang="zh-CN" altLang="en-US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70" name="文本框 91169"/>
          <p:cNvSpPr txBox="1"/>
          <p:nvPr/>
        </p:nvSpPr>
        <p:spPr>
          <a:xfrm>
            <a:off x="3242184" y="2827136"/>
            <a:ext cx="45016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皮肤、黏膜，呼吸道黏膜上的纤毛等</a:t>
            </a:r>
          </a:p>
        </p:txBody>
      </p:sp>
      <p:sp>
        <p:nvSpPr>
          <p:cNvPr id="91171" name="文本框 91170"/>
          <p:cNvSpPr txBox="1"/>
          <p:nvPr/>
        </p:nvSpPr>
        <p:spPr>
          <a:xfrm>
            <a:off x="8048671" y="2812793"/>
            <a:ext cx="29283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阻挡、杀菌和清扫异物</a:t>
            </a:r>
          </a:p>
        </p:txBody>
      </p:sp>
      <p:sp>
        <p:nvSpPr>
          <p:cNvPr id="91172" name="文本框 91171"/>
          <p:cNvSpPr txBox="1"/>
          <p:nvPr/>
        </p:nvSpPr>
        <p:spPr>
          <a:xfrm>
            <a:off x="3647179" y="3694318"/>
            <a:ext cx="36916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体液中的杀菌物质和吞噬细胞</a:t>
            </a:r>
          </a:p>
        </p:txBody>
      </p:sp>
      <p:sp>
        <p:nvSpPr>
          <p:cNvPr id="91173" name="文本框 91172"/>
          <p:cNvSpPr txBox="1"/>
          <p:nvPr/>
        </p:nvSpPr>
        <p:spPr>
          <a:xfrm>
            <a:off x="8001687" y="3880030"/>
            <a:ext cx="29753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溶解、吞噬和消灭病菌</a:t>
            </a:r>
          </a:p>
        </p:txBody>
      </p:sp>
      <p:sp>
        <p:nvSpPr>
          <p:cNvPr id="91175" name="文本框 91174"/>
          <p:cNvSpPr txBox="1"/>
          <p:nvPr/>
        </p:nvSpPr>
        <p:spPr>
          <a:xfrm>
            <a:off x="4183643" y="4684666"/>
            <a:ext cx="26187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免疫器官和免疫细胞</a:t>
            </a:r>
          </a:p>
        </p:txBody>
      </p:sp>
      <p:sp>
        <p:nvSpPr>
          <p:cNvPr id="91176" name="文本框 91175"/>
          <p:cNvSpPr txBox="1"/>
          <p:nvPr/>
        </p:nvSpPr>
        <p:spPr>
          <a:xfrm>
            <a:off x="7627729" y="4747212"/>
            <a:ext cx="424495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产生抗体，消灭病原体（抗原）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9750" y="1954000"/>
            <a:ext cx="5683469" cy="21176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endParaRPr lang="zh-CN" altLang="en-US" sz="438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sz="438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非特异性免疫</a:t>
            </a:r>
          </a:p>
          <a:p>
            <a:pPr defTabSz="1219200"/>
            <a:endParaRPr lang="zh-CN" altLang="en-US" sz="438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8736" y="4369954"/>
            <a:ext cx="5681885" cy="7674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438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特异性免疫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0" grpId="0"/>
      <p:bldP spid="91171" grpId="0"/>
      <p:bldP spid="91172" grpId="0"/>
      <p:bldP spid="91173" grpId="0"/>
      <p:bldP spid="91175" grpId="0"/>
      <p:bldP spid="91176" grpId="0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6" name="表格 28735"/>
          <p:cNvGraphicFramePr/>
          <p:nvPr/>
        </p:nvGraphicFramePr>
        <p:xfrm>
          <a:off x="1320802" y="1989422"/>
          <a:ext cx="9492342" cy="3919175"/>
        </p:xfrm>
        <a:graphic>
          <a:graphicData uri="http://schemas.openxmlformats.org/drawingml/2006/table">
            <a:tbl>
              <a:tblPr/>
              <a:tblGrid>
                <a:gridCol w="239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11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i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非特异性免疫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（先天性免疫）</a:t>
                      </a: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i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特异性免疫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400" b="0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4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400" b="0" i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3" marR="91213" marT="45607" marB="456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00" name="文本框 28699"/>
          <p:cNvSpPr txBox="1"/>
          <p:nvPr/>
        </p:nvSpPr>
        <p:spPr>
          <a:xfrm>
            <a:off x="7866659" y="3479741"/>
            <a:ext cx="3160827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（后天性免疫）</a:t>
            </a:r>
          </a:p>
        </p:txBody>
      </p:sp>
      <p:sp>
        <p:nvSpPr>
          <p:cNvPr id="28701" name="文本框 28700"/>
          <p:cNvSpPr txBox="1"/>
          <p:nvPr/>
        </p:nvSpPr>
        <p:spPr>
          <a:xfrm>
            <a:off x="7617747" y="2984906"/>
            <a:ext cx="2513141" cy="9233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人体的后天防御功能</a:t>
            </a:r>
          </a:p>
          <a:p>
            <a:pPr defTabSz="121920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文本框 28701"/>
          <p:cNvSpPr txBox="1"/>
          <p:nvPr/>
        </p:nvSpPr>
        <p:spPr>
          <a:xfrm>
            <a:off x="7866659" y="4207952"/>
            <a:ext cx="351871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出生以后才产生</a:t>
            </a:r>
          </a:p>
        </p:txBody>
      </p:sp>
      <p:sp>
        <p:nvSpPr>
          <p:cNvPr id="28705" name="文本框 28704"/>
          <p:cNvSpPr txBox="1"/>
          <p:nvPr/>
        </p:nvSpPr>
        <p:spPr>
          <a:xfrm>
            <a:off x="7617479" y="4964549"/>
            <a:ext cx="3195665" cy="116955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只针对某一特定的病原体或异物起作用</a:t>
            </a:r>
          </a:p>
          <a:p>
            <a:pPr defTabSz="121920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文本框 28725"/>
          <p:cNvSpPr txBox="1"/>
          <p:nvPr/>
        </p:nvSpPr>
        <p:spPr>
          <a:xfrm>
            <a:off x="1943300" y="2300313"/>
            <a:ext cx="193988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免疫类型</a:t>
            </a:r>
          </a:p>
        </p:txBody>
      </p:sp>
      <p:sp>
        <p:nvSpPr>
          <p:cNvPr id="23580" name="文本框 28726"/>
          <p:cNvSpPr txBox="1"/>
          <p:nvPr/>
        </p:nvSpPr>
        <p:spPr>
          <a:xfrm>
            <a:off x="1440046" y="4161767"/>
            <a:ext cx="2082408" cy="86177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产生时间</a:t>
            </a:r>
          </a:p>
          <a:p>
            <a:pPr defTabSz="121920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1" name="文本框 28727"/>
          <p:cNvSpPr txBox="1"/>
          <p:nvPr/>
        </p:nvSpPr>
        <p:spPr>
          <a:xfrm>
            <a:off x="1667846" y="5040517"/>
            <a:ext cx="1651673" cy="86177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  点</a:t>
            </a:r>
          </a:p>
          <a:p>
            <a:pPr defTabSz="121920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2" name="文本框 28733"/>
          <p:cNvSpPr txBox="1"/>
          <p:nvPr/>
        </p:nvSpPr>
        <p:spPr>
          <a:xfrm>
            <a:off x="2088662" y="3315007"/>
            <a:ext cx="1509152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  质</a:t>
            </a:r>
          </a:p>
        </p:txBody>
      </p:sp>
      <p:sp>
        <p:nvSpPr>
          <p:cNvPr id="23583" name="矩形 28736"/>
          <p:cNvSpPr/>
          <p:nvPr/>
        </p:nvSpPr>
        <p:spPr>
          <a:xfrm>
            <a:off x="660400" y="1292985"/>
            <a:ext cx="7111859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非特异性免疫与特异性免疫的比较</a:t>
            </a:r>
          </a:p>
        </p:txBody>
      </p:sp>
      <p:sp>
        <p:nvSpPr>
          <p:cNvPr id="28738" name="文本框 28737"/>
          <p:cNvSpPr txBox="1"/>
          <p:nvPr/>
        </p:nvSpPr>
        <p:spPr>
          <a:xfrm>
            <a:off x="4314710" y="3038008"/>
            <a:ext cx="2297775" cy="135421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人体的天然</a:t>
            </a:r>
          </a:p>
          <a:p>
            <a:pPr algn="ctr" defTabSz="1219200">
              <a:lnSpc>
                <a:spcPct val="13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防御功能</a:t>
            </a:r>
          </a:p>
          <a:p>
            <a:pPr defTabSz="121920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40" name="文本框 28739"/>
          <p:cNvSpPr txBox="1"/>
          <p:nvPr/>
        </p:nvSpPr>
        <p:spPr>
          <a:xfrm>
            <a:off x="4522889" y="4161767"/>
            <a:ext cx="2943876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人人生来就有</a:t>
            </a:r>
          </a:p>
        </p:txBody>
      </p:sp>
      <p:sp>
        <p:nvSpPr>
          <p:cNvPr id="28741" name="文本框 28740"/>
          <p:cNvSpPr txBox="1"/>
          <p:nvPr/>
        </p:nvSpPr>
        <p:spPr>
          <a:xfrm>
            <a:off x="4567779" y="4906330"/>
            <a:ext cx="2801353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对多种病原体</a:t>
            </a:r>
          </a:p>
          <a:p>
            <a:pPr defTabSz="121920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都有防御作用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1" grpId="0"/>
      <p:bldP spid="28702" grpId="0"/>
      <p:bldP spid="28705" grpId="0"/>
      <p:bldP spid="28738" grpId="0"/>
      <p:bldP spid="28740" grpId="0"/>
      <p:bldP spid="287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73729"/>
          <p:cNvSpPr txBox="1"/>
          <p:nvPr/>
        </p:nvSpPr>
        <p:spPr>
          <a:xfrm>
            <a:off x="690202" y="1345372"/>
            <a:ext cx="11415486" cy="409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患麻疹后不再感染麻疹</a:t>
            </a:r>
            <a:b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唾液内溶菌酶的杀菌作用</a:t>
            </a:r>
            <a:b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血液中吞噬细胞吞食各种病毒</a:t>
            </a:r>
            <a:b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体液中杀菌物质的杀菌作用</a:t>
            </a:r>
            <a:b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接种卡介苗预防结核病</a:t>
            </a:r>
            <a:b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皮肤和黏膜的保护作用。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以上各项中，属于非特异性免疫的是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，属于特异性免疫的是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3731" name="文本框 73730"/>
          <p:cNvSpPr txBox="1"/>
          <p:nvPr/>
        </p:nvSpPr>
        <p:spPr>
          <a:xfrm>
            <a:off x="6002569" y="4952393"/>
            <a:ext cx="179578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2.3.4.6.</a:t>
            </a:r>
          </a:p>
        </p:txBody>
      </p:sp>
      <p:sp>
        <p:nvSpPr>
          <p:cNvPr id="73732" name="文本框 73731"/>
          <p:cNvSpPr txBox="1"/>
          <p:nvPr/>
        </p:nvSpPr>
        <p:spPr>
          <a:xfrm>
            <a:off x="10440481" y="4975772"/>
            <a:ext cx="1078419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1505"/>
          <p:cNvSpPr txBox="1"/>
          <p:nvPr/>
        </p:nvSpPr>
        <p:spPr>
          <a:xfrm>
            <a:off x="3840050" y="2318341"/>
            <a:ext cx="25115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天花病毒</a:t>
            </a:r>
          </a:p>
        </p:txBody>
      </p:sp>
      <p:sp>
        <p:nvSpPr>
          <p:cNvPr id="25602" name="燕尾形箭头 21507"/>
          <p:cNvSpPr/>
          <p:nvPr/>
        </p:nvSpPr>
        <p:spPr>
          <a:xfrm>
            <a:off x="5360288" y="2376660"/>
            <a:ext cx="2356368" cy="228036"/>
          </a:xfrm>
          <a:prstGeom prst="notchedRightArrow">
            <a:avLst>
              <a:gd name="adj1" fmla="val 50000"/>
              <a:gd name="adj2" fmla="val 25804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3" name="文本框 21509"/>
          <p:cNvSpPr txBox="1"/>
          <p:nvPr/>
        </p:nvSpPr>
        <p:spPr>
          <a:xfrm>
            <a:off x="5795717" y="1797845"/>
            <a:ext cx="2467219" cy="400522"/>
          </a:xfrm>
          <a:prstGeom prst="rect">
            <a:avLst/>
          </a:prstGeom>
          <a:noFill/>
          <a:ln w="9525">
            <a:noFill/>
          </a:ln>
        </p:spPr>
        <p:txBody>
          <a:bodyPr wrap="square"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淋巴细胞</a:t>
            </a:r>
          </a:p>
        </p:txBody>
      </p:sp>
      <p:sp>
        <p:nvSpPr>
          <p:cNvPr id="21515" name="文本框 21514"/>
          <p:cNvSpPr txBox="1"/>
          <p:nvPr/>
        </p:nvSpPr>
        <p:spPr>
          <a:xfrm>
            <a:off x="3840050" y="5107279"/>
            <a:ext cx="1672261" cy="400522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抗原</a:t>
            </a:r>
          </a:p>
        </p:txBody>
      </p:sp>
      <p:sp>
        <p:nvSpPr>
          <p:cNvPr id="21517" name="文本框 21516"/>
          <p:cNvSpPr txBox="1"/>
          <p:nvPr/>
        </p:nvSpPr>
        <p:spPr>
          <a:xfrm>
            <a:off x="8096715" y="2431683"/>
            <a:ext cx="1672261" cy="400522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抗体</a:t>
            </a:r>
          </a:p>
        </p:txBody>
      </p:sp>
      <p:sp>
        <p:nvSpPr>
          <p:cNvPr id="2" name="燕尾形箭头 1"/>
          <p:cNvSpPr/>
          <p:nvPr/>
        </p:nvSpPr>
        <p:spPr>
          <a:xfrm rot="5460000">
            <a:off x="3040343" y="3949156"/>
            <a:ext cx="1634255" cy="315132"/>
          </a:xfrm>
          <a:prstGeom prst="notchedRightArrow">
            <a:avLst>
              <a:gd name="adj1" fmla="val 50000"/>
              <a:gd name="adj2" fmla="val 25843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燕尾形箭头 2"/>
          <p:cNvSpPr/>
          <p:nvPr/>
        </p:nvSpPr>
        <p:spPr>
          <a:xfrm rot="8640000">
            <a:off x="4403806" y="3855724"/>
            <a:ext cx="3556721" cy="228036"/>
          </a:xfrm>
          <a:prstGeom prst="notchedRightArrow">
            <a:avLst>
              <a:gd name="adj1" fmla="val 50000"/>
              <a:gd name="adj2" fmla="val 25793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7" grpId="0"/>
      <p:bldP spid="2" grpId="0" animBg="1"/>
      <p:bldP spid="2" grpId="1" animBg="1"/>
      <p:bldP spid="2" grpId="2" animBg="1"/>
      <p:bldP spid="2" grpId="3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297336"/>
            <a:ext cx="9312487" cy="363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1、说出人体的三道防线及对人体的保护。</a:t>
            </a:r>
          </a:p>
          <a:p>
            <a:pPr defTabSz="1219200">
              <a:lnSpc>
                <a:spcPct val="250000"/>
              </a:lnSpc>
            </a:pPr>
            <a:r>
              <a:rPr lang="en-US" altLang="zh-CN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、描述人体的免疫功能。</a:t>
            </a:r>
          </a:p>
          <a:p>
            <a:pPr defTabSz="1219200">
              <a:lnSpc>
                <a:spcPct val="250000"/>
              </a:lnSpc>
            </a:pPr>
            <a:r>
              <a:rPr lang="en-US" altLang="zh-CN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、区别人体的特异性免疫和非特异性免疫。</a:t>
            </a:r>
          </a:p>
          <a:p>
            <a:pPr defTabSz="1219200">
              <a:lnSpc>
                <a:spcPct val="250000"/>
              </a:lnSpc>
            </a:pPr>
            <a:r>
              <a:rPr lang="en-US" altLang="zh-CN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、说明计划免疫的意义。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文本框 138252"/>
          <p:cNvSpPr txBox="1"/>
          <p:nvPr/>
        </p:nvSpPr>
        <p:spPr>
          <a:xfrm>
            <a:off x="415122" y="1285092"/>
            <a:ext cx="691074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免疫的功能</a:t>
            </a:r>
            <a:endParaRPr lang="en-US" altLang="zh-CN" sz="2400" kern="0" dirty="0">
              <a:solidFill>
                <a:srgbClr val="DE2E2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7459255" imgH="3987564"/>
        </mc:Choice>
        <mc:Fallback>
          <p:control r:id="rId1" imgW="7459255" imgH="3987564">
            <p:pic>
              <p:nvPicPr>
                <p:cNvPr id="2" name="Host Control  103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39008" y="1740136"/>
                  <a:ext cx="7459255" cy="3987564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/>
          <p:nvPr/>
        </p:nvSpPr>
        <p:spPr>
          <a:xfrm>
            <a:off x="487809" y="1357881"/>
            <a:ext cx="681629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抵抗抗原的侵入，防止疾病的产生（防御感染）</a:t>
            </a:r>
          </a:p>
        </p:txBody>
      </p:sp>
      <p:pic>
        <p:nvPicPr>
          <p:cNvPr id="7170" name="Picture 3" descr="pic_8237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2798" y="1819546"/>
            <a:ext cx="5225143" cy="40359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pic_8236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8614" y="2054493"/>
            <a:ext cx="5370286" cy="41462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3"/>
          <p:cNvSpPr/>
          <p:nvPr/>
        </p:nvSpPr>
        <p:spPr>
          <a:xfrm>
            <a:off x="475402" y="1303397"/>
            <a:ext cx="681629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清扫体内衰老、死亡和损伤的细胞（自身稳定）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/>
          <p:nvPr/>
        </p:nvSpPr>
        <p:spPr>
          <a:xfrm>
            <a:off x="468351" y="1319947"/>
            <a:ext cx="744787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监视、识别和清扫体内产生的异常细胞（免疫监视）</a:t>
            </a:r>
          </a:p>
        </p:txBody>
      </p:sp>
      <p:pic>
        <p:nvPicPr>
          <p:cNvPr id="9218" name="Picture 3" descr="pic_8238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571" y="1781612"/>
            <a:ext cx="5268686" cy="4066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/>
          <p:cNvSpPr txBox="1"/>
          <p:nvPr/>
        </p:nvSpPr>
        <p:spPr>
          <a:xfrm>
            <a:off x="667268" y="1338480"/>
            <a:ext cx="10858500" cy="27097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 eaLnBrk="0" hangingPunct="0">
              <a:lnSpc>
                <a:spcPct val="2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定义：根据某些传染病的发生规律，将各种安全有效的疫苗，按照科学的免疫程序，有计划地给儿童接种，以达到预防、控制和消灭相应的传染病的目的，这种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有计划地进行预防接种，简称为计划免疫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339" name="Rectangle 4"/>
          <p:cNvSpPr/>
          <p:nvPr/>
        </p:nvSpPr>
        <p:spPr>
          <a:xfrm>
            <a:off x="6004153" y="3048941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 eaLnBrk="0" hangingPunct="0"/>
            <a:endParaRPr lang="zh-CN" altLang="zh-CN" sz="4385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计划免疫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/>
          <p:nvPr/>
        </p:nvSpPr>
        <p:spPr>
          <a:xfrm>
            <a:off x="660400" y="1348939"/>
            <a:ext cx="8103180" cy="4417941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接种的主要疫苗：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卡介苗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结核病 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脊髓灰质炎糖丸疫苗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脊髓灰质炎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百白破疫苗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百日咳、白喉、破伤风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麻疹疫苗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麻疹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乙肝疫苗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乙型病毒性肝炎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计划免疫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/>
          <p:nvPr/>
        </p:nvSpPr>
        <p:spPr>
          <a:xfrm>
            <a:off x="660400" y="1349371"/>
            <a:ext cx="108585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 eaLnBrk="0" hangingPunct="0">
              <a:lnSpc>
                <a:spcPct val="2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意义：计划免疫是预防传染病的一种简便易行的手段，对于保护儿童的健康和生命，提高人口素质，造福子孙后代，具有十分重要的意义。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计划免疫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/>
          <p:nvPr/>
        </p:nvSpPr>
        <p:spPr>
          <a:xfrm>
            <a:off x="660400" y="2029581"/>
            <a:ext cx="10704286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什么是艾滋病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(AIDS)?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1982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月，美国疾病控制中心以“获得性免疫缺陷综合症”为这种复杂的疾病命名。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1983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年，从一名同性恋艾滋病患者的淋巴结中分离到了新的病毒，研究证实这种病毒是引起艾滋病的病原体。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月经国际病毒分类委员会命名为“人类免疫缺陷病毒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Humom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Immune Deficiency Virus)”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，即艾滋病病毒，缩写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HIV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1507" name="文本框 161796"/>
          <p:cNvSpPr txBox="1"/>
          <p:nvPr/>
        </p:nvSpPr>
        <p:spPr>
          <a:xfrm>
            <a:off x="510001" y="1350202"/>
            <a:ext cx="691074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艾滋病</a:t>
            </a:r>
            <a:endParaRPr lang="en-US" altLang="zh-CN" sz="2400" kern="0">
              <a:solidFill>
                <a:srgbClr val="DE2E2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课外拓展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11" name="组合 1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416E7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6E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传染病和免疫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8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12289"/>
          <p:cNvSpPr txBox="1"/>
          <p:nvPr/>
        </p:nvSpPr>
        <p:spPr>
          <a:xfrm>
            <a:off x="2749896" y="3505013"/>
            <a:ext cx="7363648" cy="491353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31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9220" name="文本框 12290"/>
          <p:cNvSpPr txBox="1"/>
          <p:nvPr/>
        </p:nvSpPr>
        <p:spPr>
          <a:xfrm>
            <a:off x="660400" y="1561174"/>
            <a:ext cx="100366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狭义上：人体对病原体（病菌、病毒）和有害物质的抵抗力。</a:t>
            </a:r>
          </a:p>
        </p:txBody>
      </p:sp>
      <p:sp>
        <p:nvSpPr>
          <p:cNvPr id="9222" name="文本框 12292"/>
          <p:cNvSpPr txBox="1"/>
          <p:nvPr/>
        </p:nvSpPr>
        <p:spPr>
          <a:xfrm>
            <a:off x="660400" y="2227195"/>
            <a:ext cx="1107133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广义上：是生物有机体的一种特殊的保护性生理功能。通过免疫，生物有机体能识别“自己”，排除“非己”，也就是</a:t>
            </a:r>
            <a:r>
              <a:rPr lang="zh-CN" altLang="en-US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机体对异物的识别、排除或消灭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等一系列过程，以维持内环境的平衡和稳定！</a:t>
            </a:r>
          </a:p>
          <a:p>
            <a:pPr defTabSz="1219200">
              <a:lnSpc>
                <a:spcPct val="20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00011"/>
          <p:cNvPicPr>
            <a:picLocks noChangeAspect="1"/>
          </p:cNvPicPr>
          <p:nvPr/>
        </p:nvPicPr>
        <p:blipFill>
          <a:blip r:embed="rId2">
            <a:clrChange>
              <a:clrFrom>
                <a:srgbClr val="CFF8FF"/>
              </a:clrFrom>
              <a:clrTo>
                <a:srgbClr val="C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9720" y="1968248"/>
            <a:ext cx="3165691" cy="2417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7170"/>
          <p:cNvSpPr txBox="1"/>
          <p:nvPr/>
        </p:nvSpPr>
        <p:spPr>
          <a:xfrm>
            <a:off x="660400" y="1358164"/>
            <a:ext cx="5960596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皮肤是人体的第一道防线</a:t>
            </a:r>
            <a:endParaRPr lang="zh-CN" altLang="en-US" sz="2400" kern="0" noProof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660400" y="5353046"/>
            <a:ext cx="6679541" cy="83086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皮肤能够阻挡外界的病原体进入人体，同时皮肤所产生的分泌物还具有杀菌作用。</a:t>
            </a:r>
          </a:p>
        </p:txBody>
      </p:sp>
      <p:sp>
        <p:nvSpPr>
          <p:cNvPr id="10244" name="文本框 7172"/>
          <p:cNvSpPr txBox="1"/>
          <p:nvPr/>
        </p:nvSpPr>
        <p:spPr>
          <a:xfrm>
            <a:off x="477658" y="4847028"/>
            <a:ext cx="2549564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皮肤的保护作用</a:t>
            </a:r>
          </a:p>
        </p:txBody>
      </p:sp>
      <p:pic>
        <p:nvPicPr>
          <p:cNvPr id="7174" name="图片 7173" descr="00031"/>
          <p:cNvPicPr>
            <a:picLocks noChangeAspect="1"/>
          </p:cNvPicPr>
          <p:nvPr/>
        </p:nvPicPr>
        <p:blipFill>
          <a:blip r:embed="rId3">
            <a:clrChange>
              <a:clrFrom>
                <a:srgbClr val="CFF8FF"/>
              </a:clrFrom>
              <a:clrTo>
                <a:srgbClr val="C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1657" y="1970572"/>
            <a:ext cx="3181948" cy="24290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内容占位符 8195" descr="气管内表面上的纤毛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64849" y="1794372"/>
            <a:ext cx="5294533" cy="3971471"/>
          </a:xfrm>
        </p:spPr>
      </p:pic>
      <p:sp>
        <p:nvSpPr>
          <p:cNvPr id="8197" name="文本框 8196"/>
          <p:cNvSpPr txBox="1"/>
          <p:nvPr/>
        </p:nvSpPr>
        <p:spPr>
          <a:xfrm>
            <a:off x="660400" y="1332707"/>
            <a:ext cx="5846579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气管壁粘膜上的纤毛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9217" descr="322"/>
          <p:cNvPicPr>
            <a:picLocks noChangeAspect="1"/>
          </p:cNvPicPr>
          <p:nvPr/>
        </p:nvPicPr>
        <p:blipFill>
          <a:blip r:embed="rId2">
            <a:clrChange>
              <a:clrFrom>
                <a:srgbClr val="CFF8FF"/>
              </a:clrFrom>
              <a:clrTo>
                <a:srgbClr val="C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543" y="2452912"/>
            <a:ext cx="4430084" cy="332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矩形 9218"/>
          <p:cNvSpPr/>
          <p:nvPr/>
        </p:nvSpPr>
        <p:spPr>
          <a:xfrm>
            <a:off x="647820" y="1434680"/>
            <a:ext cx="8893387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纤毛的摆动，可以清除异物和病菌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10242" descr="322"/>
          <p:cNvPicPr>
            <a:picLocks noChangeAspect="1"/>
          </p:cNvPicPr>
          <p:nvPr/>
        </p:nvPicPr>
        <p:blipFill>
          <a:blip r:embed="rId2">
            <a:clrChange>
              <a:clrFrom>
                <a:srgbClr val="CFF8FF"/>
              </a:clrFrom>
              <a:clrTo>
                <a:srgbClr val="C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629" y="1822391"/>
            <a:ext cx="4778428" cy="36087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0243"/>
          <p:cNvSpPr txBox="1"/>
          <p:nvPr/>
        </p:nvSpPr>
        <p:spPr>
          <a:xfrm>
            <a:off x="660400" y="1291256"/>
            <a:ext cx="8133268" cy="531135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各种黏膜的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分泌物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杀菌作用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1265"/>
          <p:cNvSpPr txBox="1"/>
          <p:nvPr/>
        </p:nvSpPr>
        <p:spPr>
          <a:xfrm>
            <a:off x="660400" y="1432050"/>
            <a:ext cx="108585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总之，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黏膜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共同构筑成了人体的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第一道防线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，它们共同担负着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阻拦或杀死病原体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清扫异物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等功能。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2289"/>
          <p:cNvSpPr txBox="1"/>
          <p:nvPr/>
        </p:nvSpPr>
        <p:spPr>
          <a:xfrm>
            <a:off x="660400" y="1400161"/>
            <a:ext cx="9273445" cy="5307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病菌在什么情况下能够侵入人体内？</a:t>
            </a:r>
          </a:p>
        </p:txBody>
      </p:sp>
      <p:sp>
        <p:nvSpPr>
          <p:cNvPr id="12291" name="文本框 12290"/>
          <p:cNvSpPr txBox="1"/>
          <p:nvPr/>
        </p:nvSpPr>
        <p:spPr>
          <a:xfrm>
            <a:off x="660400" y="2003939"/>
            <a:ext cx="6156960" cy="240065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、人体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皮肤、黏膜受损</a:t>
            </a:r>
          </a:p>
          <a:p>
            <a:pPr defTabSz="1219200">
              <a:lnSpc>
                <a:spcPct val="250000"/>
              </a:lnSpc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、人体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虚弱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免疫力下降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660400" y="4523945"/>
            <a:ext cx="11241314" cy="5724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如果病原体突破了人体的第一防线侵入了人体，那么人体是不是就一定会得病呢？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一、免疫的概念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d92bf9-f36e-45f3-923b-dcb9cced3b52}"/>
</p:tagLst>
</file>

<file path=ppt/theme/theme1.xml><?xml version="1.0" encoding="utf-8"?>
<a:theme xmlns:a="http://schemas.openxmlformats.org/drawingml/2006/main" name="办公资源网：www.bangongziyuan.com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D313"/>
      </a:accent1>
      <a:accent2>
        <a:srgbClr val="11111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宽屏</PresentationFormat>
  <Paragraphs>132</Paragraphs>
  <Slides>29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2020-06-24T02:40:33Z</dcterms:created>
  <dcterms:modified xsi:type="dcterms:W3CDTF">2021-01-09T11:53:49Z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