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12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287" r:id="rId21"/>
    <p:sldId id="313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0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56" y="114"/>
      </p:cViewPr>
      <p:guideLst>
        <p:guide pos="416"/>
        <p:guide pos="7256"/>
        <p:guide orient="horz" pos="640"/>
        <p:guide orient="horz" pos="709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6FC4CBC-A512-4116-A087-C9CF6271C650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5875218-D375-43FE-AA7F-4CA941E511F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75218-D375-43FE-AA7F-4CA941E511F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22529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2" name="文本占位符 22530"/>
          <p:cNvSpPr>
            <a:spLocks noGrp="1"/>
          </p:cNvSpPr>
          <p:nvPr>
            <p:ph type="body"/>
          </p:nvPr>
        </p:nvSpPr>
        <p:spPr/>
        <p:txBody>
          <a:bodyPr anchor="t"/>
          <a:lstStyle/>
          <a:p>
            <a:pPr lvl="0" indent="0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75218-D375-43FE-AA7F-4CA941E511F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Grp="1"/>
          </p:cNvSpPr>
          <p:nvPr>
            <p:ph type="pic" sz="quarter" idx="12"/>
          </p:nvPr>
        </p:nvSpPr>
        <p:spPr>
          <a:xfrm>
            <a:off x="5976556" y="0"/>
            <a:ext cx="6215444" cy="6858000"/>
          </a:xfrm>
          <a:custGeom>
            <a:avLst/>
            <a:gdLst>
              <a:gd name="connsiteX0" fmla="*/ 237763 w 6215444"/>
              <a:gd name="connsiteY0" fmla="*/ 0 h 6858000"/>
              <a:gd name="connsiteX1" fmla="*/ 2816949 w 6215444"/>
              <a:gd name="connsiteY1" fmla="*/ 0 h 6858000"/>
              <a:gd name="connsiteX2" fmla="*/ 4158227 w 6215444"/>
              <a:gd name="connsiteY2" fmla="*/ 2109794 h 6858000"/>
              <a:gd name="connsiteX3" fmla="*/ 5463326 w 6215444"/>
              <a:gd name="connsiteY3" fmla="*/ 0 h 6858000"/>
              <a:gd name="connsiteX4" fmla="*/ 6215444 w 6215444"/>
              <a:gd name="connsiteY4" fmla="*/ 0 h 6858000"/>
              <a:gd name="connsiteX5" fmla="*/ 6215444 w 6215444"/>
              <a:gd name="connsiteY5" fmla="*/ 2536648 h 6858000"/>
              <a:gd name="connsiteX6" fmla="*/ 5658203 w 6215444"/>
              <a:gd name="connsiteY6" fmla="*/ 3321404 h 6858000"/>
              <a:gd name="connsiteX7" fmla="*/ 6215444 w 6215444"/>
              <a:gd name="connsiteY7" fmla="*/ 4085042 h 6858000"/>
              <a:gd name="connsiteX8" fmla="*/ 6215444 w 6215444"/>
              <a:gd name="connsiteY8" fmla="*/ 6858000 h 6858000"/>
              <a:gd name="connsiteX9" fmla="*/ 5608050 w 6215444"/>
              <a:gd name="connsiteY9" fmla="*/ 6858000 h 6858000"/>
              <a:gd name="connsiteX10" fmla="*/ 4111710 w 6215444"/>
              <a:gd name="connsiteY10" fmla="*/ 4654645 h 6858000"/>
              <a:gd name="connsiteX11" fmla="*/ 2615367 w 6215444"/>
              <a:gd name="connsiteY11" fmla="*/ 6858000 h 6858000"/>
              <a:gd name="connsiteX12" fmla="*/ 0 w 6215444"/>
              <a:gd name="connsiteY12" fmla="*/ 6858000 h 6858000"/>
              <a:gd name="connsiteX13" fmla="*/ 2613754 w 6215444"/>
              <a:gd name="connsiteY13" fmla="*/ 328398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15444" h="6858000">
                <a:moveTo>
                  <a:pt x="237763" y="0"/>
                </a:moveTo>
                <a:lnTo>
                  <a:pt x="2816949" y="0"/>
                </a:lnTo>
                <a:lnTo>
                  <a:pt x="4158227" y="2109794"/>
                </a:lnTo>
                <a:lnTo>
                  <a:pt x="5463326" y="0"/>
                </a:lnTo>
                <a:lnTo>
                  <a:pt x="6215444" y="0"/>
                </a:lnTo>
                <a:lnTo>
                  <a:pt x="6215444" y="2536648"/>
                </a:lnTo>
                <a:lnTo>
                  <a:pt x="5658203" y="3321404"/>
                </a:lnTo>
                <a:lnTo>
                  <a:pt x="6215444" y="4085042"/>
                </a:lnTo>
                <a:lnTo>
                  <a:pt x="6215444" y="6858000"/>
                </a:lnTo>
                <a:lnTo>
                  <a:pt x="5608050" y="6858000"/>
                </a:lnTo>
                <a:lnTo>
                  <a:pt x="4111710" y="4654645"/>
                </a:lnTo>
                <a:lnTo>
                  <a:pt x="2615367" y="6858000"/>
                </a:lnTo>
                <a:lnTo>
                  <a:pt x="0" y="6858000"/>
                </a:lnTo>
                <a:lnTo>
                  <a:pt x="2613754" y="328398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345234" y="302727"/>
            <a:ext cx="1062870" cy="640702"/>
            <a:chOff x="606490" y="317241"/>
            <a:chExt cx="1996751" cy="1203649"/>
          </a:xfrm>
          <a:solidFill>
            <a:srgbClr val="416E71"/>
          </a:solidFill>
        </p:grpSpPr>
        <p:sp>
          <p:nvSpPr>
            <p:cNvPr id="8" name="箭头: V 形 7"/>
            <p:cNvSpPr/>
            <p:nvPr userDrawn="1"/>
          </p:nvSpPr>
          <p:spPr>
            <a:xfrm>
              <a:off x="606490" y="317241"/>
              <a:ext cx="1203649" cy="1203649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箭头: V 形 8"/>
            <p:cNvSpPr/>
            <p:nvPr userDrawn="1"/>
          </p:nvSpPr>
          <p:spPr>
            <a:xfrm>
              <a:off x="1399592" y="317241"/>
              <a:ext cx="1203649" cy="1203649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4B4C-4347-4945-B134-372DCE16832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4A9C-D560-4996-A6D5-39CFF5B26E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464868" y="324651"/>
            <a:ext cx="4062342" cy="300975"/>
          </a:xfrm>
          <a:prstGeom prst="rect">
            <a:avLst/>
          </a:prstGeom>
          <a:solidFill>
            <a:srgbClr val="416E71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人教版初中生物八年级下册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59201" y="2350802"/>
            <a:ext cx="6609256" cy="2374759"/>
            <a:chOff x="6147269" y="2844265"/>
            <a:chExt cx="5779051" cy="2076459"/>
          </a:xfrm>
        </p:grpSpPr>
        <p:grpSp>
          <p:nvGrpSpPr>
            <p:cNvPr id="11" name="组合 10"/>
            <p:cNvGrpSpPr/>
            <p:nvPr/>
          </p:nvGrpSpPr>
          <p:grpSpPr>
            <a:xfrm>
              <a:off x="6147269" y="3331609"/>
              <a:ext cx="5779051" cy="1589115"/>
              <a:chOff x="-4714868" y="2110674"/>
              <a:chExt cx="5779051" cy="1589115"/>
            </a:xfrm>
          </p:grpSpPr>
          <p:sp>
            <p:nvSpPr>
              <p:cNvPr id="13" name="矩形: 圆角 12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416E7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-4714868" y="2110674"/>
                <a:ext cx="5779051" cy="990997"/>
                <a:chOff x="-4714868" y="2110674"/>
                <a:chExt cx="5779051" cy="990997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6" name="直接连接符 15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7" name="文本占位符 19"/>
                <p:cNvSpPr txBox="1"/>
                <p:nvPr/>
              </p:nvSpPr>
              <p:spPr>
                <a:xfrm>
                  <a:off x="-4708756" y="2110674"/>
                  <a:ext cx="57729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416E71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8</a:t>
                  </a: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16E7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.3.1</a:t>
                  </a:r>
                  <a:r>
                    <a:rPr lang="zh-CN" altLang="en-US" sz="4400" b="1" dirty="0">
                      <a:solidFill>
                        <a:srgbClr val="416E71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评价自己的健康状况</a:t>
                  </a:r>
                </a:p>
              </p:txBody>
            </p:sp>
          </p:grpSp>
        </p:grpSp>
        <p:sp>
          <p:nvSpPr>
            <p:cNvPr id="1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了解自己 增进健康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pic>
        <p:nvPicPr>
          <p:cNvPr id="18" name="图片占位符 17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2" b="5862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文本框 48130"/>
          <p:cNvSpPr txBox="1"/>
          <p:nvPr/>
        </p:nvSpPr>
        <p:spPr>
          <a:xfrm>
            <a:off x="-286998" y="2316976"/>
            <a:ext cx="687273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学会保持愉快的心情，保持心理健康</a:t>
            </a:r>
          </a:p>
        </p:txBody>
      </p:sp>
      <p:sp>
        <p:nvSpPr>
          <p:cNvPr id="24579" name="文本框 48132"/>
          <p:cNvSpPr txBox="1"/>
          <p:nvPr/>
        </p:nvSpPr>
        <p:spPr>
          <a:xfrm>
            <a:off x="660400" y="1404594"/>
            <a:ext cx="648001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探究点二  保持愉快的心情</a:t>
            </a:r>
            <a:endParaRPr lang="zh-CN" altLang="zh-CN" sz="2400" kern="0" dirty="0">
              <a:solidFill>
                <a:srgbClr val="FF3399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932" y="1930159"/>
            <a:ext cx="91120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>
              <a:defRPr/>
            </a:pPr>
            <a:r>
              <a:rPr kumimoji="1"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了解了健康的定义</a:t>
            </a:r>
            <a:r>
              <a:rPr kumimoji="1" lang="zh-CN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kumimoji="1"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你觉得我们应怎样从这三方面来保持健康的生活</a:t>
            </a:r>
            <a:r>
              <a:rPr kumimoji="1" lang="zh-CN" altLang="zh-CN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55299"/>
          <p:cNvSpPr/>
          <p:nvPr/>
        </p:nvSpPr>
        <p:spPr>
          <a:xfrm>
            <a:off x="660400" y="1373041"/>
            <a:ext cx="10858500" cy="11401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情景一：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这次数学考试没有考好，原本是想 这次考好了可以给父母一个惊喜。唉，又没有戏了。我感到很沮丧。</a:t>
            </a:r>
          </a:p>
        </p:txBody>
      </p:sp>
      <p:sp>
        <p:nvSpPr>
          <p:cNvPr id="27650" name="矩形 55300"/>
          <p:cNvSpPr/>
          <p:nvPr/>
        </p:nvSpPr>
        <p:spPr>
          <a:xfrm>
            <a:off x="660400" y="2721095"/>
            <a:ext cx="10858500" cy="11401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情景二：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最近因为一件小事，和我最好的朋友吵了一架，现在我俩谁也不理谁了，见了面也不打招呼，直接走掉。真是让我心里闷得慌，烦得很呐。</a:t>
            </a:r>
          </a:p>
        </p:txBody>
      </p:sp>
      <p:sp>
        <p:nvSpPr>
          <p:cNvPr id="27651" name="Text Box 8"/>
          <p:cNvSpPr txBox="1"/>
          <p:nvPr/>
        </p:nvSpPr>
        <p:spPr>
          <a:xfrm>
            <a:off x="-1277257" y="4425186"/>
            <a:ext cx="754100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调节自己情绪有什么方法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27650" grpId="0"/>
      <p:bldP spid="276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>
          <a:xfrm>
            <a:off x="660400" y="1227834"/>
            <a:ext cx="3344863" cy="911225"/>
          </a:xfrm>
          <a:prstGeom prst="rect">
            <a:avLst/>
          </a:prstGeom>
          <a:noFill/>
          <a:ln w="9525">
            <a:noFill/>
          </a:ln>
        </p:spPr>
        <p:txBody>
          <a:bodyPr wrap="square" lIns="91213" tIns="45607" rIns="91213" bIns="45607" anchor="ctr">
            <a:norm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方法一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660400" y="2139059"/>
            <a:ext cx="10631488" cy="2592387"/>
          </a:xfrm>
          <a:prstGeom prst="rect">
            <a:avLst/>
          </a:prstGeom>
          <a:noFill/>
          <a:ln w="9525">
            <a:noFill/>
          </a:ln>
        </p:spPr>
        <p:txBody>
          <a:bodyPr wrap="square" lIns="91213" tIns="45607" rIns="91213" bIns="45607" anchor="t"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当情绪不好时，有意识的转移话题，或者做点别的事情，如听音乐、看电视、打球、散步等，来分散自己的注意力，这样可以使情绪得到缓解。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pic_1037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721" y="1711319"/>
            <a:ext cx="6908558" cy="372125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>
          <a:xfrm>
            <a:off x="660400" y="953877"/>
            <a:ext cx="3497263" cy="1444155"/>
          </a:xfrm>
          <a:prstGeom prst="rect">
            <a:avLst/>
          </a:prstGeom>
          <a:noFill/>
          <a:ln w="9525">
            <a:noFill/>
          </a:ln>
        </p:spPr>
        <p:txBody>
          <a:bodyPr wrap="square" lIns="91213" tIns="45607" rIns="91213" bIns="45607" anchor="ctr">
            <a:norm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方法二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660400" y="1944914"/>
            <a:ext cx="10525125" cy="4105275"/>
          </a:xfrm>
          <a:prstGeom prst="rect">
            <a:avLst/>
          </a:prstGeom>
          <a:noFill/>
          <a:ln w="9525">
            <a:noFill/>
          </a:ln>
        </p:spPr>
        <p:txBody>
          <a:bodyPr wrap="square" lIns="91213" tIns="45607" rIns="91213" bIns="45607" anchor="t"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自己心中的烦恼向亲人或知心的朋友诉说甚至大哭一场，或者摔枕头、打沙袋等方式，把积压在内心的烦恼宣泄出来，这样也会有利于身心健康。但是，要注意宣泄的对象、地点和场合；方法也要适当，避免伤害别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 descr="pic_1037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76" y="1992693"/>
            <a:ext cx="8868049" cy="25543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>
          <a:xfrm>
            <a:off x="660400" y="1165573"/>
            <a:ext cx="3344863" cy="1139825"/>
          </a:xfrm>
          <a:prstGeom prst="rect">
            <a:avLst/>
          </a:prstGeom>
          <a:noFill/>
          <a:ln w="9525">
            <a:noFill/>
          </a:ln>
        </p:spPr>
        <p:txBody>
          <a:bodyPr wrap="square" lIns="91213" tIns="45607" rIns="91213" bIns="45607" anchor="ctr">
            <a:norm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方法三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660400" y="2073169"/>
            <a:ext cx="10965543" cy="3514725"/>
          </a:xfrm>
          <a:prstGeom prst="rect">
            <a:avLst/>
          </a:prstGeom>
          <a:noFill/>
          <a:ln w="9525">
            <a:noFill/>
          </a:ln>
        </p:spPr>
        <p:txBody>
          <a:bodyPr wrap="square" lIns="91213" tIns="45607" rIns="91213" bIns="45607" anchor="t"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当你想得到一件东西，或者是想做某件事而未成功时，为了减少内心的失望，可以找一个适当的理由来安慰自己，这样可以帮助你在挫折面前接受现实，保持较为乐观的态度。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pic_10376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FBF"/>
              </a:clrFrom>
              <a:clrTo>
                <a:srgbClr val="FEFFB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64049" y="1595512"/>
            <a:ext cx="5463903" cy="398458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标题 66561"/>
          <p:cNvSpPr>
            <a:spLocks noGrp="1"/>
          </p:cNvSpPr>
          <p:nvPr>
            <p:ph type="title" idx="4294967295"/>
          </p:nvPr>
        </p:nvSpPr>
        <p:spPr>
          <a:xfrm>
            <a:off x="660400" y="1212850"/>
            <a:ext cx="8208962" cy="11398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norm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缓解心理压力的方法</a:t>
            </a:r>
          </a:p>
        </p:txBody>
      </p:sp>
      <p:sp>
        <p:nvSpPr>
          <p:cNvPr id="66563" name="文本占位符 66562"/>
          <p:cNvSpPr>
            <a:spLocks noGrp="1"/>
          </p:cNvSpPr>
          <p:nvPr>
            <p:ph type="body" idx="4294967295"/>
          </p:nvPr>
        </p:nvSpPr>
        <p:spPr>
          <a:xfrm>
            <a:off x="660400" y="2178504"/>
            <a:ext cx="5468937" cy="2871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转移注意力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宣泄烦恼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自我安慰</a:t>
            </a:r>
            <a:endParaRPr lang="en-US" altLang="zh-CN" sz="20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07496" y="1028700"/>
            <a:ext cx="10704286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>
              <a:lnSpc>
                <a:spcPct val="250000"/>
              </a:lnSpc>
              <a:defRPr/>
            </a:pPr>
            <a:r>
              <a:rPr kumimoji="1"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广州某一高一新生从七楼纵身跳下，当场殒命。跳楼前他曾经抱怨“饭菜不合口，衣服也不会洗，不太适应这种生活”。看了这则资料，你认为悲剧发生的原因是什么？ </a:t>
            </a:r>
          </a:p>
          <a:p>
            <a:pPr defTabSz="1219200">
              <a:lnSpc>
                <a:spcPct val="250000"/>
              </a:lnSpc>
              <a:defRPr/>
            </a:pPr>
            <a:endParaRPr kumimoji="1" lang="zh-CN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60400" y="4137189"/>
            <a:ext cx="273183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defTabSz="1219200">
              <a:defRPr/>
            </a:pPr>
            <a:r>
              <a:rPr kumimoji="1"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心理承受能力太差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464868" y="324651"/>
            <a:ext cx="4062342" cy="300975"/>
          </a:xfrm>
          <a:prstGeom prst="rect">
            <a:avLst/>
          </a:prstGeom>
          <a:solidFill>
            <a:srgbClr val="416E71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人教版初中生物八年级下册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59201" y="2350802"/>
            <a:ext cx="5846818" cy="2374759"/>
            <a:chOff x="6147269" y="2844265"/>
            <a:chExt cx="5112385" cy="2076459"/>
          </a:xfrm>
        </p:grpSpPr>
        <p:grpSp>
          <p:nvGrpSpPr>
            <p:cNvPr id="11" name="组合 1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3" name="矩形: 圆角 12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416E7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-4714868" y="2110674"/>
                <a:ext cx="5033250" cy="990997"/>
                <a:chOff x="-4714868" y="2110674"/>
                <a:chExt cx="5033250" cy="990997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6" name="直接连接符 15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7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4400" b="1" dirty="0">
                      <a:solidFill>
                        <a:srgbClr val="416E71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  <a:endParaRPr kumimoji="0" lang="zh-CN" alt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16E7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3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了解自己 增进健康</a:t>
              </a:r>
            </a:p>
          </p:txBody>
        </p:sp>
      </p:grpSp>
      <p:pic>
        <p:nvPicPr>
          <p:cNvPr id="18" name="图片占位符 17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2" b="5862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3008019" y="1273748"/>
            <a:ext cx="1734021" cy="13324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135" kern="0" dirty="0">
                <a:solidFill>
                  <a:schemeClr val="bg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新闻中心</a:t>
            </a:r>
            <a:r>
              <a:rPr lang="en-US" altLang="zh-CN" sz="135" kern="0" dirty="0">
                <a:solidFill>
                  <a:schemeClr val="bg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  <a:p>
            <a:pPr defTabSz="1219200"/>
            <a:endParaRPr lang="en-US" altLang="zh-CN" sz="1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3489" y="134036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清华学子硫酸伤熊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01378" y="1889314"/>
            <a:ext cx="1071752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defTabSz="1219200">
              <a:lnSpc>
                <a:spcPct val="200000"/>
              </a:lnSpc>
            </a:pPr>
            <a:r>
              <a:rPr lang="en-US" altLang="zh-CN" sz="12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北京清华大学高才生刘海洋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为了验证”笨狗熊”的说法能否成立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逛动物园时先后两次把硫酸倒在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只棕熊的身上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使棕熊的面部和眼睛多处烧伤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…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文本框 20484"/>
          <p:cNvSpPr txBox="1"/>
          <p:nvPr/>
        </p:nvSpPr>
        <p:spPr>
          <a:xfrm>
            <a:off x="695238" y="1520587"/>
            <a:ext cx="517197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什么是健康？</a:t>
            </a:r>
          </a:p>
        </p:txBody>
      </p:sp>
      <p:sp>
        <p:nvSpPr>
          <p:cNvPr id="20486" name="文本框 20485"/>
          <p:cNvSpPr txBox="1"/>
          <p:nvPr/>
        </p:nvSpPr>
        <p:spPr>
          <a:xfrm>
            <a:off x="695238" y="4505637"/>
            <a:ext cx="682364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你认为自己健康吗？</a:t>
            </a:r>
          </a:p>
        </p:txBody>
      </p:sp>
      <p:sp>
        <p:nvSpPr>
          <p:cNvPr id="20487" name="文本框 20486"/>
          <p:cNvSpPr txBox="1"/>
          <p:nvPr/>
        </p:nvSpPr>
        <p:spPr>
          <a:xfrm>
            <a:off x="695238" y="3510621"/>
            <a:ext cx="718312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你判断的标准是什么？</a:t>
            </a:r>
          </a:p>
        </p:txBody>
      </p:sp>
      <p:sp>
        <p:nvSpPr>
          <p:cNvPr id="20489" name="文本框 20488"/>
          <p:cNvSpPr txBox="1"/>
          <p:nvPr/>
        </p:nvSpPr>
        <p:spPr>
          <a:xfrm>
            <a:off x="660400" y="2515604"/>
            <a:ext cx="84389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zh-CN" altLang="en-US" sz="2400" kern="0" noProof="1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有人说没病就是健康对吗？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文本框 25602"/>
          <p:cNvSpPr txBox="1"/>
          <p:nvPr/>
        </p:nvSpPr>
        <p:spPr>
          <a:xfrm>
            <a:off x="-746759" y="2229886"/>
            <a:ext cx="815227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评价自己的健康状况，理解健康的概念</a:t>
            </a:r>
          </a:p>
        </p:txBody>
      </p:sp>
      <p:sp>
        <p:nvSpPr>
          <p:cNvPr id="6147" name="文本框 25606"/>
          <p:cNvSpPr txBox="1"/>
          <p:nvPr/>
        </p:nvSpPr>
        <p:spPr>
          <a:xfrm>
            <a:off x="536920" y="1361049"/>
            <a:ext cx="648001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33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给你的健康打分</a:t>
            </a:r>
            <a:endParaRPr lang="zh-CN" altLang="zh-CN" sz="2400" kern="0" dirty="0">
              <a:solidFill>
                <a:srgbClr val="FF3399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1699170" y="1263227"/>
          <a:ext cx="8822690" cy="48708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7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3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16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题号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项   目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分  数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98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标准体重（千克）=身高（厘米）－105厘米；正常范围：标准体重±标准体重×10%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21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我早上起来感到身体很舒服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。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51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我能以旺盛的精力参加每天的学习和娱乐活动。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16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我的身体很灵活。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821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我的牙齿很健康。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16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我的睡眠很好。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821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我的体育成绩都已达标。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16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我很少觉得疲乏无力。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16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9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我的食欲很好。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821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10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我至少有一两个好朋友。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298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当我受到挫折时，我会向我的朋友征求意见或寻求帮助。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16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我至少可以说出三种我做得很好的事情。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748" marR="68748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9" name="图片 8"/>
          <p:cNvPicPr/>
          <p:nvPr/>
        </p:nvPicPr>
        <p:blipFill>
          <a:blip r:embed="rId3"/>
          <a:stretch>
            <a:fillRect/>
          </a:stretch>
        </p:blipFill>
        <p:spPr>
          <a:xfrm>
            <a:off x="2796117" y="2904067"/>
            <a:ext cx="25400" cy="2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/>
          <p:cNvPicPr/>
          <p:nvPr/>
        </p:nvPicPr>
        <p:blipFill>
          <a:blip r:embed="rId4"/>
          <a:stretch>
            <a:fillRect/>
          </a:stretch>
        </p:blipFill>
        <p:spPr>
          <a:xfrm>
            <a:off x="7875271" y="4004733"/>
            <a:ext cx="25400" cy="2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954376" y="1234076"/>
          <a:ext cx="10283249" cy="4511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6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我至少有一种爱好或特长</a:t>
                      </a:r>
                      <a:r>
                        <a:rPr lang="en-US" sz="1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。</a:t>
                      </a:r>
                      <a:endParaRPr lang="en-US" altLang="en-US" sz="19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我大多数时侯感到心情愉快。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15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在压力很大的情况下，我会通过运动来放松自己。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16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在做事或读书时，我的注意力很集中。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17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我对自己的外貌感到满意。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06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18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我会总结自己在某方面失败的教训，使我在下一次同样的情况下做得更好。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19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我能够自信地与我不太熟悉的人交谈。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20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我同男生和女生的关系都很好。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我积极参加集体活动。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1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当我领导别人或被别人领导时，我都会感到很自然。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我能原谅别人的缺点或错误。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19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我与其他同学合作时，能听取和接受他人的意见或建议。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20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25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当朋友让我做我不想做的事时，我会拒绝。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1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2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3</a:t>
                      </a:r>
                      <a:endParaRPr lang="en-US" altLang="en-US" sz="19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宋体" panose="02010600030101010101" pitchFamily="2" charset="-122"/>
                          <a:sym typeface="Arial" panose="020B0604020202020204" pitchFamily="34" charset="0"/>
                        </a:rPr>
                        <a:t>4</a:t>
                      </a:r>
                      <a:endParaRPr lang="en-US" altLang="en-US" sz="19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88225" marR="88225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3354917" y="4168987"/>
            <a:ext cx="25400" cy="2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660400" y="5921373"/>
            <a:ext cx="121920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/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85~100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分（良好）；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70~84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分（较好）；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50~69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分（一般）；低于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分（需要加强）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60400" y="1271836"/>
            <a:ext cx="10965543" cy="289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250000"/>
              </a:lnSpc>
              <a:spcBef>
                <a:spcPct val="50000"/>
              </a:spcBef>
            </a:pP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哪些题目是评价身体健康的？哪些题目是评价心理健康的？哪些题目是评价社会适应状态的？</a:t>
            </a:r>
            <a:endParaRPr lang="en-US" altLang="zh-CN" sz="24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250000"/>
              </a:lnSpc>
              <a:spcBef>
                <a:spcPct val="50000"/>
              </a:spcBef>
            </a:pPr>
            <a:r>
              <a:rPr lang="en-US" altLang="zh-CN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为什么要从这三方面评价一个人的健康状况？</a:t>
            </a:r>
          </a:p>
        </p:txBody>
      </p:sp>
      <p:sp>
        <p:nvSpPr>
          <p:cNvPr id="10243" name="Rectangle 4"/>
          <p:cNvSpPr/>
          <p:nvPr/>
        </p:nvSpPr>
        <p:spPr>
          <a:xfrm>
            <a:off x="1589131" y="2938091"/>
            <a:ext cx="9121423" cy="36824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endParaRPr lang="zh-CN" altLang="en-US" sz="179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051"/>
          <p:cNvSpPr>
            <a:spLocks noChangeArrowheads="1"/>
          </p:cNvSpPr>
          <p:nvPr/>
        </p:nvSpPr>
        <p:spPr bwMode="auto">
          <a:xfrm>
            <a:off x="660400" y="2061710"/>
            <a:ext cx="10858500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健康不仅仅是没有疾病或虚弱状态，而是指个体在</a:t>
            </a:r>
            <a:r>
              <a:rPr kumimoji="1"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身体上、心理上和社会适应</a:t>
            </a:r>
            <a:r>
              <a:rPr kumimoji="1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三方面的良好状态。 </a:t>
            </a:r>
          </a:p>
        </p:txBody>
      </p:sp>
      <p:sp>
        <p:nvSpPr>
          <p:cNvPr id="69639" name="Rectangle 2055"/>
          <p:cNvSpPr>
            <a:spLocks noChangeArrowheads="1"/>
          </p:cNvSpPr>
          <p:nvPr/>
        </p:nvSpPr>
        <p:spPr bwMode="auto">
          <a:xfrm>
            <a:off x="660400" y="1429361"/>
            <a:ext cx="41857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世界卫生组织对健康的定义：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一、什么是健康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696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389f743-9f60-4571-ba6b-f005c7f7a40a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b18d661-91f9-4d19-8496-4576dbc72819}"/>
</p:tagLst>
</file>

<file path=ppt/theme/theme1.xml><?xml version="1.0" encoding="utf-8"?>
<a:theme xmlns:a="http://schemas.openxmlformats.org/drawingml/2006/main" name="办公资源网：www.bangongziyuan.com">
  <a:themeElements>
    <a:clrScheme name="Custom 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9D313"/>
      </a:accent1>
      <a:accent2>
        <a:srgbClr val="11111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宽屏</PresentationFormat>
  <Paragraphs>220</Paragraphs>
  <Slides>21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FandolFang R</vt:lpstr>
      <vt:lpstr>思源黑体 CN Light</vt:lpstr>
      <vt:lpstr>Arial</vt:lpstr>
      <vt:lpstr>Calibri</vt:lpstr>
      <vt:lpstr>Calibri Light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方法一</vt:lpstr>
      <vt:lpstr>PowerPoint 演示文稿</vt:lpstr>
      <vt:lpstr>方法二</vt:lpstr>
      <vt:lpstr>PowerPoint 演示文稿</vt:lpstr>
      <vt:lpstr>方法三</vt:lpstr>
      <vt:lpstr>PowerPoint 演示文稿</vt:lpstr>
      <vt:lpstr>缓解心理压力的方法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2020-06-24T02:41:08Z</dcterms:created>
  <dcterms:modified xsi:type="dcterms:W3CDTF">2021-01-09T11:53:56Z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