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7" r:id="rId20"/>
    <p:sldId id="25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2146" y="9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AD87B8F-BF64-4873-98A1-4C1C98D9A6C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C8617FCC-C7B0-4643-8B59-51B89AEAEEFB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17FCC-C7B0-4643-8B59-51B89AEAEEF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r="-1"/>
          <a:stretch>
            <a:fillRect/>
          </a:stretch>
        </p:blipFill>
        <p:spPr>
          <a:xfrm>
            <a:off x="0" y="-31658"/>
            <a:ext cx="7757160" cy="6918960"/>
          </a:xfrm>
          <a:prstGeom prst="rect">
            <a:avLst/>
          </a:prstGeom>
        </p:spPr>
      </p:pic>
      <p:sp>
        <p:nvSpPr>
          <p:cNvPr id="13" name="ïṧľïḋê"/>
          <p:cNvSpPr/>
          <p:nvPr/>
        </p:nvSpPr>
        <p:spPr>
          <a:xfrm>
            <a:off x="6096002" y="-31658"/>
            <a:ext cx="6095998" cy="6918959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09146" y="2319825"/>
            <a:ext cx="506971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白杨礼赞</a:t>
            </a:r>
            <a:r>
              <a:rPr lang="en-US" altLang="zh-CN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endParaRPr lang="zh-CN" altLang="en-US" sz="6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95032" y="5036271"/>
            <a:ext cx="376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44496" y="3551065"/>
            <a:ext cx="32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坚强不屈 力求上进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6747" y="1050454"/>
            <a:ext cx="10898505" cy="13086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．这篇课文仅仅是在赞美白杨树吗？你从哪里看出来的？请找出有关语句。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1783" y="3026850"/>
            <a:ext cx="8479068" cy="14645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不是；如“那是力争上游的一种树”。</a:t>
            </a:r>
            <a:endParaRPr lang="en-US" altLang="zh-CN" sz="24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楷体_GB2312" charset="0"/>
              <a:sym typeface="Arial" panose="020B0604020202020204" pitchFamily="34" charset="0"/>
            </a:endParaRPr>
          </a:p>
          <a:p>
            <a:pPr indent="266700">
              <a:lnSpc>
                <a:spcPct val="20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树本无所谓力争上游，可见是在写人。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)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006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051984" y="1604797"/>
            <a:ext cx="9762067" cy="13927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665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zh-CN" sz="2665" noProof="1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作者是如何由树及人，写出了白杨树的内涵的？白杨树与北方抗日军民有哪些相似点呢？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214966" y="3605170"/>
            <a:ext cx="9762067" cy="222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zh-CN" altLang="en-US" sz="3200" b="1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用四个排比反问句，点明白杨树的象征意义。伟岸，正直，朴质，严肃，温和，坚强不屈，紧靠团结，力求上进。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6747" y="1050454"/>
            <a:ext cx="10898505" cy="6689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．白杨树生长环境不平凡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1783" y="1945839"/>
            <a:ext cx="11081294" cy="14645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本文名为“白杨礼赞”，但作者却用了近三分之一的篇幅写黄土高原，这部分内容是否多余？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1783" y="4060975"/>
            <a:ext cx="7306463" cy="1463670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不多余，这是烘托的写法。目的是为了突出不平凡的生长环境孕育了不平凡的白杨树。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006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6747" y="1050454"/>
            <a:ext cx="10898505" cy="6689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．白杨树外部形态不平凡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1783" y="1945839"/>
            <a:ext cx="11081294" cy="14636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学生读第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5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段思考问题。</a:t>
            </a:r>
          </a:p>
          <a:p>
            <a:pPr indent="266700">
              <a:lnSpc>
                <a:spcPct val="20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(1)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文章是从哪些角度来描写白杨树的？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1783" y="3744614"/>
            <a:ext cx="8370137" cy="2202334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分别从干、枝、叶、皮四个方面描写白杨树的特点。写干，突出了白杨树的直；写枝，突出了它的直而紧靠；写叶，突出了它的向上；写皮，则主要点明它“微微泛出淡青色”。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006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6747" y="1050454"/>
            <a:ext cx="10898505" cy="6689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．白杨树外部形态不平凡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1783" y="1945839"/>
            <a:ext cx="11081294" cy="7250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(2)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作者认为白杨树的性格特征是什么？请引用课文中的词语回答。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41783" y="3277254"/>
            <a:ext cx="8370137" cy="2202334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文章中用“倔强挺立”总写了它的性格特点，并用“参天耸立”“不折不挠”等词语加以深化，突出了白杨树在恶劣环境下坚强不屈的斗争性格。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006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46747" y="1050454"/>
            <a:ext cx="10898505" cy="66890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．白杨树内在气质不平凡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1783" y="1719355"/>
            <a:ext cx="11081294" cy="16945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朗读课文第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7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自然段。</a:t>
            </a:r>
          </a:p>
          <a:p>
            <a:pPr indent="266700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将“它没有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……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好女子”去掉，并将四个反问句改成陈述句后读一读。</a:t>
            </a:r>
            <a:endParaRPr lang="en-US" altLang="zh-CN" sz="2400" dirty="0">
              <a:latin typeface="Arial" panose="020B0604020202020204" pitchFamily="34" charset="0"/>
              <a:ea typeface="思源黑体 CN Regular" panose="020B0500000000000000" pitchFamily="34" charset="-122"/>
              <a:cs typeface="楷体_GB2312" charset="0"/>
              <a:sym typeface="Arial" panose="020B0604020202020204" pitchFamily="34" charset="0"/>
            </a:endParaRPr>
          </a:p>
          <a:p>
            <a:pPr indent="266700">
              <a:lnSpc>
                <a:spcPct val="15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比较表达效果。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77063" y="3498116"/>
            <a:ext cx="7343977" cy="2940998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“它没有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……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好女子”这部分欲扬先抑，更能突出白杨树的“内外兼美”。</a:t>
            </a:r>
          </a:p>
          <a:p>
            <a:pPr indent="266700"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四个反问句构成了排比句，感情充沛，酣畅淋漓，充分表达了作者对白杨树的赞扬之情。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077" y="3177915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精读品味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-626533" y="1317625"/>
            <a:ext cx="4675717" cy="50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白杨树：不平凡的树</a:t>
            </a:r>
          </a:p>
        </p:txBody>
      </p:sp>
      <p:sp>
        <p:nvSpPr>
          <p:cNvPr id="10" name="左大括号 9"/>
          <p:cNvSpPr/>
          <p:nvPr/>
        </p:nvSpPr>
        <p:spPr>
          <a:xfrm>
            <a:off x="2256367" y="2565400"/>
            <a:ext cx="1439333" cy="25923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zh-CN" altLang="en-US" sz="1600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881967" y="2287588"/>
            <a:ext cx="6773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生长环境不平凡----景色美</a:t>
            </a:r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881967" y="3570288"/>
            <a:ext cx="6773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外部形态不平凡----形象美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881967" y="4754563"/>
            <a:ext cx="67733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内在气质不平凡----精神美</a:t>
            </a:r>
          </a:p>
        </p:txBody>
      </p:sp>
      <p:sp>
        <p:nvSpPr>
          <p:cNvPr id="18" name="下箭头 5"/>
          <p:cNvSpPr/>
          <p:nvPr/>
        </p:nvSpPr>
        <p:spPr>
          <a:xfrm>
            <a:off x="1341967" y="2054225"/>
            <a:ext cx="635000" cy="3349625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600" noProof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155787" y="5527676"/>
            <a:ext cx="2971800" cy="588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托物言志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006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6" grpId="0"/>
      <p:bldP spid="17" grpId="0"/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92480" y="2198916"/>
            <a:ext cx="10607040" cy="2710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1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篇散文采用象征手法，抓住白杨树的外形特征，借白杨树不平凡的形象，赞美在中国共产党领导下的广大军民保卫祖国的英雄形象，歌颂他们朴质、坚强、力争上进的精神和意志，抒发了作者对他们的崇敬和赞美之情。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板书设计</a:t>
            </a:r>
          </a:p>
        </p:txBody>
      </p:sp>
      <p:pic>
        <p:nvPicPr>
          <p:cNvPr id="7" name="图片 6" descr="白杨礼赞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1831" y="1544320"/>
            <a:ext cx="8668338" cy="4363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63929" y="1569913"/>
            <a:ext cx="10660284" cy="42785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在我国北方有这样一种树：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挺立如长矛。叶叶皆团结，枝枝争上游。羞与楠枋伍，甘居榆枣俦。丹青标风骨，誓与子同仇。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这种树就叫白杨树。在战火纷飞的抗日战争时期，著名作家茅盾以高度的敬意赞美了白杨树。他为什么要赞美普通但不平凡的白杨树呢？今天就让我们一起来学习他的作品《白杨礼赞》。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r="-1"/>
          <a:stretch>
            <a:fillRect/>
          </a:stretch>
        </p:blipFill>
        <p:spPr>
          <a:xfrm>
            <a:off x="0" y="-31658"/>
            <a:ext cx="7757160" cy="6918960"/>
          </a:xfrm>
          <a:prstGeom prst="rect">
            <a:avLst/>
          </a:prstGeom>
        </p:spPr>
      </p:pic>
      <p:sp>
        <p:nvSpPr>
          <p:cNvPr id="13" name="ïṧľïḋê"/>
          <p:cNvSpPr/>
          <p:nvPr/>
        </p:nvSpPr>
        <p:spPr>
          <a:xfrm>
            <a:off x="6096002" y="-31658"/>
            <a:ext cx="6095998" cy="6918959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09146" y="2319825"/>
            <a:ext cx="506971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感谢各位的聆听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8715736" y="30716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上册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7295032" y="5036271"/>
            <a:ext cx="376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主讲人：</a:t>
            </a:r>
            <a:r>
              <a:rPr lang="en-US" altLang="zh-CN" sz="240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xippt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544496" y="3551065"/>
            <a:ext cx="32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坚强不屈 力求上进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学习目标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41783" y="1256136"/>
            <a:ext cx="5585883" cy="6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积累字词，掌握音义。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41783" y="3317131"/>
            <a:ext cx="10471149" cy="6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zh-CN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4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理解文章诗意的语言和感伤的抒情基调。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641784" y="2286634"/>
            <a:ext cx="11008783" cy="6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认识树与人相互依存的关系，理解“树”在文章中的象征意义。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567" y="292309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作者简介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41783" y="1776997"/>
            <a:ext cx="7321599" cy="377577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茅盾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(1896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1981)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，原名沈德鸿，字雁冰，浙江桐乡人。现代著名作家，五四新文化运动的先驱者之一，我国革命文艺的奠基人之一。处女作有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蚀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三部曲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包括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幻灭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动摇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追求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，代表作有长篇小说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子夜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，短篇小说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林家铺子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，“农村三部曲”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春蚕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秋收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》《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残冬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》)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等。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52" y="1760577"/>
            <a:ext cx="2856464" cy="3808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背景链接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3929" y="1569913"/>
            <a:ext cx="10660284" cy="441915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 本文写于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1941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年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月，此时正处在抗战的相持阶段。作者于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1939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年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3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月到新疆讲学，第二年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5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月赴延安鲁迅艺术学院讲学，</a:t>
            </a:r>
            <a:r>
              <a:rPr lang="en-US" altLang="zh-CN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10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月离开延安到重庆。这期间，作者目睹国民党消极抗日、积极反共的种种事实，看到北方军民在共产党领导下同心同德、团结抗战，粉碎了日本侵略者的“扫荡”，巩固和发展了敌后抗日根据地。他从解放区人民身上看到了民族解放的前途和希望，受到了鼓舞，写下了这篇激情洋溢的散文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读一读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814917" y="1412875"/>
            <a:ext cx="902811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恹</a:t>
            </a: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恹</a:t>
            </a:r>
          </a:p>
          <a:p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旁</a:t>
            </a: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逸</a:t>
            </a:r>
          </a:p>
          <a:p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晕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圈</a:t>
            </a:r>
          </a:p>
          <a:p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倔强</a:t>
            </a:r>
          </a:p>
          <a:p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婆娑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559300" y="1412875"/>
            <a:ext cx="100219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虬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枝</a:t>
            </a:r>
          </a:p>
          <a:p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楠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木</a:t>
            </a:r>
          </a:p>
          <a:p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秀</a:t>
            </a: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颀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  <a:p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参</a:t>
            </a:r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天</a:t>
            </a:r>
          </a:p>
          <a:p>
            <a:endParaRPr lang="zh-CN" altLang="en-US" sz="28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主</a:t>
            </a:r>
            <a:r>
              <a:rPr lang="zh-CN" altLang="en-US" sz="2800" u="sng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宰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823201" y="1412875"/>
            <a:ext cx="162095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刹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</a:t>
            </a:r>
          </a:p>
          <a:p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毡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子</a:t>
            </a:r>
          </a:p>
          <a:p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外</a:t>
            </a:r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壳</a:t>
            </a:r>
          </a:p>
          <a:p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无边无</a:t>
            </a:r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垠</a:t>
            </a:r>
          </a:p>
          <a:p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坦荡如</a:t>
            </a:r>
            <a:r>
              <a:rPr lang="zh-CN" altLang="en-US" sz="28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砥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968501" y="1412875"/>
            <a:ext cx="142699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yān</a:t>
            </a:r>
            <a:endParaRPr lang="en-US" altLang="zh-CN" sz="2800" b="1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</a:t>
            </a:r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yùn</a:t>
            </a:r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juéjiàng</a:t>
            </a:r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pósuō</a:t>
            </a:r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903385" y="1412876"/>
            <a:ext cx="78579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qiú</a:t>
            </a:r>
          </a:p>
          <a:p>
            <a:endParaRPr lang="en-US" altLang="zh-CN" sz="280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nán</a:t>
            </a:r>
          </a:p>
          <a:p>
            <a:endParaRPr lang="en-US" altLang="zh-CN" sz="280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qí</a:t>
            </a:r>
          </a:p>
          <a:p>
            <a:endParaRPr lang="en-US" altLang="zh-CN" sz="280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cān</a:t>
            </a:r>
          </a:p>
          <a:p>
            <a:endParaRPr lang="en-US" altLang="zh-CN" sz="280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zǎi</a:t>
            </a:r>
          </a:p>
          <a:p>
            <a:endParaRPr lang="en-US" altLang="zh-CN" sz="280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0416119" y="1412875"/>
            <a:ext cx="965329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chà</a:t>
            </a:r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zhān</a:t>
            </a:r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qiào</a:t>
            </a:r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yín</a:t>
            </a:r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en-US" altLang="zh-CN" sz="2800" dirty="0" err="1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dǐ</a:t>
            </a:r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en-US" altLang="zh-CN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词语掌握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1783" y="1487735"/>
            <a:ext cx="11106521" cy="44126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主宰：支配。  虬枝：像龙一样盘曲的枝条。  秀颀：美而高。颀，高。  婆娑：</a:t>
            </a:r>
            <a:r>
              <a:rPr lang="en-US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①</a:t>
            </a:r>
            <a:r>
              <a:rPr lang="zh-CN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盘旋舞动的样子。</a:t>
            </a:r>
            <a:r>
              <a:rPr lang="en-US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②</a:t>
            </a:r>
            <a:r>
              <a:rPr lang="zh-CN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枝叶扶疏的样子。</a:t>
            </a:r>
            <a:r>
              <a:rPr lang="en-US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③</a:t>
            </a:r>
            <a:r>
              <a:rPr lang="zh-CN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眼泪下滴的样子。  伟岸：魁梧；高大。  坦荡如砥：平坦得像磨刀石。砥</a:t>
            </a:r>
            <a:r>
              <a:rPr lang="en-US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en-US" altLang="zh-CN" sz="2400" b="0" dirty="0" err="1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dǐ</a:t>
            </a:r>
            <a:r>
              <a:rPr lang="en-US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  <a:r>
              <a:rPr lang="zh-CN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，磨刀石。  旁逸斜出：</a:t>
            </a:r>
            <a:r>
              <a:rPr lang="en-US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(</a:t>
            </a:r>
            <a:r>
              <a:rPr lang="zh-CN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树枝</a:t>
            </a:r>
            <a:r>
              <a:rPr lang="en-US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)</a:t>
            </a:r>
            <a:r>
              <a:rPr lang="zh-CN" altLang="zh-CN" sz="2400" b="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从树干的旁边斜伸出来。逸，逃，逃跑。  无边无垠：没有地域的界限，广阔无边的意思。  纵横决荡：纵横驰骋，冲杀突击。  不折不挠：折磨不了，压迫不倒，形容意志坚强。   潜滋暗长：暗暗地不知不觉地生长。滋，生长。</a:t>
            </a:r>
            <a:endParaRPr lang="zh-CN" altLang="en-US" sz="2400" b="0" dirty="0">
              <a:latin typeface="Arial" panose="020B0604020202020204" pitchFamily="34" charset="0"/>
              <a:ea typeface="思源黑体 CN Regular" panose="020B0500000000000000" pitchFamily="34" charset="-122"/>
              <a:cs typeface="等线" panose="0201060003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6747" y="1050454"/>
            <a:ext cx="10898505" cy="131619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1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．默读课文，结合题目思考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“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礼赞</a:t>
            </a:r>
            <a:r>
              <a:rPr 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”</a:t>
            </a:r>
            <a:r>
              <a:rPr 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的含义，说说文中表达了作者对白杨树怎样的感情。</a:t>
            </a:r>
            <a:endParaRPr lang="zh-CN" altLang="en-US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9476" y="3516855"/>
            <a:ext cx="6476277" cy="169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sz="28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礼赞是怀着敬意地赞扬的意思。这篇课文表达了作者对白杨树的赞扬之情。</a:t>
            </a:r>
            <a:endParaRPr lang="zh-CN" altLang="en-US" sz="2800" dirty="0">
              <a:solidFill>
                <a:srgbClr val="00B050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楷体_GB2312" charset="0"/>
              <a:sym typeface="Arial" panose="020B0604020202020204" pitchFamily="34" charset="0"/>
            </a:endParaRPr>
          </a:p>
        </p:txBody>
      </p:sp>
      <p:pic>
        <p:nvPicPr>
          <p:cNvPr id="9" name="15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86436" y="2057086"/>
            <a:ext cx="619125" cy="6191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006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3759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ṧľïḋê"/>
          <p:cNvSpPr/>
          <p:nvPr/>
        </p:nvSpPr>
        <p:spPr>
          <a:xfrm>
            <a:off x="282358" y="0"/>
            <a:ext cx="246474" cy="823970"/>
          </a:xfrm>
          <a:prstGeom prst="rect">
            <a:avLst/>
          </a:prstGeom>
          <a:gradFill flip="none" rotWithShape="1">
            <a:gsLst>
              <a:gs pos="100000">
                <a:srgbClr val="0B965A">
                  <a:alpha val="92000"/>
                </a:srgbClr>
              </a:gs>
              <a:gs pos="0">
                <a:srgbClr val="90CD5B">
                  <a:alpha val="79000"/>
                </a:srgbClr>
              </a:gs>
            </a:gsLst>
            <a:lin ang="81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41783" y="250770"/>
            <a:ext cx="3893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初读感知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6747" y="1050454"/>
            <a:ext cx="10898505" cy="669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150000"/>
              </a:lnSpc>
            </a:pP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2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cs typeface="等线" panose="02010600030101010101" charset="-122"/>
                <a:sym typeface="Arial" panose="020B0604020202020204" pitchFamily="34" charset="0"/>
              </a:rPr>
              <a:t>．请你找出文中直接赞扬白杨树的语句。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41783" y="2072071"/>
            <a:ext cx="8479068" cy="36804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>
              <a:lnSpc>
                <a:spcPct val="200000"/>
              </a:lnSpc>
            </a:pP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第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自然段：白杨树实在是不平凡的，我赞美白杨树！ 第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4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自然段：那就是白杨树，西北极普通的一种树，然而实在是不平凡的一种树。 第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6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自然段：这就是白杨树，西北极普通的一种树，然而决不是平凡的树。 第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8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自然段：我赞美白杨树，就因为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……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力求上进的精神。 第</a:t>
            </a:r>
            <a:r>
              <a:rPr lang="en-US" altLang="zh-CN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9</a:t>
            </a:r>
            <a:r>
              <a:rPr lang="zh-CN" altLang="en-US" sz="24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楷体_GB2312" charset="0"/>
                <a:sym typeface="Arial" panose="020B0604020202020204" pitchFamily="34" charset="0"/>
              </a:rPr>
              <a:t>自然段：我要高声赞美白杨树！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311" y="2700653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1351</Words>
  <Application>Microsoft Office PowerPoint</Application>
  <PresentationFormat>宽屏</PresentationFormat>
  <Paragraphs>144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5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2020-12-15T03:05:25Z</dcterms:created>
  <dcterms:modified xsi:type="dcterms:W3CDTF">2021-01-09T11:54:08Z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