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551201E-5F99-4893-8399-11E5393E84F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245B7D-002D-40E5-8C8B-3B8395F730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45B7D-002D-40E5-8C8B-3B8395F730E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8&#19978;-2100\&#31532;&#22235;&#21333;&#20803;\14%20&#12298;&#32972;&#24433;&#12299;\14.mp3" TargetMode="External"/><Relationship Id="rId1" Type="http://schemas.microsoft.com/office/2007/relationships/media" Target="file:///C:\Users\Administrator\Desktop\8&#19978;-2100\&#31532;&#22235;&#21333;&#20803;\14%20&#12298;&#32972;&#24433;&#12299;\14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35" b="27824"/>
          <a:stretch>
            <a:fillRect/>
          </a:stretch>
        </p:blipFill>
        <p:spPr>
          <a:xfrm>
            <a:off x="0" y="307163"/>
            <a:ext cx="12192000" cy="65508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37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47595" y="2844225"/>
            <a:ext cx="389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父怜爱 子挚爱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0000" y="141779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i="1" spc="3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7200" b="1" i="1" spc="3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背影</a:t>
            </a:r>
            <a:r>
              <a:rPr lang="en-US" altLang="zh-CN" sz="7200" b="1" i="1" spc="3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0397" y="1283801"/>
            <a:ext cx="10911205" cy="13161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作者是通过选取“背影”这一角度来表达“父爱”这一主题的，本文共有几次写到“背影”？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8865" y="2907279"/>
            <a:ext cx="1809611" cy="461665"/>
          </a:xfrm>
          <a:prstGeom prst="rect">
            <a:avLst/>
          </a:prstGeom>
          <a:noFill/>
          <a:ln w="9525"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 indent="266700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共有四次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2434481"/>
            <a:ext cx="2989580" cy="40145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40398" y="3778424"/>
            <a:ext cx="7334560" cy="1141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这几次“背影”各出现在课文什么地方？</a:t>
            </a:r>
            <a:b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</a:br>
            <a: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        （用笔在课文中简单的勾画）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0397" y="948135"/>
            <a:ext cx="10911205" cy="3621119"/>
          </a:xfrm>
          <a:prstGeom prst="rect">
            <a:avLst/>
          </a:prstGeom>
          <a:noFill/>
          <a:ln w="9525"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3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第一次在开头，“最不能忘记的是他的背影”。</a:t>
            </a:r>
          </a:p>
          <a:p>
            <a:pPr indent="266700">
              <a:lnSpc>
                <a:spcPct val="3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第二次在浦口车站送别时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父亲去买橘子的背影。（第六段）</a:t>
            </a:r>
          </a:p>
          <a:p>
            <a:pPr indent="266700">
              <a:lnSpc>
                <a:spcPct val="3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第三次在车门话别，望着父亲的“背影混入来来往往的人群里”。（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63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页最后一行）</a:t>
            </a:r>
          </a:p>
          <a:p>
            <a:pPr indent="266700">
              <a:lnSpc>
                <a:spcPct val="3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第四次在结尾，“在晶莹的泪光中，又看见那肥胖的、青布棉袍黑布马褂的背影”。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75" y="2697899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85" y="2573438"/>
            <a:ext cx="2989580" cy="401457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60048" y="1385890"/>
            <a:ext cx="6553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/>
            <a:r>
              <a:rPr kumimoji="1"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四次背影</a:t>
            </a:r>
            <a:r>
              <a:rPr kumimoji="1" lang="zh-CN" altLang="en-US" sz="1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（手不离笔，简单做笔记）</a:t>
            </a:r>
          </a:p>
          <a:p>
            <a:pPr marL="342900" indent="-342900" algn="just"/>
            <a:endParaRPr kumimoji="1" lang="zh-CN" altLang="en-US" sz="1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633015" y="2573438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  <a:r>
              <a:rPr kumimoji="1"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1&gt; </a:t>
            </a:r>
            <a:r>
              <a:rPr kumimoji="1"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思念父亲    惦记背影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633015" y="3325310"/>
            <a:ext cx="6840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&lt;2&gt; 望父买橘    刻画背影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633015" y="4077182"/>
            <a:ext cx="6481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&lt;3&gt; 父子分手    惜别背影</a:t>
            </a:r>
            <a:endParaRPr kumimoji="1" lang="zh-CN" altLang="en-US" sz="1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63177" y="4829054"/>
            <a:ext cx="43508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&lt;4&gt; 别后怀念    再现背影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/>
      <p:bldP spid="15" grpId="0" bldLvl="0"/>
      <p:bldP spid="1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808177" y="1205947"/>
            <a:ext cx="7200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/>
            <a:r>
              <a:rPr kumimoji="1"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课文写了“我”几次流泪？</a:t>
            </a:r>
            <a:endParaRPr kumimoji="1" lang="zh-CN" altLang="en-US" sz="3200" dirty="0">
              <a:solidFill>
                <a:srgbClr val="44546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224023" y="2418643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44546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见父亲睹家境想祖母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224023" y="3409243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44546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望父亲买橘父子离别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1224023" y="4323643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44546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背影远去，依依惜别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1300223" y="5161843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44546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再现背影，泪光莹莹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554743" y="2461833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难过之泪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5395734" y="3452433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感动之泪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5630943" y="4366833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感伤之泪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5707143" y="5128833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辛酸之泪</a:t>
            </a:r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4640343" y="2723443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4640343" y="3714043"/>
            <a:ext cx="685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4640343" y="4628443"/>
            <a:ext cx="914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>
            <a:off x="4640343" y="5466643"/>
            <a:ext cx="914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85" y="2573438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 autoUpdateAnimBg="0"/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精读品味</a:t>
              </a:r>
            </a:p>
          </p:txBody>
        </p:sp>
      </p:grp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97690" y="1183742"/>
            <a:ext cx="5298310" cy="611620"/>
          </a:xfrm>
          <a:prstGeom prst="rect">
            <a:avLst/>
          </a:prstGeom>
          <a:noFill/>
          <a:ln w="9525">
            <a:solidFill>
              <a:srgbClr val="E9810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哪一处是作者着重描写的背影？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416050" y="2165787"/>
            <a:ext cx="7632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父亲买橘子爬月台的时候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97690" y="3459172"/>
            <a:ext cx="7236276" cy="523220"/>
          </a:xfrm>
          <a:prstGeom prst="rect">
            <a:avLst/>
          </a:prstGeom>
          <a:noFill/>
          <a:ln w="9525">
            <a:solidFill>
              <a:srgbClr val="E9810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作者是怎样描写刻画父亲买橘子的背影的？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875742" y="4691002"/>
            <a:ext cx="3527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文章第六自然段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85" y="2573438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/>
      <p:bldP spid="22" grpId="0" bldLvl="0" animBg="1"/>
      <p:bldP spid="2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精读品味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02825" y="1205202"/>
            <a:ext cx="7888147" cy="25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父亲送儿子上车过程中一共说了几句话？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、父亲言语里面蕴涵着怎样深厚的感情？ 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、表现父亲怎样的性格？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85" y="2573438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精读品味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 flipH="1">
            <a:off x="785495" y="1525905"/>
            <a:ext cx="628650" cy="36410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父亲的语言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92630" y="5160377"/>
            <a:ext cx="9857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kumimoji="1"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这些话包含着许多怜惜、体贴、依依不舍的感情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18970" y="1466790"/>
            <a:ext cx="10273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000" dirty="0">
                <a:solidFill>
                  <a:srgbClr val="33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父亲说：“事已如此</a:t>
            </a:r>
            <a:r>
              <a:rPr kumimoji="1"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不必难过</a:t>
            </a:r>
            <a:r>
              <a:rPr kumimoji="1"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好在天无绝人之路！”（</a:t>
            </a:r>
            <a:r>
              <a:rPr kumimoji="1"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段末）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979295" y="2176370"/>
            <a:ext cx="10153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33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、我再三劝他不必去；他只说：“不要紧，他们去不好！” （第四段末）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919605" y="2885950"/>
            <a:ext cx="9730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33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、他往车外看了看说：“我买几个橘子去。你就在此地，不要走动。（第六段）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992630" y="3595530"/>
            <a:ext cx="9520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33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、过一会说：“我走了，到那边来信！”（第六段）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92630" y="4305111"/>
            <a:ext cx="8811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000" b="1" dirty="0">
                <a:solidFill>
                  <a:srgbClr val="33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1" lang="zh-CN" altLang="en-US" sz="2000" b="1" dirty="0">
                <a:solidFill>
                  <a:srgbClr val="33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1"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“进去吧，里边没人。”（第六段）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712085" y="5714752"/>
            <a:ext cx="86245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kumimoji="1"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父亲的质朴、含蓄、内敛、深沉的性格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0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小结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8101" y="1901940"/>
            <a:ext cx="10532962" cy="4009174"/>
          </a:xfrm>
          <a:prstGeom prst="rect">
            <a:avLst/>
          </a:prstGeom>
          <a:noFill/>
          <a:ln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这篇散文的语言非常忠实朴素，又非常典雅文质，通过对父亲背影的描写，于叙事中表现了父亲疼爱儿子，儿子怜爱父亲，表现父子情深。也表达了家庭、父亲的困境和苍凉的心情与复杂的感受。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8" name="图片 7" descr="背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522" y="1784934"/>
            <a:ext cx="9498956" cy="370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学习目标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02640" y="1224953"/>
            <a:ext cx="9926320" cy="271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了解有关作者的文学常识，积累重要词语，把握课文内容。（重点）</a:t>
            </a:r>
          </a:p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整体感知课文，品味朴实无华却饱含深情的语言。（难点）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体味父爱的伟大，对父母怀有一颗感恩的心。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35" b="27824"/>
          <a:stretch>
            <a:fillRect/>
          </a:stretch>
        </p:blipFill>
        <p:spPr>
          <a:xfrm>
            <a:off x="0" y="307163"/>
            <a:ext cx="12192000" cy="65508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37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47595" y="2889945"/>
            <a:ext cx="389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父怜爱 子挚爱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5080" y="1643896"/>
            <a:ext cx="710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i="1" spc="3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7200" b="1" i="1" spc="300" dirty="0">
              <a:solidFill>
                <a:srgbClr val="E9810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作者简介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67177" y="1519593"/>
            <a:ext cx="6868160" cy="4313617"/>
          </a:xfrm>
          <a:prstGeom prst="rect">
            <a:avLst/>
          </a:prstGeom>
          <a:noFill/>
          <a:ln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朱自清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(1899—1948)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，字佩弦，号秋实。江苏省扬州市人，现代著名的散文家、诗人、学者、民主战士。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1946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年朱自清为反对美蒋反动派的罪恶行径，“宁可饿死也不领美国救济粮”，表现了我们民族的英雄气概。他创作成就最大的是散文，细腻清丽、意境隽永，于朴素 中见真情，洋溢着一股清新气息。代表作有：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荷塘月色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桨声灯影里的秦淮河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儿女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96" y="1576470"/>
            <a:ext cx="3312161" cy="425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文体知识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39140" y="1354574"/>
            <a:ext cx="1973580" cy="523220"/>
          </a:xfrm>
          <a:prstGeom prst="rect">
            <a:avLst/>
          </a:prstGeom>
          <a:solidFill>
            <a:srgbClr val="E98101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散文的定义 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9140" y="2274838"/>
            <a:ext cx="10619740" cy="3357329"/>
          </a:xfrm>
          <a:prstGeom prst="rect">
            <a:avLst/>
          </a:prstGeom>
          <a:noFill/>
          <a:ln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古代文学中：凡不押韵、不重排偶的散体文章(包括经传史书)，统称“散文”。后又泛指诗歌以外的所有文学体裁。现代文学中：指诗歌、小说、戏剧以外的文学作品和文学体裁，包括杂文、随笔、游记等。广义的散文，是指诗歌、小说、戏剧以外的所有具有文学性的散行文章。狭义的散文是指文艺性散文，它是一种以记叙或抒情为主，取材广泛、笔法灵活、篇幅短小、情文并茂的文学样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文体知识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39140" y="1370598"/>
            <a:ext cx="10619740" cy="4465325"/>
          </a:xfrm>
          <a:prstGeom prst="rect">
            <a:avLst/>
          </a:prstGeom>
          <a:noFill/>
          <a:ln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散文的分类：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散文具有记叙、议论、抒情三种功能，与此相应，散文可分为记叙性散文、抒情性散文和议论性散文三种。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散文的特征：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较强的纪实性、取材的广泛性、形式的灵活性、诗意浓郁。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散文的形式：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形散神聚（形散神不散），散文写人写事都只是表面现象，从根本上说写的是情感体验。情感体验就是“不散的神”，而人与事则是“散”的可有可无、可多可少的“形”。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常见的线索有以下几类：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以核心人物为线索；以核心事物为线索；以时间为线索；以地点为线索；以作者的情感变化为线索。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33451" y="1443040"/>
            <a:ext cx="1767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chāi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55244" y="1443040"/>
            <a:ext cx="1767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jí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37342" y="1443040"/>
            <a:ext cx="1113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sù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63952" y="2586036"/>
            <a:ext cx="317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pán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shān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82901" y="2470152"/>
            <a:ext cx="1416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tuí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34720" y="2470152"/>
            <a:ext cx="1767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shì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27109" y="3631360"/>
            <a:ext cx="1416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zhù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827315" y="3597792"/>
            <a:ext cx="317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chóu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chú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297971" y="3558011"/>
            <a:ext cx="1767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sānɡ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04875" y="4759045"/>
            <a:ext cx="1416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děi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032937" y="1962152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差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613074" y="1990727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狼 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藉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339458" y="1962152"/>
            <a:ext cx="1200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簌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簌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032933" y="3013076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蹒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931580" y="3011489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颓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唐 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448968" y="3011489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擦 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拭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904875" y="4140761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 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箸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261761" y="4081231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踌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躇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5434564" y="4081231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丧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事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008595" y="5341657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0"/>
              </a:spcAft>
            </a:pP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行小费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2434481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词语掌握</a:t>
              </a:r>
            </a:p>
          </p:txBody>
        </p: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468888" y="1140548"/>
            <a:ext cx="5541010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乱七八糟的样子。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2362843" y="1975573"/>
            <a:ext cx="8380095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把典当、抵押出去。质，抵押。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2351706" y="2623273"/>
            <a:ext cx="5781675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凄惨暗淡，不景气。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319244" y="3307488"/>
            <a:ext cx="8149167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腿脚不灵便，走路缓慢摇摆的样子。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468888" y="4029798"/>
            <a:ext cx="6771005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细小而繁多（的事）。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325503" y="4664798"/>
            <a:ext cx="7828915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看到家庭败落心里感到悲伤。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502033" y="5436958"/>
            <a:ext cx="5909945" cy="754374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9810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感情积聚在心里。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892187" y="1140233"/>
            <a:ext cx="1449436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狼藉：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892187" y="1975259"/>
            <a:ext cx="1449436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典质：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932192" y="2623275"/>
            <a:ext cx="1674284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惨淡：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71867" y="3297328"/>
            <a:ext cx="1449436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蹒跚：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871867" y="4029799"/>
            <a:ext cx="1449436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琐屑：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892183" y="4664800"/>
            <a:ext cx="229261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触目伤怀：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61703" y="5436644"/>
            <a:ext cx="229261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情郁于中：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2434481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/>
      <p:bldP spid="34" grpId="0" bldLvl="0"/>
      <p:bldP spid="35" grpId="0" bldLvl="0"/>
      <p:bldP spid="36" grpId="0" bldLvl="0"/>
      <p:bldP spid="37" grpId="0" bldLvl="0"/>
      <p:bldP spid="38" grpId="0" bldLvl="0"/>
      <p:bldP spid="39" grpId="0" bldLvl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0397" y="1283801"/>
            <a:ext cx="109112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1.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快速浏览课文，理清文章的结构层次．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8865" y="2226587"/>
            <a:ext cx="10394267" cy="3907095"/>
          </a:xfrm>
          <a:prstGeom prst="rect">
            <a:avLst/>
          </a:prstGeom>
          <a:noFill/>
          <a:ln w="9525"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(1)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第一部分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(①)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开篇点题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最难忘父亲的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背影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。</a:t>
            </a:r>
            <a:endParaRPr lang="en-US" sz="2400" b="0" dirty="0"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(2)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第二部分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(②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―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⑥)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追忆与父亲在车站离别的情景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具体写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背影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表现父亲的爱子之情。</a:t>
            </a:r>
          </a:p>
          <a:p>
            <a:pPr indent="266700">
              <a:lnSpc>
                <a:spcPct val="150000"/>
              </a:lnSpc>
            </a:pP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 第一层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(②③)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写送别时的家境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为写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背影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渲染悲凉的气氛。</a:t>
            </a:r>
          </a:p>
          <a:p>
            <a:pPr indent="266700">
              <a:lnSpc>
                <a:spcPct val="150000"/>
              </a:lnSpc>
            </a:pP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 第二层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(④⑤)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写离别前父亲对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我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的细心关照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为写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背影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作铺垫。</a:t>
            </a:r>
          </a:p>
          <a:p>
            <a:pPr indent="266700">
              <a:lnSpc>
                <a:spcPct val="150000"/>
              </a:lnSpc>
            </a:pP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 第三层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(⑥)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描写父亲过铁道买橘子时的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背影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，表现父亲爱子深情。</a:t>
            </a:r>
            <a:endParaRPr lang="en-US" sz="2400" b="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3)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第三部分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(⑦)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写别后思念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再现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背影</a:t>
            </a:r>
            <a:r>
              <a:rPr 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抒发深切的思念之情。</a:t>
            </a:r>
            <a:endParaRPr lang="zh-CN" altLang="en-US" sz="2400" b="0" dirty="0"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</p:txBody>
      </p:sp>
      <p:pic>
        <p:nvPicPr>
          <p:cNvPr id="22" name="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3913" y="1270047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4449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3" y="145522"/>
            <a:ext cx="3437657" cy="6116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480060" y="218133"/>
            <a:ext cx="4897331" cy="539009"/>
            <a:chOff x="-480060" y="176783"/>
            <a:chExt cx="4897331" cy="539009"/>
          </a:xfrm>
        </p:grpSpPr>
        <p:sp>
          <p:nvSpPr>
            <p:cNvPr id="11" name="矩形: 圆角 10"/>
            <p:cNvSpPr/>
            <p:nvPr/>
          </p:nvSpPr>
          <p:spPr>
            <a:xfrm>
              <a:off x="-480060" y="176783"/>
              <a:ext cx="896749" cy="539009"/>
            </a:xfrm>
            <a:prstGeom prst="roundRect">
              <a:avLst>
                <a:gd name="adj" fmla="val 50000"/>
              </a:avLst>
            </a:prstGeom>
            <a:solidFill>
              <a:srgbClr val="E9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初读感知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0397" y="1283801"/>
            <a:ext cx="109112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．读课文思考这篇文章记叙的主要事件是什么？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8865" y="2907279"/>
            <a:ext cx="7909855" cy="582916"/>
          </a:xfrm>
          <a:prstGeom prst="rect">
            <a:avLst/>
          </a:prstGeom>
          <a:noFill/>
          <a:ln w="9525">
            <a:solidFill>
              <a:srgbClr val="E98101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两年前作者与父亲奔丧完毕，在浦口依依惜别的情景。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2434481"/>
            <a:ext cx="2989580" cy="40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宽屏</PresentationFormat>
  <Paragraphs>138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FandolFang R</vt:lpstr>
      <vt:lpstr>Calibri</vt:lpstr>
      <vt:lpstr>Wingdings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2020-12-15T03:06:38Z</dcterms:created>
  <dcterms:modified xsi:type="dcterms:W3CDTF">2021-01-09T11:54:14Z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