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2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628510F-2CA6-42C9-8706-040972B1CF6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5C76EFD-E709-44C4-8560-635A92D3116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76EFD-E709-44C4-8560-635A92D3116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r="13372" b="157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942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6534" y="4873711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64466" y="3644471"/>
            <a:ext cx="302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记承天寺夜游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280" y="2230566"/>
            <a:ext cx="571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短文两篇</a:t>
            </a:r>
            <a:r>
              <a:rPr lang="en-US" altLang="zh-CN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6054" y="1466992"/>
            <a:ext cx="1137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、作为一篇游记，作者在文中交代了以下要素，请试着找出来。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32000" y="3012311"/>
          <a:ext cx="8128000" cy="259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时间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原因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对象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地点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内容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78968" y="3012311"/>
            <a:ext cx="2291012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十月十二日夜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21500" y="3545791"/>
            <a:ext cx="3695242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月色入户，想邀人取乐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06911" y="4079271"/>
            <a:ext cx="2642070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贬官之人张怀民</a:t>
            </a:r>
            <a:endParaRPr lang="zh-CN" altLang="en-US" sz="1865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48711" y="4612751"/>
            <a:ext cx="1939955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黄州承天寺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20767" y="5136253"/>
            <a:ext cx="1588897" cy="50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庭院赏月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937548" y="2606176"/>
            <a:ext cx="9521190" cy="1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一是作者被贬，心情郁闷、孤独；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二是因为月色很美。。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580770" y="1354043"/>
            <a:ext cx="960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32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作者为什么要夜游承天寺</a:t>
            </a: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70" y="260617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74560" y="1261047"/>
            <a:ext cx="11040533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读课文，你是否从中感受到了一丝孤独和清冷？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试着从前面的表格中寻找蛛丝马迹。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06054" y="3066413"/>
          <a:ext cx="4897755" cy="3029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时间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十月十二日夜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原因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月色入户，想邀人取乐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对象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贬官之人张怀民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地点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黄州承天寺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82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内容</a:t>
                      </a:r>
                    </a:p>
                  </a:txBody>
                  <a:tcPr marL="121933" marR="1219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庭院赏月</a:t>
                      </a:r>
                    </a:p>
                  </a:txBody>
                  <a:tcPr marL="121933" marR="1219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96000" y="3270767"/>
            <a:ext cx="6319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面对明月，“无与为乐”的孤独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096000" y="4743240"/>
            <a:ext cx="6319752" cy="3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承天寺，是佛门之地，有一丝孤独之感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096000" y="4043937"/>
            <a:ext cx="6500240" cy="3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“闲人”东坡和张怀民，两个被贬的失意官员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6096000" y="5442543"/>
            <a:ext cx="6319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月光虽美，似乎也有丝清冷之意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64092" y="1368368"/>
            <a:ext cx="1106381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孤独是一种很特殊的心境，它往往是人在经历了一段特殊的人生后所沉淀下来的一种情绪。有谁知道苏轼的这段经历吗？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003475" y="2974722"/>
            <a:ext cx="6385984" cy="1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因乌台诗案被贬。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在黄州无权也无事。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64092" y="5489632"/>
            <a:ext cx="11288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结合课文内容和写作背景，我们可以探寻到苏轼超越孤独的旷达情怀。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31353" y="2259467"/>
            <a:ext cx="10384516" cy="2556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本文通过对夜游承天寺庭院所见的月下美景的描绘，创造了一个清幽宁静的艺术境界，传达了作者复杂微妙的心境，抒发了作者寄情自然美景以排遣忧郁的旷达胸襟。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6914" b="5501"/>
          <a:stretch>
            <a:fillRect/>
          </a:stretch>
        </p:blipFill>
        <p:spPr>
          <a:xfrm>
            <a:off x="706054" y="1510026"/>
            <a:ext cx="10634724" cy="44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8" r="13372" b="157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0942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280" y="2230566"/>
            <a:ext cx="717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i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6600" b="1" i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6054" y="1170678"/>
            <a:ext cx="8783386" cy="380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1．积累一些文言实词、虚词。弄懂句子的含义。（重点） </a:t>
            </a:r>
          </a:p>
          <a:p>
            <a:pPr indent="266700">
              <a:lnSpc>
                <a:spcPct val="250000"/>
              </a:lnSpc>
            </a:pP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2．品味文章画面的精美、语言的精练及布局的匠心，提高初步欣赏文学作品的能力。（难点）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indent="266700">
              <a:lnSpc>
                <a:spcPct val="25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3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．学习《记承天寺夜游》，感受作者热爱生活、追求美好事物的执着情怀，学习他面对逆境达观处世的从容心态。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endParaRPr lang="en-US" altLang="en-US" sz="200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25385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作者简介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06054" y="1266957"/>
            <a:ext cx="7218746" cy="49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苏轼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1037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1101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宋代文学家。字子瞻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号东坡居士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眉山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今属四川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人。北宋文坛领袖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取得了多方面的文学业绩。散文汪洋恣肆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明白畅达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是“唐宋八大家”之一。与父亲苏洵、弟弟苏辙并称为“三苏”。诗歌清新豪健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善用夸张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在艺术表现方面独具风格。与黄庭坚并称“苏黄”。苏轼的词开豪放一派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对后代很有影响。《念奴娇·赤壁怀古》《水调歌头·丙辰中秋》传诵甚广。与辛弃疾并称“苏辛”。诗文有《东坡七集》等。词集有《东坡乐府》。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0" y="1544160"/>
            <a:ext cx="2961649" cy="4628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背景介绍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2920" y="1493748"/>
            <a:ext cx="11186160" cy="4414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苏轼于元丰二年（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1079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）八月十日所作诗篇中“潜龙”一语遭谤，被下御史台狱，于是年十二月二十八日始出狱，史称“乌台诗案”。元丰三年二月到达黄州贬所，名义上是团练副使，却“不得签书公事”，实为看押。这篇文章开头即说“元丰六年十月十二日”，表明他在黄州贬所已经快满四年了。张怀民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名梦得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此时也谪居黄州，暂寓承天寺。他们同是天涯沦落人，都因贬而获“闲”。本文即苏轼于元丰六年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(1083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在黄州任上所作的。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24416" y="1028156"/>
            <a:ext cx="5471584" cy="1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月色入户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2667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但少闲人如吾两人者耳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84545" y="1421417"/>
            <a:ext cx="7465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古义：文中指门窗。今义：门。</a:t>
            </a:r>
            <a:endParaRPr lang="zh-CN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4539" y="3264899"/>
            <a:ext cx="8122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古义：清闲的人。今义：指与事无关的人，多含贬义。</a:t>
            </a:r>
            <a:endParaRPr lang="zh-CN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25385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39836" y="1343641"/>
            <a:ext cx="11051116" cy="47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判断句：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盖竹柏影也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也”表判断。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省略句：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解衣欲睡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省略主语“余”。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倒装句：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fontAlgn="base">
              <a:lnSpc>
                <a:spcPct val="20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相与步于中庭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状语后置，应为“相与于中庭步”。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60" y="253854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70368" y="3167390"/>
            <a:ext cx="8851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、有感情地朗读课文，注意节奏和停顿。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35935" y="995468"/>
            <a:ext cx="10284105" cy="5620161"/>
            <a:chOff x="457201" y="604839"/>
            <a:chExt cx="11302999" cy="6176976"/>
          </a:xfrm>
        </p:grpSpPr>
        <p:sp>
          <p:nvSpPr>
            <p:cNvPr id="9" name="文本框 34"/>
            <p:cNvSpPr txBox="1">
              <a:spLocks noChangeArrowheads="1"/>
            </p:cNvSpPr>
            <p:nvPr/>
          </p:nvSpPr>
          <p:spPr bwMode="auto">
            <a:xfrm rot="21319903">
              <a:off x="10746050" y="2165469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2" name="文本框 49"/>
            <p:cNvSpPr txBox="1">
              <a:spLocks noChangeArrowheads="1"/>
            </p:cNvSpPr>
            <p:nvPr/>
          </p:nvSpPr>
          <p:spPr bwMode="auto">
            <a:xfrm rot="657351">
              <a:off x="10881516" y="1571744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3" name="文本框 51"/>
            <p:cNvSpPr txBox="1">
              <a:spLocks noChangeArrowheads="1"/>
            </p:cNvSpPr>
            <p:nvPr/>
          </p:nvSpPr>
          <p:spPr bwMode="auto">
            <a:xfrm rot="16249134">
              <a:off x="11143984" y="3612212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4" name="文本框 49"/>
            <p:cNvSpPr txBox="1">
              <a:spLocks noChangeArrowheads="1"/>
            </p:cNvSpPr>
            <p:nvPr/>
          </p:nvSpPr>
          <p:spPr bwMode="auto">
            <a:xfrm rot="18419577">
              <a:off x="10801085" y="4348811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5" name="文本框 51"/>
            <p:cNvSpPr txBox="1">
              <a:spLocks noChangeArrowheads="1"/>
            </p:cNvSpPr>
            <p:nvPr/>
          </p:nvSpPr>
          <p:spPr bwMode="auto">
            <a:xfrm rot="1549510">
              <a:off x="10697366" y="3197344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6" name="文本框 49"/>
            <p:cNvSpPr txBox="1">
              <a:spLocks noChangeArrowheads="1"/>
            </p:cNvSpPr>
            <p:nvPr/>
          </p:nvSpPr>
          <p:spPr bwMode="auto">
            <a:xfrm rot="20439237">
              <a:off x="10686782" y="2751256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7" name="文本框 51"/>
            <p:cNvSpPr txBox="1">
              <a:spLocks noChangeArrowheads="1"/>
            </p:cNvSpPr>
            <p:nvPr/>
          </p:nvSpPr>
          <p:spPr bwMode="auto">
            <a:xfrm rot="20439237">
              <a:off x="10610582" y="3721220"/>
              <a:ext cx="625799" cy="20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600">
                  <a:solidFill>
                    <a:srgbClr val="DBFF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状元成才路</a:t>
              </a:r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632885" y="604839"/>
              <a:ext cx="10926233" cy="57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记承天寺夜游</a:t>
              </a:r>
            </a:p>
            <a:p>
              <a:pPr fontAlgn="base">
                <a:lnSpc>
                  <a:spcPct val="17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　　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元丰六年十月十二日夜，解衣欲睡，月色入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户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欣然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起行。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念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无与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为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乐者，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遂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至承天寺寻张怀民。怀民亦未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寝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相与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步于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中庭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。庭下如积水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空明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，水</a:t>
              </a:r>
            </a:p>
            <a:p>
              <a:pPr fontAlgn="base">
                <a:lnSpc>
                  <a:spcPct val="17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中藻、荇交横，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盖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竹柏影也。何夜无月？何处无竹</a:t>
              </a:r>
            </a:p>
            <a:p>
              <a:pPr fontAlgn="base">
                <a:lnSpc>
                  <a:spcPct val="170000"/>
                </a:lnSpc>
                <a:spcBef>
                  <a:spcPts val="60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柏？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但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少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闲人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如吾两人者</a:t>
              </a:r>
              <a:r>
                <a:rPr lang="zh-CN" altLang="en-US" sz="3200" b="1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耳</a:t>
              </a:r>
              <a:r>
                <a:rPr lang="zh-CN" altLang="en-US" sz="3200" b="1" dirty="0">
                  <a:solidFill>
                    <a:srgbClr val="00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9230784" y="1022349"/>
              <a:ext cx="2529416" cy="77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单扇的门，泛指门。这里指门窗。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457201" y="2354264"/>
              <a:ext cx="1894417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愉快的样子。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2474385" y="3302000"/>
              <a:ext cx="1797049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考虑，想到。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6028267" y="2354264"/>
              <a:ext cx="1507067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于是，就。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3913717" y="2354264"/>
              <a:ext cx="1894416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动词，享受。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7"/>
            <p:cNvSpPr>
              <a:spLocks noChangeArrowheads="1"/>
            </p:cNvSpPr>
            <p:nvPr/>
          </p:nvSpPr>
          <p:spPr bwMode="auto">
            <a:xfrm>
              <a:off x="1896535" y="4292600"/>
              <a:ext cx="960967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睡觉。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8"/>
            <p:cNvSpPr>
              <a:spLocks noChangeArrowheads="1"/>
            </p:cNvSpPr>
            <p:nvPr/>
          </p:nvSpPr>
          <p:spPr bwMode="auto">
            <a:xfrm>
              <a:off x="4821768" y="3287713"/>
              <a:ext cx="12488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院子里。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9"/>
            <p:cNvSpPr>
              <a:spLocks noChangeArrowheads="1"/>
            </p:cNvSpPr>
            <p:nvPr/>
          </p:nvSpPr>
          <p:spPr bwMode="auto">
            <a:xfrm>
              <a:off x="8015819" y="3275013"/>
              <a:ext cx="2112434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形容水的澄澈。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30"/>
            <p:cNvSpPr>
              <a:spLocks noChangeArrowheads="1"/>
            </p:cNvSpPr>
            <p:nvPr/>
          </p:nvSpPr>
          <p:spPr bwMode="auto">
            <a:xfrm>
              <a:off x="2999319" y="4287839"/>
              <a:ext cx="1822449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共同，一起。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32"/>
            <p:cNvSpPr>
              <a:spLocks noChangeArrowheads="1"/>
            </p:cNvSpPr>
            <p:nvPr/>
          </p:nvSpPr>
          <p:spPr bwMode="auto">
            <a:xfrm>
              <a:off x="3528485" y="5283200"/>
              <a:ext cx="12742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大概是。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 33"/>
            <p:cNvSpPr>
              <a:spLocks noChangeArrowheads="1"/>
            </p:cNvSpPr>
            <p:nvPr/>
          </p:nvSpPr>
          <p:spPr bwMode="auto">
            <a:xfrm>
              <a:off x="1481667" y="5360989"/>
              <a:ext cx="863600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只是。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34"/>
            <p:cNvSpPr>
              <a:spLocks noChangeArrowheads="1"/>
            </p:cNvSpPr>
            <p:nvPr/>
          </p:nvSpPr>
          <p:spPr bwMode="auto">
            <a:xfrm>
              <a:off x="2413000" y="6342064"/>
              <a:ext cx="14393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清闲的人。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5"/>
            <p:cNvSpPr>
              <a:spLocks noChangeArrowheads="1"/>
            </p:cNvSpPr>
            <p:nvPr/>
          </p:nvSpPr>
          <p:spPr bwMode="auto">
            <a:xfrm>
              <a:off x="4944533" y="5321300"/>
              <a:ext cx="3623733" cy="43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语气词，相当于“罢了”。</a:t>
              </a:r>
              <a:endParaRPr lang="zh-CN" altLang="en-US" sz="20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71" y="185194"/>
            <a:ext cx="3437657" cy="61162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18900000">
            <a:off x="312515" y="97464"/>
            <a:ext cx="787079" cy="787079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06054" y="308318"/>
            <a:ext cx="302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13772" y="1629761"/>
            <a:ext cx="10764455" cy="44149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译：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元丰六年十月十二日夜晚，（我）脱下衣服准备睡觉，（只见）月光照入门内，我不由产生夜游的雅兴，高兴地起来走到户外。想到没有可以交谈取乐的人，就到承天寺去找张怀民。张怀民也没有睡，（于是）我们一起在庭院中散步。（月光照在院中）庭院的地面像积水那样清澈透明，水中（仿佛有）藻、荇交错纵横，原来是竹子和柏树枝叶的影子。哪一夜没有月光呢？哪个地方没有竹子和柏树呢？只是缺少像我们两个这样清闲的人罢了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abe19e3-1394-4bbd-bd2e-7277e985ca4e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Microsoft Office PowerPoint</Application>
  <PresentationFormat>宽屏</PresentationFormat>
  <Paragraphs>123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2020-12-15T03:06:07Z</dcterms:created>
  <dcterms:modified xsi:type="dcterms:W3CDTF">2021-01-09T11:54:23Z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