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7.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8.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9.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10.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11.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12.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13.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14.xml" ContentType="application/vnd.openxmlformats-officedocument.presentationml.notesSlide+xml"/>
  <Override PartName="/ppt/tags/tag37.xml" ContentType="application/vnd.openxmlformats-officedocument.presentationml.tags+xml"/>
  <Override PartName="/ppt/notesSlides/notesSlide15.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0"/>
  </p:notes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87" r:id="rId18"/>
    <p:sldId id="257" r:id="rId19"/>
  </p:sldIdLst>
  <p:sldSz cx="12192000" cy="6858000"/>
  <p:notesSz cx="6858000" cy="9144000"/>
  <p:embeddedFontLst>
    <p:embeddedFont>
      <p:font typeface="思源黑体 CN Light" panose="02010600030101010101" charset="-122"/>
      <p:regular r:id="rId21"/>
    </p:embeddedFont>
    <p:embeddedFont>
      <p:font typeface="Calibri" panose="020F0502020204030204" pitchFamily="34" charset="0"/>
      <p:regular r:id="rId22"/>
      <p:bold r:id="rId23"/>
      <p:italic r:id="rId24"/>
      <p:boldItalic r:id="rId25"/>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3F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1" d="100"/>
          <a:sy n="81" d="100"/>
        </p:scale>
        <p:origin x="86" y="7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FandolFang R" panose="00000500000000000000" pitchFamily="50" charset="-122"/>
                <a:ea typeface="FandolFang R" panose="00000500000000000000" pitchFamily="50" charset="-122"/>
              </a:defRPr>
            </a:lvl1pPr>
          </a:lstStyle>
          <a:p>
            <a:fld id="{11CCD8DB-09D1-4AF9-A65A-CA0C923B00D2}" type="datetimeFigureOut">
              <a:rPr lang="zh-CN" altLang="en-US" smtClean="0"/>
              <a:t>2021/1/9</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FandolFang R" panose="00000500000000000000" pitchFamily="50" charset="-122"/>
                <a:ea typeface="FandolFang R" panose="00000500000000000000" pitchFamily="50" charset="-122"/>
              </a:defRPr>
            </a:lvl1pPr>
          </a:lstStyle>
          <a:p>
            <a:fld id="{BA394F2A-93EA-4227-86E4-67CD21E48BBA}"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A394F2A-93EA-4227-86E4-67CD21E48BBA}"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A394F2A-93EA-4227-86E4-67CD21E48BBA}"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A394F2A-93EA-4227-86E4-67CD21E48BBA}"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A394F2A-93EA-4227-86E4-67CD21E48BBA}"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A394F2A-93EA-4227-86E4-67CD21E48BBA}"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A394F2A-93EA-4227-86E4-67CD21E48BBA}"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A394F2A-93EA-4227-86E4-67CD21E48BBA}"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A394F2A-93EA-4227-86E4-67CD21E48BBA}"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AF39AF-2281-4A67-BEFF-C4B1DAD081C2}" type="slidenum">
              <a:rPr kumimoji="0" lang="zh-CN" altLang="en-US" sz="1200" b="0" i="0" u="none" strike="noStrike" kern="1200" cap="none" spc="0" normalizeH="0" baseline="0" noProof="0" smtClean="0">
                <a:ln>
                  <a:noFill/>
                </a:ln>
                <a:solidFill>
                  <a:prstClr val="black"/>
                </a:solidFill>
                <a:effectLst/>
                <a:uLnTx/>
                <a:uFillTx/>
                <a:latin typeface="FandolFang R" panose="00000500000000000000" pitchFamily="50" charset="-122"/>
                <a:ea typeface="FandolFang R" panose="00000500000000000000" pitchFamily="50" charset="-122"/>
                <a:cs typeface="+mn-cs"/>
              </a:rPr>
              <a:t>17</a:t>
            </a:fld>
            <a:endParaRPr kumimoji="0" lang="zh-CN" altLang="en-US" sz="1200" b="0" i="0" u="none" strike="noStrike" kern="1200" cap="none" spc="0" normalizeH="0" baseline="0" noProof="0" dirty="0">
              <a:ln>
                <a:noFill/>
              </a:ln>
              <a:solidFill>
                <a:prstClr val="black"/>
              </a:solidFill>
              <a:effectLst/>
              <a:uLnTx/>
              <a:uFillTx/>
              <a:latin typeface="FandolFang R" panose="00000500000000000000" pitchFamily="50" charset="-122"/>
              <a:ea typeface="FandolFang R" panose="00000500000000000000" pitchFamily="50"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A394F2A-93EA-4227-86E4-67CD21E48BBA}" type="slidenum">
              <a:rPr lang="zh-CN" altLang="en-US" smtClean="0"/>
              <a:t>18</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A394F2A-93EA-4227-86E4-67CD21E48BBA}"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A394F2A-93EA-4227-86E4-67CD21E48BBA}"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A394F2A-93EA-4227-86E4-67CD21E48BBA}"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A394F2A-93EA-4227-86E4-67CD21E48BBA}"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A394F2A-93EA-4227-86E4-67CD21E48BBA}"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A394F2A-93EA-4227-86E4-67CD21E48BBA}"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A394F2A-93EA-4227-86E4-67CD21E48BBA}"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A394F2A-93EA-4227-86E4-67CD21E48BBA}"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2E05D328-291A-47AC-BDFD-986BBBD9F7A5}" type="datetimeFigureOut">
              <a:rPr lang="zh-CN" altLang="en-US" smtClean="0"/>
              <a:t>2021/1/9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43A03F8-67D8-4B14-B435-8036BD8CFE83}"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2021/1/9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21.xml"/><Relationship Id="rId7" Type="http://schemas.openxmlformats.org/officeDocument/2006/relationships/notesSlide" Target="../notesSlides/notesSlide10.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slideLayout" Target="../slideLayouts/slideLayout1.xml"/><Relationship Id="rId5" Type="http://schemas.openxmlformats.org/officeDocument/2006/relationships/tags" Target="../tags/tag23.xml"/><Relationship Id="rId4" Type="http://schemas.openxmlformats.org/officeDocument/2006/relationships/tags" Target="../tags/tag22.xml"/></Relationships>
</file>

<file path=ppt/slides/_rels/slide1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26.xml"/><Relationship Id="rId7" Type="http://schemas.openxmlformats.org/officeDocument/2006/relationships/notesSlide" Target="../notesSlides/notesSlide11.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slideLayout" Target="../slideLayouts/slideLayout1.xml"/><Relationship Id="rId5" Type="http://schemas.openxmlformats.org/officeDocument/2006/relationships/tags" Target="../tags/tag28.xml"/><Relationship Id="rId4" Type="http://schemas.openxmlformats.org/officeDocument/2006/relationships/tags" Target="../tags/tag2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image" Target="../media/image3.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3.png"/><Relationship Id="rId5" Type="http://schemas.openxmlformats.org/officeDocument/2006/relationships/notesSlide" Target="../notesSlides/notesSlide13.xml"/><Relationship Id="rId4"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3.png"/><Relationship Id="rId5" Type="http://schemas.openxmlformats.org/officeDocument/2006/relationships/notesSlide" Target="../notesSlides/notesSlide14.xml"/><Relationship Id="rId4"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37.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3.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3.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notesSlide" Target="../notesSlides/notesSlide6.xml"/><Relationship Id="rId5" Type="http://schemas.openxmlformats.org/officeDocument/2006/relationships/slideLayout" Target="../slideLayouts/slideLayout1.xml"/><Relationship Id="rId4" Type="http://schemas.openxmlformats.org/officeDocument/2006/relationships/tags" Target="../tags/tag10.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3.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image" Target="../media/image4.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3.png"/><Relationship Id="rId5" Type="http://schemas.openxmlformats.org/officeDocument/2006/relationships/notesSlide" Target="../notesSlides/notesSlide8.xml"/><Relationship Id="rId4"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8.xml"/><Relationship Id="rId7" Type="http://schemas.openxmlformats.org/officeDocument/2006/relationships/notesSlide" Target="../notesSlides/notesSlide9.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slideLayout" Target="../slideLayouts/slideLayout1.xml"/><Relationship Id="rId5" Type="http://schemas.openxmlformats.org/officeDocument/2006/relationships/audio" Target="../media/media1.wav"/><Relationship Id="rId10" Type="http://schemas.openxmlformats.org/officeDocument/2006/relationships/image" Target="../media/image5.png"/><Relationship Id="rId4" Type="http://schemas.microsoft.com/office/2007/relationships/media" Target="../media/media1.wav"/><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685327" y="1794077"/>
            <a:ext cx="9506673" cy="3618874"/>
            <a:chOff x="2685327" y="1794077"/>
            <a:chExt cx="9506673" cy="3618874"/>
          </a:xfrm>
        </p:grpSpPr>
        <p:sp>
          <p:nvSpPr>
            <p:cNvPr id="21" name="矩形 20"/>
            <p:cNvSpPr/>
            <p:nvPr/>
          </p:nvSpPr>
          <p:spPr>
            <a:xfrm>
              <a:off x="2685327" y="1794077"/>
              <a:ext cx="9506673" cy="25766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6" name="文本框 15"/>
            <p:cNvSpPr txBox="1"/>
            <p:nvPr/>
          </p:nvSpPr>
          <p:spPr>
            <a:xfrm>
              <a:off x="5982040" y="2093837"/>
              <a:ext cx="4091300" cy="523220"/>
            </a:xfrm>
            <a:prstGeom prst="rect">
              <a:avLst/>
            </a:prstGeom>
            <a:noFill/>
          </p:spPr>
          <p:txBody>
            <a:bodyPr wrap="square" rtlCol="0">
              <a:spAutoFit/>
            </a:bodyPr>
            <a:lstStyle/>
            <a:p>
              <a:pPr algn="ctr"/>
              <a:r>
                <a:rPr lang="zh-CN" altLang="en-US" sz="2800" dirty="0">
                  <a:latin typeface="Arial" panose="020B0604020202020204" pitchFamily="34" charset="0"/>
                  <a:ea typeface="思源黑体 CN Regular" panose="020B0500000000000000" pitchFamily="34" charset="-122"/>
                  <a:sym typeface="Arial" panose="020B0604020202020204" pitchFamily="34" charset="0"/>
                </a:rPr>
                <a:t>第一单元   第五课  </a:t>
              </a:r>
            </a:p>
          </p:txBody>
        </p:sp>
        <p:sp>
          <p:nvSpPr>
            <p:cNvPr id="17" name="文本框 16"/>
            <p:cNvSpPr txBox="1"/>
            <p:nvPr/>
          </p:nvSpPr>
          <p:spPr>
            <a:xfrm>
              <a:off x="6096000" y="4951286"/>
              <a:ext cx="3767212" cy="461665"/>
            </a:xfrm>
            <a:prstGeom prst="rect">
              <a:avLst/>
            </a:prstGeom>
            <a:noFill/>
          </p:spPr>
          <p:txBody>
            <a:bodyPr wrap="square" rtlCol="0">
              <a:spAutoFit/>
            </a:bodyPr>
            <a:lstStyle/>
            <a:p>
              <a:pPr algn="ctr"/>
              <a:r>
                <a:rPr lang="zh-CN" altLang="en-US" sz="2400">
                  <a:latin typeface="Arial" panose="020B0604020202020204" pitchFamily="34" charset="0"/>
                  <a:ea typeface="思源黑体 CN Regular" panose="020B0500000000000000" pitchFamily="34" charset="-122"/>
                  <a:sym typeface="Arial" panose="020B0604020202020204" pitchFamily="34" charset="0"/>
                </a:rPr>
                <a:t>主讲人：</a:t>
              </a:r>
              <a:r>
                <a:rPr lang="en-US" altLang="zh-CN" sz="2400">
                  <a:latin typeface="Arial" panose="020B0604020202020204" pitchFamily="34" charset="0"/>
                  <a:ea typeface="思源黑体 CN Regular" panose="020B0500000000000000" pitchFamily="34" charset="-122"/>
                  <a:sym typeface="Arial" panose="020B0604020202020204" pitchFamily="34" charset="0"/>
                </a:rPr>
                <a:t>xippt</a:t>
              </a:r>
              <a:endParaRPr lang="zh-CN" altLang="en-US" sz="1600" dirty="0">
                <a:latin typeface="Arial" panose="020B0604020202020204" pitchFamily="34" charset="0"/>
                <a:ea typeface="思源黑体 CN Regular" panose="020B0500000000000000" pitchFamily="34" charset="-122"/>
                <a:sym typeface="Arial" panose="020B0604020202020204" pitchFamily="34" charset="0"/>
              </a:endParaRPr>
            </a:p>
          </p:txBody>
        </p:sp>
        <p:sp>
          <p:nvSpPr>
            <p:cNvPr id="18" name="文本框 17"/>
            <p:cNvSpPr txBox="1"/>
            <p:nvPr/>
          </p:nvSpPr>
          <p:spPr>
            <a:xfrm>
              <a:off x="6263198" y="3675392"/>
              <a:ext cx="3528984" cy="461665"/>
            </a:xfrm>
            <a:prstGeom prst="rect">
              <a:avLst/>
            </a:prstGeom>
            <a:noFill/>
          </p:spPr>
          <p:txBody>
            <a:bodyPr wrap="square" rtlCol="0">
              <a:spAutoFit/>
            </a:bodyPr>
            <a:lstStyle/>
            <a:p>
              <a:pPr algn="dist"/>
              <a:r>
                <a:rPr lang="zh-CN" altLang="en-US" sz="2400" dirty="0">
                  <a:latin typeface="Arial" panose="020B0604020202020204" pitchFamily="34" charset="0"/>
                  <a:ea typeface="思源黑体 CN Regular" panose="020B0500000000000000" pitchFamily="34" charset="-122"/>
                  <a:sym typeface="Arial" panose="020B0604020202020204" pitchFamily="34" charset="0"/>
                </a:rPr>
                <a:t>铭记历史 珍爱和平</a:t>
              </a:r>
            </a:p>
          </p:txBody>
        </p:sp>
        <p:sp>
          <p:nvSpPr>
            <p:cNvPr id="19" name="文本框 18"/>
            <p:cNvSpPr txBox="1"/>
            <p:nvPr/>
          </p:nvSpPr>
          <p:spPr>
            <a:xfrm>
              <a:off x="3931022" y="2709654"/>
              <a:ext cx="8193336" cy="830997"/>
            </a:xfrm>
            <a:prstGeom prst="rect">
              <a:avLst/>
            </a:prstGeom>
            <a:noFill/>
          </p:spPr>
          <p:txBody>
            <a:bodyPr wrap="square" rtlCol="0">
              <a:spAutoFit/>
            </a:bodyPr>
            <a:lstStyle/>
            <a:p>
              <a:pPr algn="ctr"/>
              <a:r>
                <a:rPr lang="zh-CN" altLang="en-US" sz="4800" b="1" i="1" dirty="0">
                  <a:solidFill>
                    <a:srgbClr val="E03F4F"/>
                  </a:solidFill>
                  <a:latin typeface="Arial" panose="020B0604020202020204" pitchFamily="34" charset="0"/>
                  <a:ea typeface="思源黑体 CN Regular" panose="020B0500000000000000" pitchFamily="34" charset="-122"/>
                  <a:sym typeface="Arial" panose="020B0604020202020204" pitchFamily="34" charset="0"/>
                </a:rPr>
                <a:t>国行公祭，为佑世界和平 </a:t>
              </a:r>
              <a:endParaRPr lang="zh-CN" altLang="en-US" sz="4000" b="1" i="1" dirty="0">
                <a:solidFill>
                  <a:srgbClr val="E03F4F"/>
                </a:solidFill>
                <a:latin typeface="Arial" panose="020B0604020202020204" pitchFamily="34" charset="0"/>
                <a:ea typeface="思源黑体 CN Regular" panose="020B0500000000000000" pitchFamily="34" charset="-122"/>
                <a:sym typeface="Arial" panose="020B0604020202020204" pitchFamily="34" charset="0"/>
              </a:endParaRPr>
            </a:p>
          </p:txBody>
        </p:sp>
      </p:grpSp>
      <p:sp>
        <p:nvSpPr>
          <p:cNvPr id="7" name="矩形 6"/>
          <p:cNvSpPr/>
          <p:nvPr/>
        </p:nvSpPr>
        <p:spPr>
          <a:xfrm>
            <a:off x="0" y="5741044"/>
            <a:ext cx="4178461" cy="300942"/>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8" name="矩形 7"/>
          <p:cNvSpPr/>
          <p:nvPr/>
        </p:nvSpPr>
        <p:spPr>
          <a:xfrm>
            <a:off x="0" y="6227181"/>
            <a:ext cx="12192000" cy="150470"/>
          </a:xfrm>
          <a:prstGeom prst="rect">
            <a:avLst/>
          </a:prstGeom>
          <a:solidFill>
            <a:srgbClr val="E03F4F"/>
          </a:solidFill>
          <a:ln>
            <a:solidFill>
              <a:srgbClr val="E03F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nvGrpSpPr>
          <p:cNvPr id="13" name="组合 12"/>
          <p:cNvGrpSpPr/>
          <p:nvPr/>
        </p:nvGrpSpPr>
        <p:grpSpPr>
          <a:xfrm>
            <a:off x="810229" y="254643"/>
            <a:ext cx="2872910" cy="5393804"/>
            <a:chOff x="4328932" y="913502"/>
            <a:chExt cx="1875098" cy="3681648"/>
          </a:xfrm>
        </p:grpSpPr>
        <p:pic>
          <p:nvPicPr>
            <p:cNvPr id="11" name="图片 10"/>
            <p:cNvPicPr>
              <a:picLocks noChangeAspect="1"/>
            </p:cNvPicPr>
            <p:nvPr/>
          </p:nvPicPr>
          <p:blipFill rotWithShape="1">
            <a:blip r:embed="rId3">
              <a:extLst>
                <a:ext uri="{28A0092B-C50C-407E-A947-70E740481C1C}">
                  <a14:useLocalDpi xmlns:a14="http://schemas.microsoft.com/office/drawing/2010/main" val="0"/>
                </a:ext>
              </a:extLst>
            </a:blip>
            <a:srcRect l="20435" t="31337" r="22603" b="5752"/>
            <a:stretch>
              <a:fillRect/>
            </a:stretch>
          </p:blipFill>
          <p:spPr>
            <a:xfrm>
              <a:off x="4328932" y="913502"/>
              <a:ext cx="1875098" cy="3681648"/>
            </a:xfrm>
            <a:prstGeom prst="rect">
              <a:avLst/>
            </a:prstGeom>
          </p:spPr>
        </p:pic>
        <p:sp>
          <p:nvSpPr>
            <p:cNvPr id="12" name="矩形: 圆角 11"/>
            <p:cNvSpPr/>
            <p:nvPr/>
          </p:nvSpPr>
          <p:spPr>
            <a:xfrm>
              <a:off x="4490721" y="1153160"/>
              <a:ext cx="1544320" cy="3323305"/>
            </a:xfrm>
            <a:prstGeom prst="roundRect">
              <a:avLst>
                <a:gd name="adj" fmla="val 9101"/>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sp>
        <p:nvSpPr>
          <p:cNvPr id="14" name="矩形 13"/>
          <p:cNvSpPr/>
          <p:nvPr/>
        </p:nvSpPr>
        <p:spPr>
          <a:xfrm>
            <a:off x="11748304" y="254643"/>
            <a:ext cx="443696" cy="275367"/>
          </a:xfrm>
          <a:prstGeom prst="rect">
            <a:avLst/>
          </a:prstGeom>
          <a:solidFill>
            <a:srgbClr val="E03F4F"/>
          </a:solidFill>
          <a:ln>
            <a:solidFill>
              <a:srgbClr val="E03F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5" name="文本框 14"/>
          <p:cNvSpPr txBox="1"/>
          <p:nvPr/>
        </p:nvSpPr>
        <p:spPr>
          <a:xfrm>
            <a:off x="8508863" y="204505"/>
            <a:ext cx="3153652" cy="369332"/>
          </a:xfrm>
          <a:prstGeom prst="rect">
            <a:avLst/>
          </a:prstGeom>
          <a:noFill/>
        </p:spPr>
        <p:txBody>
          <a:bodyPr wrap="square" rtlCol="0">
            <a:spAutoFit/>
          </a:bodyPr>
          <a:lstStyle/>
          <a:p>
            <a:pPr algn="r"/>
            <a:r>
              <a:rPr lang="zh-CN" altLang="en-US" dirty="0">
                <a:latin typeface="Arial" panose="020B0604020202020204" pitchFamily="34" charset="0"/>
                <a:ea typeface="思源黑体 CN Regular" panose="020B0500000000000000" pitchFamily="34" charset="-122"/>
                <a:sym typeface="Arial" panose="020B0604020202020204" pitchFamily="34" charset="0"/>
              </a:rPr>
              <a:t>语文（人教版）八年级 上册</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8522849" y="243067"/>
            <a:ext cx="3437657" cy="611620"/>
          </a:xfrm>
          <a:prstGeom prst="rect">
            <a:avLst/>
          </a:prstGeom>
        </p:spPr>
      </p:pic>
      <p:grpSp>
        <p:nvGrpSpPr>
          <p:cNvPr id="2" name="组合 1"/>
          <p:cNvGrpSpPr/>
          <p:nvPr/>
        </p:nvGrpSpPr>
        <p:grpSpPr>
          <a:xfrm>
            <a:off x="0" y="243067"/>
            <a:ext cx="340360" cy="268340"/>
            <a:chOff x="0" y="5877560"/>
            <a:chExt cx="12192000" cy="268340"/>
          </a:xfrm>
        </p:grpSpPr>
        <p:sp>
          <p:nvSpPr>
            <p:cNvPr id="22" name="矩形 21"/>
            <p:cNvSpPr/>
            <p:nvPr/>
          </p:nvSpPr>
          <p:spPr>
            <a:xfrm>
              <a:off x="0" y="5877560"/>
              <a:ext cx="9663623" cy="164426"/>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23" name="矩形 22"/>
            <p:cNvSpPr/>
            <p:nvPr/>
          </p:nvSpPr>
          <p:spPr>
            <a:xfrm>
              <a:off x="0" y="6100181"/>
              <a:ext cx="12192000" cy="45719"/>
            </a:xfrm>
            <a:prstGeom prst="rect">
              <a:avLst/>
            </a:prstGeom>
            <a:solidFill>
              <a:srgbClr val="E03F4F"/>
            </a:solidFill>
            <a:ln>
              <a:solidFill>
                <a:srgbClr val="E03F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sp>
        <p:nvSpPr>
          <p:cNvPr id="24" name="文本框 23"/>
          <p:cNvSpPr txBox="1"/>
          <p:nvPr/>
        </p:nvSpPr>
        <p:spPr>
          <a:xfrm>
            <a:off x="480400" y="145883"/>
            <a:ext cx="4091300" cy="523220"/>
          </a:xfrm>
          <a:prstGeom prst="rect">
            <a:avLst/>
          </a:prstGeom>
          <a:noFill/>
        </p:spPr>
        <p:txBody>
          <a:bodyPr wrap="square" rtlCol="0">
            <a:spAutoFit/>
          </a:bodyPr>
          <a:lstStyle/>
          <a:p>
            <a:r>
              <a:rPr lang="zh-CN" altLang="en-US" sz="2800" dirty="0">
                <a:latin typeface="Arial" panose="020B0604020202020204" pitchFamily="34" charset="0"/>
                <a:ea typeface="思源黑体 CN Regular" panose="020B0500000000000000" pitchFamily="34" charset="-122"/>
                <a:sym typeface="Arial" panose="020B0604020202020204" pitchFamily="34" charset="0"/>
              </a:rPr>
              <a:t>初读感知</a:t>
            </a:r>
          </a:p>
        </p:txBody>
      </p:sp>
      <p:sp>
        <p:nvSpPr>
          <p:cNvPr id="11" name="内容占位符 2"/>
          <p:cNvSpPr txBox="1"/>
          <p:nvPr>
            <p:custDataLst>
              <p:tags r:id="rId2"/>
            </p:custDataLst>
          </p:nvPr>
        </p:nvSpPr>
        <p:spPr>
          <a:xfrm>
            <a:off x="616744" y="2196911"/>
            <a:ext cx="8351381" cy="9439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defRPr/>
            </a:pPr>
            <a:r>
              <a:rPr lang="zh-CN" altLang="zh-CN" sz="2400" noProof="1">
                <a:solidFill>
                  <a:srgbClr val="C00000"/>
                </a:solidFill>
                <a:latin typeface="Arial" panose="020B0604020202020204" pitchFamily="34" charset="0"/>
                <a:ea typeface="思源黑体 CN Regular" panose="020B0500000000000000" pitchFamily="34" charset="-122"/>
                <a:sym typeface="Arial" panose="020B0604020202020204" pitchFamily="34" charset="0"/>
              </a:rPr>
              <a:t>第一部分（第</a:t>
            </a:r>
            <a:r>
              <a:rPr lang="en-US" altLang="zh-CN" sz="2400" noProof="1">
                <a:solidFill>
                  <a:srgbClr val="C00000"/>
                </a:solidFill>
                <a:latin typeface="Arial" panose="020B0604020202020204" pitchFamily="34" charset="0"/>
                <a:ea typeface="思源黑体 CN Regular" panose="020B0500000000000000" pitchFamily="34" charset="-122"/>
                <a:sym typeface="Arial" panose="020B0604020202020204" pitchFamily="34" charset="0"/>
              </a:rPr>
              <a:t>1</a:t>
            </a:r>
            <a:r>
              <a:rPr lang="zh-CN" altLang="zh-CN" sz="2400" noProof="1">
                <a:solidFill>
                  <a:srgbClr val="C00000"/>
                </a:solidFill>
                <a:latin typeface="Arial" panose="020B0604020202020204" pitchFamily="34" charset="0"/>
                <a:ea typeface="思源黑体 CN Regular" panose="020B0500000000000000" pitchFamily="34" charset="-122"/>
                <a:sym typeface="Arial" panose="020B0604020202020204" pitchFamily="34" charset="0"/>
              </a:rPr>
              <a:t>段）</a:t>
            </a:r>
            <a:endParaRPr lang="en-US" altLang="zh-CN" sz="2400" noProof="1">
              <a:solidFill>
                <a:srgbClr val="C00000"/>
              </a:solidFill>
              <a:latin typeface="Arial" panose="020B0604020202020204" pitchFamily="34" charset="0"/>
              <a:ea typeface="思源黑体 CN Regular" panose="020B0500000000000000" pitchFamily="34" charset="-122"/>
              <a:sym typeface="Arial" panose="020B0604020202020204" pitchFamily="34" charset="0"/>
            </a:endParaRPr>
          </a:p>
          <a:p>
            <a:pPr marL="0" indent="0">
              <a:buFont typeface="Arial" panose="020B0604020202020204" pitchFamily="34" charset="0"/>
              <a:buNone/>
              <a:defRPr/>
            </a:pPr>
            <a:r>
              <a:rPr lang="zh-CN" altLang="zh-CN" sz="2400" noProof="1">
                <a:latin typeface="Arial" panose="020B0604020202020204" pitchFamily="34" charset="0"/>
                <a:ea typeface="思源黑体 CN Regular" panose="020B0500000000000000" pitchFamily="34" charset="-122"/>
                <a:sym typeface="Arial" panose="020B0604020202020204" pitchFamily="34" charset="0"/>
              </a:rPr>
              <a:t>点明主要事件，交代事件背景。</a:t>
            </a:r>
            <a:endParaRPr lang="en-US" altLang="zh-CN" sz="2400" noProof="1">
              <a:latin typeface="Arial" panose="020B0604020202020204" pitchFamily="34" charset="0"/>
              <a:ea typeface="思源黑体 CN Regular" panose="020B0500000000000000" pitchFamily="34" charset="-122"/>
              <a:sym typeface="Arial" panose="020B0604020202020204" pitchFamily="34" charset="0"/>
            </a:endParaRPr>
          </a:p>
        </p:txBody>
      </p:sp>
      <p:sp>
        <p:nvSpPr>
          <p:cNvPr id="12" name="矩形 11"/>
          <p:cNvSpPr/>
          <p:nvPr>
            <p:custDataLst>
              <p:tags r:id="rId3"/>
            </p:custDataLst>
          </p:nvPr>
        </p:nvSpPr>
        <p:spPr>
          <a:xfrm>
            <a:off x="616744" y="3662893"/>
            <a:ext cx="8999333" cy="1328569"/>
          </a:xfrm>
          <a:prstGeom prst="rect">
            <a:avLst/>
          </a:prstGeom>
        </p:spPr>
        <p:txBody>
          <a:bodyPr wrap="square">
            <a:spAutoFit/>
          </a:bodyPr>
          <a:lstStyle/>
          <a:p>
            <a:pPr indent="0" eaLnBrk="1" fontAlgn="auto" hangingPunct="1">
              <a:spcBef>
                <a:spcPts val="1000"/>
              </a:spcBef>
              <a:buFont typeface="Arial" panose="020B0604020202020204" pitchFamily="34" charset="0"/>
              <a:buNone/>
              <a:defRPr/>
            </a:pPr>
            <a:r>
              <a:rPr lang="zh-CN" altLang="zh-CN" sz="2400" noProof="1">
                <a:solidFill>
                  <a:srgbClr val="C00000"/>
                </a:solidFill>
                <a:latin typeface="Arial" panose="020B0604020202020204" pitchFamily="34" charset="0"/>
                <a:ea typeface="思源黑体 CN Regular" panose="020B0500000000000000" pitchFamily="34" charset="-122"/>
                <a:sym typeface="Arial" panose="020B0604020202020204" pitchFamily="34" charset="0"/>
              </a:rPr>
              <a:t>第二部分（第</a:t>
            </a:r>
            <a:r>
              <a:rPr lang="en-US" altLang="zh-CN" sz="2400" noProof="1">
                <a:solidFill>
                  <a:srgbClr val="C00000"/>
                </a:solidFill>
                <a:latin typeface="Arial" panose="020B0604020202020204" pitchFamily="34" charset="0"/>
                <a:ea typeface="思源黑体 CN Regular" panose="020B0500000000000000" pitchFamily="34" charset="-122"/>
                <a:sym typeface="Arial" panose="020B0604020202020204" pitchFamily="34" charset="0"/>
              </a:rPr>
              <a:t>2~4</a:t>
            </a:r>
            <a:r>
              <a:rPr lang="zh-CN" altLang="zh-CN" sz="2400" noProof="1">
                <a:solidFill>
                  <a:srgbClr val="C00000"/>
                </a:solidFill>
                <a:latin typeface="Arial" panose="020B0604020202020204" pitchFamily="34" charset="0"/>
                <a:ea typeface="思源黑体 CN Regular" panose="020B0500000000000000" pitchFamily="34" charset="-122"/>
                <a:sym typeface="Arial" panose="020B0604020202020204" pitchFamily="34" charset="0"/>
              </a:rPr>
              <a:t>段）</a:t>
            </a:r>
            <a:endParaRPr lang="en-US" altLang="zh-CN" sz="2400" noProof="1">
              <a:solidFill>
                <a:srgbClr val="C00000"/>
              </a:solidFill>
              <a:latin typeface="Arial" panose="020B0604020202020204" pitchFamily="34" charset="0"/>
              <a:ea typeface="思源黑体 CN Regular" panose="020B0500000000000000" pitchFamily="34" charset="-122"/>
              <a:sym typeface="Arial" panose="020B0604020202020204" pitchFamily="34" charset="0"/>
            </a:endParaRPr>
          </a:p>
          <a:p>
            <a:pPr indent="0" eaLnBrk="1" fontAlgn="auto" hangingPunct="1">
              <a:spcBef>
                <a:spcPts val="1000"/>
              </a:spcBef>
              <a:buFont typeface="Arial" panose="020B0604020202020204" pitchFamily="34" charset="0"/>
              <a:buNone/>
              <a:defRPr/>
            </a:pPr>
            <a:r>
              <a:rPr lang="zh-CN" altLang="zh-CN" sz="2400" noProof="1">
                <a:latin typeface="Arial" panose="020B0604020202020204" pitchFamily="34" charset="0"/>
                <a:ea typeface="思源黑体 CN Regular" panose="020B0500000000000000" pitchFamily="34" charset="-122"/>
                <a:sym typeface="Arial" panose="020B0604020202020204" pitchFamily="34" charset="0"/>
              </a:rPr>
              <a:t>写全世界的正义之士和日本右翼分子对南京大屠杀的不同态度，批判了日本右翼分子否认历史的顽固态度。</a:t>
            </a:r>
            <a:endParaRPr lang="en-US" altLang="zh-CN" sz="2400" noProof="1">
              <a:latin typeface="Arial" panose="020B0604020202020204" pitchFamily="34" charset="0"/>
              <a:ea typeface="思源黑体 CN Regular" panose="020B0500000000000000" pitchFamily="34" charset="-122"/>
              <a:sym typeface="Arial" panose="020B0604020202020204" pitchFamily="34" charset="0"/>
            </a:endParaRPr>
          </a:p>
        </p:txBody>
      </p:sp>
      <p:sp>
        <p:nvSpPr>
          <p:cNvPr id="14" name="矩形 13"/>
          <p:cNvSpPr/>
          <p:nvPr>
            <p:custDataLst>
              <p:tags r:id="rId4"/>
            </p:custDataLst>
          </p:nvPr>
        </p:nvSpPr>
        <p:spPr>
          <a:xfrm>
            <a:off x="616744" y="5328830"/>
            <a:ext cx="8495371" cy="959237"/>
          </a:xfrm>
          <a:prstGeom prst="rect">
            <a:avLst/>
          </a:prstGeom>
        </p:spPr>
        <p:txBody>
          <a:bodyPr wrap="square">
            <a:spAutoFit/>
          </a:bodyPr>
          <a:lstStyle/>
          <a:p>
            <a:pPr indent="0" eaLnBrk="1" fontAlgn="auto" hangingPunct="1">
              <a:spcBef>
                <a:spcPts val="1000"/>
              </a:spcBef>
              <a:buFont typeface="Arial" panose="020B0604020202020204" pitchFamily="34" charset="0"/>
              <a:buNone/>
              <a:defRPr/>
            </a:pPr>
            <a:r>
              <a:rPr lang="zh-CN" altLang="zh-CN" sz="2400" noProof="1">
                <a:solidFill>
                  <a:srgbClr val="C00000"/>
                </a:solidFill>
                <a:latin typeface="Arial" panose="020B0604020202020204" pitchFamily="34" charset="0"/>
                <a:ea typeface="思源黑体 CN Regular" panose="020B0500000000000000" pitchFamily="34" charset="-122"/>
                <a:sym typeface="Arial" panose="020B0604020202020204" pitchFamily="34" charset="0"/>
              </a:rPr>
              <a:t>第三部分（第</a:t>
            </a:r>
            <a:r>
              <a:rPr lang="en-US" altLang="zh-CN" sz="2400" noProof="1">
                <a:solidFill>
                  <a:srgbClr val="C00000"/>
                </a:solidFill>
                <a:latin typeface="Arial" panose="020B0604020202020204" pitchFamily="34" charset="0"/>
                <a:ea typeface="思源黑体 CN Regular" panose="020B0500000000000000" pitchFamily="34" charset="-122"/>
                <a:sym typeface="Arial" panose="020B0604020202020204" pitchFamily="34" charset="0"/>
              </a:rPr>
              <a:t>5</a:t>
            </a:r>
            <a:r>
              <a:rPr lang="zh-CN" altLang="zh-CN" sz="2400" noProof="1">
                <a:solidFill>
                  <a:srgbClr val="C00000"/>
                </a:solidFill>
                <a:latin typeface="Arial" panose="020B0604020202020204" pitchFamily="34" charset="0"/>
                <a:ea typeface="思源黑体 CN Regular" panose="020B0500000000000000" pitchFamily="34" charset="-122"/>
                <a:sym typeface="Arial" panose="020B0604020202020204" pitchFamily="34" charset="0"/>
              </a:rPr>
              <a:t>、</a:t>
            </a:r>
            <a:r>
              <a:rPr lang="en-US" altLang="zh-CN" sz="2400" noProof="1">
                <a:solidFill>
                  <a:srgbClr val="C00000"/>
                </a:solidFill>
                <a:latin typeface="Arial" panose="020B0604020202020204" pitchFamily="34" charset="0"/>
                <a:ea typeface="思源黑体 CN Regular" panose="020B0500000000000000" pitchFamily="34" charset="-122"/>
                <a:sym typeface="Arial" panose="020B0604020202020204" pitchFamily="34" charset="0"/>
              </a:rPr>
              <a:t>6</a:t>
            </a:r>
            <a:r>
              <a:rPr lang="zh-CN" altLang="zh-CN" sz="2400" noProof="1">
                <a:solidFill>
                  <a:srgbClr val="C00000"/>
                </a:solidFill>
                <a:latin typeface="Arial" panose="020B0604020202020204" pitchFamily="34" charset="0"/>
                <a:ea typeface="思源黑体 CN Regular" panose="020B0500000000000000" pitchFamily="34" charset="-122"/>
                <a:sym typeface="Arial" panose="020B0604020202020204" pitchFamily="34" charset="0"/>
              </a:rPr>
              <a:t>段）</a:t>
            </a:r>
            <a:endParaRPr lang="en-US" altLang="zh-CN" sz="2400" noProof="1">
              <a:solidFill>
                <a:srgbClr val="C00000"/>
              </a:solidFill>
              <a:latin typeface="Arial" panose="020B0604020202020204" pitchFamily="34" charset="0"/>
              <a:ea typeface="思源黑体 CN Regular" panose="020B0500000000000000" pitchFamily="34" charset="-122"/>
              <a:sym typeface="Arial" panose="020B0604020202020204" pitchFamily="34" charset="0"/>
            </a:endParaRPr>
          </a:p>
          <a:p>
            <a:pPr indent="0" eaLnBrk="1" fontAlgn="auto" hangingPunct="1">
              <a:spcBef>
                <a:spcPts val="1000"/>
              </a:spcBef>
              <a:buFont typeface="Arial" panose="020B0604020202020204" pitchFamily="34" charset="0"/>
              <a:buNone/>
              <a:defRPr/>
            </a:pPr>
            <a:r>
              <a:rPr lang="zh-CN" altLang="zh-CN" sz="2400" noProof="1">
                <a:latin typeface="Arial" panose="020B0604020202020204" pitchFamily="34" charset="0"/>
                <a:ea typeface="思源黑体 CN Regular" panose="020B0500000000000000" pitchFamily="34" charset="-122"/>
                <a:sym typeface="Arial" panose="020B0604020202020204" pitchFamily="34" charset="0"/>
              </a:rPr>
              <a:t>写南京成为国际和平城市，中国矢志捍卫世界和平。</a:t>
            </a:r>
          </a:p>
        </p:txBody>
      </p:sp>
      <p:sp>
        <p:nvSpPr>
          <p:cNvPr id="15" name="文本框 14"/>
          <p:cNvSpPr txBox="1"/>
          <p:nvPr>
            <p:custDataLst>
              <p:tags r:id="rId5"/>
            </p:custDataLst>
          </p:nvPr>
        </p:nvSpPr>
        <p:spPr>
          <a:xfrm>
            <a:off x="616744" y="1213211"/>
            <a:ext cx="3498850" cy="584775"/>
          </a:xfrm>
          <a:prstGeom prst="rect">
            <a:avLst/>
          </a:prstGeom>
          <a:noFill/>
        </p:spPr>
        <p:txBody>
          <a:bodyPr wrap="square" rtlCol="0">
            <a:spAutoFit/>
          </a:bodyPr>
          <a:lstStyle/>
          <a:p>
            <a:r>
              <a:rPr lang="zh-CN" altLang="zh-CN" sz="3200" b="1" dirty="0">
                <a:latin typeface="Arial" panose="020B0604020202020204" pitchFamily="34" charset="0"/>
                <a:ea typeface="思源黑体 CN Regular" panose="020B0500000000000000" pitchFamily="34" charset="-122"/>
                <a:sym typeface="Arial" panose="020B0604020202020204" pitchFamily="34" charset="0"/>
              </a:rPr>
              <a:t>课文结构</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 calcmode="lin" valueType="num">
                                      <p:cBhvr additive="base">
                                        <p:cTn id="13"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12"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8522849" y="243067"/>
            <a:ext cx="3437657" cy="611620"/>
          </a:xfrm>
          <a:prstGeom prst="rect">
            <a:avLst/>
          </a:prstGeom>
        </p:spPr>
      </p:pic>
      <p:grpSp>
        <p:nvGrpSpPr>
          <p:cNvPr id="2" name="组合 1"/>
          <p:cNvGrpSpPr/>
          <p:nvPr/>
        </p:nvGrpSpPr>
        <p:grpSpPr>
          <a:xfrm>
            <a:off x="0" y="243067"/>
            <a:ext cx="340360" cy="268340"/>
            <a:chOff x="0" y="5877560"/>
            <a:chExt cx="12192000" cy="268340"/>
          </a:xfrm>
        </p:grpSpPr>
        <p:sp>
          <p:nvSpPr>
            <p:cNvPr id="22" name="矩形 21"/>
            <p:cNvSpPr/>
            <p:nvPr/>
          </p:nvSpPr>
          <p:spPr>
            <a:xfrm>
              <a:off x="0" y="5877560"/>
              <a:ext cx="9663623" cy="164426"/>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23" name="矩形 22"/>
            <p:cNvSpPr/>
            <p:nvPr/>
          </p:nvSpPr>
          <p:spPr>
            <a:xfrm>
              <a:off x="0" y="6100181"/>
              <a:ext cx="12192000" cy="45719"/>
            </a:xfrm>
            <a:prstGeom prst="rect">
              <a:avLst/>
            </a:prstGeom>
            <a:solidFill>
              <a:srgbClr val="E03F4F"/>
            </a:solidFill>
            <a:ln>
              <a:solidFill>
                <a:srgbClr val="E03F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sp>
        <p:nvSpPr>
          <p:cNvPr id="24" name="文本框 23"/>
          <p:cNvSpPr txBox="1"/>
          <p:nvPr/>
        </p:nvSpPr>
        <p:spPr>
          <a:xfrm>
            <a:off x="480400" y="145883"/>
            <a:ext cx="4091300" cy="523220"/>
          </a:xfrm>
          <a:prstGeom prst="rect">
            <a:avLst/>
          </a:prstGeom>
          <a:noFill/>
        </p:spPr>
        <p:txBody>
          <a:bodyPr wrap="square" rtlCol="0">
            <a:spAutoFit/>
          </a:bodyPr>
          <a:lstStyle/>
          <a:p>
            <a:r>
              <a:rPr lang="zh-CN" altLang="en-US" sz="2800" dirty="0">
                <a:latin typeface="Arial" panose="020B0604020202020204" pitchFamily="34" charset="0"/>
                <a:ea typeface="思源黑体 CN Regular" panose="020B0500000000000000" pitchFamily="34" charset="-122"/>
                <a:sym typeface="Arial" panose="020B0604020202020204" pitchFamily="34" charset="0"/>
              </a:rPr>
              <a:t>精读品味</a:t>
            </a:r>
          </a:p>
        </p:txBody>
      </p:sp>
      <p:sp>
        <p:nvSpPr>
          <p:cNvPr id="13" name="TextBox 6"/>
          <p:cNvSpPr txBox="1"/>
          <p:nvPr>
            <p:custDataLst>
              <p:tags r:id="rId2"/>
            </p:custDataLst>
          </p:nvPr>
        </p:nvSpPr>
        <p:spPr>
          <a:xfrm>
            <a:off x="670296" y="3527220"/>
            <a:ext cx="10921175" cy="1231078"/>
          </a:xfrm>
          <a:prstGeom prst="rect">
            <a:avLst/>
          </a:prstGeom>
          <a:noFill/>
        </p:spPr>
        <p:txBody>
          <a:bodyPr wrap="square" lIns="121894" tIns="60946" rIns="121894" bIns="60946" rtlCol="0">
            <a:spAutoFit/>
          </a:bodyPr>
          <a:lstStyle/>
          <a:p>
            <a:r>
              <a:rPr lang="en-US" altLang="zh-CN" sz="2400" b="1" dirty="0">
                <a:latin typeface="Arial" panose="020B0604020202020204" pitchFamily="34" charset="0"/>
                <a:ea typeface="思源黑体 CN Regular" panose="020B0500000000000000" pitchFamily="34" charset="-122"/>
                <a:sym typeface="Arial" panose="020B0604020202020204" pitchFamily="34" charset="0"/>
              </a:rPr>
              <a:t>2</a:t>
            </a:r>
            <a:r>
              <a:rPr lang="zh-CN" altLang="en-US" sz="2400" b="1" dirty="0">
                <a:latin typeface="Arial" panose="020B0604020202020204" pitchFamily="34" charset="0"/>
                <a:ea typeface="思源黑体 CN Regular" panose="020B0500000000000000" pitchFamily="34" charset="-122"/>
                <a:sym typeface="Arial" panose="020B0604020202020204" pitchFamily="34" charset="0"/>
              </a:rPr>
              <a:t>、第一段“</a:t>
            </a:r>
            <a:r>
              <a:rPr lang="en-US" sz="2400" b="1" dirty="0">
                <a:latin typeface="Arial" panose="020B0604020202020204" pitchFamily="34" charset="0"/>
                <a:ea typeface="思源黑体 CN Regular" panose="020B0500000000000000" pitchFamily="34" charset="-122"/>
                <a:sym typeface="Arial" panose="020B0604020202020204" pitchFamily="34" charset="0"/>
              </a:rPr>
              <a:t>1937</a:t>
            </a:r>
            <a:r>
              <a:rPr lang="zh-CN" altLang="en-US" sz="2400" b="1" dirty="0">
                <a:latin typeface="Arial" panose="020B0604020202020204" pitchFamily="34" charset="0"/>
                <a:ea typeface="思源黑体 CN Regular" panose="020B0500000000000000" pitchFamily="34" charset="-122"/>
                <a:sym typeface="Arial" panose="020B0604020202020204" pitchFamily="34" charset="0"/>
              </a:rPr>
              <a:t>年</a:t>
            </a:r>
            <a:r>
              <a:rPr lang="en-US" sz="2400" b="1" dirty="0">
                <a:latin typeface="Arial" panose="020B0604020202020204" pitchFamily="34" charset="0"/>
                <a:ea typeface="思源黑体 CN Regular" panose="020B0500000000000000" pitchFamily="34" charset="-122"/>
                <a:sym typeface="Arial" panose="020B0604020202020204" pitchFamily="34" charset="0"/>
              </a:rPr>
              <a:t>12</a:t>
            </a:r>
            <a:r>
              <a:rPr lang="zh-CN" altLang="en-US" sz="2400" b="1" dirty="0">
                <a:latin typeface="Arial" panose="020B0604020202020204" pitchFamily="34" charset="0"/>
                <a:ea typeface="思源黑体 CN Regular" panose="020B0500000000000000" pitchFamily="34" charset="-122"/>
                <a:sym typeface="Arial" panose="020B0604020202020204" pitchFamily="34" charset="0"/>
              </a:rPr>
              <a:t>月</a:t>
            </a:r>
            <a:r>
              <a:rPr lang="en-US" sz="2400" b="1" dirty="0">
                <a:latin typeface="Arial" panose="020B0604020202020204" pitchFamily="34" charset="0"/>
                <a:ea typeface="思源黑体 CN Regular" panose="020B0500000000000000" pitchFamily="34" charset="-122"/>
                <a:sym typeface="Arial" panose="020B0604020202020204" pitchFamily="34" charset="0"/>
              </a:rPr>
              <a:t>13</a:t>
            </a:r>
            <a:r>
              <a:rPr lang="zh-CN" altLang="en-US" sz="2400" b="1" dirty="0">
                <a:latin typeface="Arial" panose="020B0604020202020204" pitchFamily="34" charset="0"/>
                <a:ea typeface="思源黑体 CN Regular" panose="020B0500000000000000" pitchFamily="34" charset="-122"/>
                <a:sym typeface="Arial" panose="020B0604020202020204" pitchFamily="34" charset="0"/>
              </a:rPr>
              <a:t>日，侵华日军野蛮侵入南京，随后制造了惨绝人寰的南京大屠杀惨案，</a:t>
            </a:r>
            <a:r>
              <a:rPr lang="en-US" sz="2400" b="1" dirty="0">
                <a:latin typeface="Arial" panose="020B0604020202020204" pitchFamily="34" charset="0"/>
                <a:ea typeface="思源黑体 CN Regular" panose="020B0500000000000000" pitchFamily="34" charset="-122"/>
                <a:sym typeface="Arial" panose="020B0604020202020204" pitchFamily="34" charset="0"/>
              </a:rPr>
              <a:t>30</a:t>
            </a:r>
            <a:r>
              <a:rPr lang="zh-CN" altLang="en-US" sz="2400" b="1" dirty="0">
                <a:latin typeface="Arial" panose="020B0604020202020204" pitchFamily="34" charset="0"/>
                <a:ea typeface="思源黑体 CN Regular" panose="020B0500000000000000" pitchFamily="34" charset="-122"/>
                <a:sym typeface="Arial" panose="020B0604020202020204" pitchFamily="34" charset="0"/>
              </a:rPr>
              <a:t>万中国同胞惨遭杀戮”一句采用了什么记叙顺序？这样写有什么好处？</a:t>
            </a:r>
          </a:p>
        </p:txBody>
      </p:sp>
      <p:sp>
        <p:nvSpPr>
          <p:cNvPr id="16" name="TextBox 7"/>
          <p:cNvSpPr txBox="1"/>
          <p:nvPr>
            <p:custDataLst>
              <p:tags r:id="rId3"/>
            </p:custDataLst>
          </p:nvPr>
        </p:nvSpPr>
        <p:spPr>
          <a:xfrm>
            <a:off x="670296" y="1284828"/>
            <a:ext cx="10610517" cy="637710"/>
          </a:xfrm>
          <a:prstGeom prst="rect">
            <a:avLst/>
          </a:prstGeom>
          <a:noFill/>
        </p:spPr>
        <p:txBody>
          <a:bodyPr wrap="square" lIns="121894" tIns="60946" rIns="121894" bIns="60946" rtlCol="0">
            <a:spAutoFit/>
          </a:bodyPr>
          <a:lstStyle/>
          <a:p>
            <a:pPr>
              <a:lnSpc>
                <a:spcPct val="130000"/>
              </a:lnSpc>
            </a:pPr>
            <a:r>
              <a:rPr lang="en-US" altLang="zh-CN" sz="2800" b="1" dirty="0">
                <a:latin typeface="Arial" panose="020B0604020202020204" pitchFamily="34" charset="0"/>
                <a:ea typeface="思源黑体 CN Regular" panose="020B0500000000000000" pitchFamily="34" charset="-122"/>
                <a:sym typeface="Arial" panose="020B0604020202020204" pitchFamily="34" charset="0"/>
              </a:rPr>
              <a:t>1</a:t>
            </a:r>
            <a:r>
              <a:rPr lang="zh-CN" altLang="en-US" sz="2800" b="1" dirty="0">
                <a:latin typeface="Arial" panose="020B0604020202020204" pitchFamily="34" charset="0"/>
                <a:ea typeface="思源黑体 CN Regular" panose="020B0500000000000000" pitchFamily="34" charset="-122"/>
                <a:sym typeface="Arial" panose="020B0604020202020204" pitchFamily="34" charset="0"/>
              </a:rPr>
              <a:t>、这篇文章是怎样开头的？这样写有什么作用？</a:t>
            </a:r>
          </a:p>
        </p:txBody>
      </p:sp>
      <p:sp>
        <p:nvSpPr>
          <p:cNvPr id="17" name="矩形 16"/>
          <p:cNvSpPr/>
          <p:nvPr>
            <p:custDataLst>
              <p:tags r:id="rId4"/>
            </p:custDataLst>
          </p:nvPr>
        </p:nvSpPr>
        <p:spPr>
          <a:xfrm>
            <a:off x="670296" y="2230866"/>
            <a:ext cx="9431301" cy="954107"/>
          </a:xfrm>
          <a:prstGeom prst="rect">
            <a:avLst/>
          </a:prstGeom>
        </p:spPr>
        <p:txBody>
          <a:bodyPr wrap="square">
            <a:spAutoFit/>
          </a:bodyPr>
          <a:lstStyle/>
          <a:p>
            <a:r>
              <a:rPr lang="zh-CN" altLang="en-US" sz="1600" b="1">
                <a:latin typeface="Arial" panose="020B0604020202020204" pitchFamily="34" charset="0"/>
                <a:ea typeface="思源黑体 CN Regular" panose="020B0500000000000000" pitchFamily="34" charset="-122"/>
                <a:sym typeface="Arial" panose="020B0604020202020204" pitchFamily="34" charset="0"/>
              </a:rPr>
              <a:t> </a:t>
            </a:r>
            <a:r>
              <a:rPr lang="zh-CN" altLang="en-US" sz="2800" b="1">
                <a:solidFill>
                  <a:srgbClr val="FF0000"/>
                </a:solidFill>
                <a:latin typeface="Arial" panose="020B0604020202020204" pitchFamily="34" charset="0"/>
                <a:ea typeface="思源黑体 CN Regular" panose="020B0500000000000000" pitchFamily="34" charset="-122"/>
                <a:sym typeface="Arial" panose="020B0604020202020204" pitchFamily="34" charset="0"/>
              </a:rPr>
              <a:t>引用宝鼎铭文</a:t>
            </a:r>
            <a:r>
              <a:rPr lang="zh-CN" altLang="en-US" sz="2800" b="1">
                <a:solidFill>
                  <a:srgbClr val="0000FF"/>
                </a:solidFill>
                <a:latin typeface="Arial" panose="020B0604020202020204" pitchFamily="34" charset="0"/>
                <a:ea typeface="思源黑体 CN Regular" panose="020B0500000000000000" pitchFamily="34" charset="-122"/>
                <a:sym typeface="Arial" panose="020B0604020202020204" pitchFamily="34" charset="0"/>
              </a:rPr>
              <a:t>，一方面</a:t>
            </a:r>
            <a:r>
              <a:rPr lang="zh-CN" altLang="en-US" sz="2800" b="1">
                <a:solidFill>
                  <a:srgbClr val="FF0000"/>
                </a:solidFill>
                <a:latin typeface="Arial" panose="020B0604020202020204" pitchFamily="34" charset="0"/>
                <a:ea typeface="思源黑体 CN Regular" panose="020B0500000000000000" pitchFamily="34" charset="-122"/>
                <a:sym typeface="Arial" panose="020B0604020202020204" pitchFamily="34" charset="0"/>
              </a:rPr>
              <a:t>点明</a:t>
            </a:r>
            <a:r>
              <a:rPr lang="zh-CN" altLang="en-US" sz="2800" b="1">
                <a:solidFill>
                  <a:srgbClr val="0000FF"/>
                </a:solidFill>
                <a:latin typeface="Arial" panose="020B0604020202020204" pitchFamily="34" charset="0"/>
                <a:ea typeface="思源黑体 CN Regular" panose="020B0500000000000000" pitchFamily="34" charset="-122"/>
                <a:sym typeface="Arial" panose="020B0604020202020204" pitchFamily="34" charset="0"/>
              </a:rPr>
              <a:t>文章的内容，增强现场感；另一方面</a:t>
            </a:r>
            <a:r>
              <a:rPr lang="zh-CN" altLang="en-US" sz="2800" b="1">
                <a:solidFill>
                  <a:srgbClr val="FF0000"/>
                </a:solidFill>
                <a:latin typeface="Arial" panose="020B0604020202020204" pitchFamily="34" charset="0"/>
                <a:ea typeface="思源黑体 CN Regular" panose="020B0500000000000000" pitchFamily="34" charset="-122"/>
                <a:sym typeface="Arial" panose="020B0604020202020204" pitchFamily="34" charset="0"/>
              </a:rPr>
              <a:t>丰富</a:t>
            </a:r>
            <a:r>
              <a:rPr lang="zh-CN" altLang="en-US" sz="2800" b="1">
                <a:solidFill>
                  <a:srgbClr val="0000FF"/>
                </a:solidFill>
                <a:latin typeface="Arial" panose="020B0604020202020204" pitchFamily="34" charset="0"/>
                <a:ea typeface="思源黑体 CN Regular" panose="020B0500000000000000" pitchFamily="34" charset="-122"/>
                <a:sym typeface="Arial" panose="020B0604020202020204" pitchFamily="34" charset="0"/>
              </a:rPr>
              <a:t>文章的内容，增添表现力。</a:t>
            </a:r>
            <a:endParaRPr lang="zh-CN" altLang="en-US" sz="2800">
              <a:solidFill>
                <a:srgbClr val="0000FF"/>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18" name="矩形 17"/>
          <p:cNvSpPr/>
          <p:nvPr>
            <p:custDataLst>
              <p:tags r:id="rId5"/>
            </p:custDataLst>
          </p:nvPr>
        </p:nvSpPr>
        <p:spPr>
          <a:xfrm>
            <a:off x="670296" y="5100545"/>
            <a:ext cx="10007259" cy="954107"/>
          </a:xfrm>
          <a:prstGeom prst="rect">
            <a:avLst/>
          </a:prstGeom>
        </p:spPr>
        <p:txBody>
          <a:bodyPr wrap="square">
            <a:spAutoFit/>
          </a:bodyPr>
          <a:lstStyle/>
          <a:p>
            <a:r>
              <a:rPr lang="zh-CN" altLang="en-US" sz="2800" b="1">
                <a:solidFill>
                  <a:srgbClr val="FF0000"/>
                </a:solidFill>
                <a:latin typeface="Arial" panose="020B0604020202020204" pitchFamily="34" charset="0"/>
                <a:ea typeface="思源黑体 CN Regular" panose="020B0500000000000000" pitchFamily="34" charset="-122"/>
                <a:sym typeface="Arial" panose="020B0604020202020204" pitchFamily="34" charset="0"/>
              </a:rPr>
              <a:t>插叙。</a:t>
            </a:r>
            <a:r>
              <a:rPr lang="zh-CN" altLang="en-US" sz="2800" b="1">
                <a:solidFill>
                  <a:srgbClr val="0000FF"/>
                </a:solidFill>
                <a:latin typeface="Arial" panose="020B0604020202020204" pitchFamily="34" charset="0"/>
                <a:ea typeface="思源黑体 CN Regular" panose="020B0500000000000000" pitchFamily="34" charset="-122"/>
                <a:sym typeface="Arial" panose="020B0604020202020204" pitchFamily="34" charset="0"/>
              </a:rPr>
              <a:t>这句话交代了“南京大屠杀”的</a:t>
            </a:r>
            <a:r>
              <a:rPr lang="zh-CN" altLang="en-US" sz="2800" b="1">
                <a:solidFill>
                  <a:srgbClr val="FF0000"/>
                </a:solidFill>
                <a:latin typeface="Arial" panose="020B0604020202020204" pitchFamily="34" charset="0"/>
                <a:ea typeface="思源黑体 CN Regular" panose="020B0500000000000000" pitchFamily="34" charset="-122"/>
                <a:sym typeface="Arial" panose="020B0604020202020204" pitchFamily="34" charset="0"/>
              </a:rPr>
              <a:t>时间和死亡人数</a:t>
            </a:r>
            <a:r>
              <a:rPr lang="zh-CN" altLang="en-US" sz="2800" b="1">
                <a:solidFill>
                  <a:srgbClr val="0000FF"/>
                </a:solidFill>
                <a:latin typeface="Arial" panose="020B0604020202020204" pitchFamily="34" charset="0"/>
                <a:ea typeface="思源黑体 CN Regular" panose="020B0500000000000000" pitchFamily="34" charset="-122"/>
                <a:sym typeface="Arial" panose="020B0604020202020204" pitchFamily="34" charset="0"/>
              </a:rPr>
              <a:t>，</a:t>
            </a:r>
            <a:r>
              <a:rPr lang="zh-CN" altLang="en-US" sz="2800" b="1">
                <a:solidFill>
                  <a:srgbClr val="FF0000"/>
                </a:solidFill>
                <a:latin typeface="Arial" panose="020B0604020202020204" pitchFamily="34" charset="0"/>
                <a:ea typeface="思源黑体 CN Regular" panose="020B0500000000000000" pitchFamily="34" charset="-122"/>
                <a:sym typeface="Arial" panose="020B0604020202020204" pitchFamily="34" charset="0"/>
              </a:rPr>
              <a:t>补充说明</a:t>
            </a:r>
            <a:r>
              <a:rPr lang="zh-CN" altLang="en-US" sz="2800" b="1">
                <a:solidFill>
                  <a:srgbClr val="0000FF"/>
                </a:solidFill>
                <a:latin typeface="Arial" panose="020B0604020202020204" pitchFamily="34" charset="0"/>
                <a:ea typeface="思源黑体 CN Regular" panose="020B0500000000000000" pitchFamily="34" charset="-122"/>
                <a:sym typeface="Arial" panose="020B0604020202020204" pitchFamily="34" charset="0"/>
              </a:rPr>
              <a:t>文章的背景，使情节更加完整。</a:t>
            </a:r>
            <a:endParaRPr lang="zh-CN" altLang="en-US" sz="2800">
              <a:solidFill>
                <a:srgbClr val="0000FF"/>
              </a:solidFill>
              <a:latin typeface="Arial" panose="020B0604020202020204" pitchFamily="34" charset="0"/>
              <a:ea typeface="思源黑体 CN Regular" panose="020B0500000000000000" pitchFamily="3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animEffect transition="in" filter="blinds(horizontal)">
                                      <p:cBhvr>
                                        <p:cTn id="13" dur="500"/>
                                        <p:tgtEl>
                                          <p:spTgt spid="1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8">
                                            <p:txEl>
                                              <p:pRg st="0" end="0"/>
                                            </p:txEl>
                                          </p:spTgt>
                                        </p:tgtEl>
                                        <p:attrNameLst>
                                          <p:attrName>style.visibility</p:attrName>
                                        </p:attrNameLst>
                                      </p:cBhvr>
                                      <p:to>
                                        <p:strVal val="visible"/>
                                      </p:to>
                                    </p:set>
                                    <p:animEffect transition="in" filter="fade">
                                      <p:cBhvr>
                                        <p:cTn id="18" dur="1000"/>
                                        <p:tgtEl>
                                          <p:spTgt spid="18">
                                            <p:txEl>
                                              <p:pRg st="0" end="0"/>
                                            </p:txEl>
                                          </p:spTgt>
                                        </p:tgtEl>
                                      </p:cBhvr>
                                    </p:animEffect>
                                    <p:anim calcmode="lin" valueType="num">
                                      <p:cBhvr>
                                        <p:cTn id="19"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8522849" y="243067"/>
            <a:ext cx="3437657" cy="611620"/>
          </a:xfrm>
          <a:prstGeom prst="rect">
            <a:avLst/>
          </a:prstGeom>
        </p:spPr>
      </p:pic>
      <p:grpSp>
        <p:nvGrpSpPr>
          <p:cNvPr id="2" name="组合 1"/>
          <p:cNvGrpSpPr/>
          <p:nvPr/>
        </p:nvGrpSpPr>
        <p:grpSpPr>
          <a:xfrm>
            <a:off x="0" y="243067"/>
            <a:ext cx="340360" cy="268340"/>
            <a:chOff x="0" y="5877560"/>
            <a:chExt cx="12192000" cy="268340"/>
          </a:xfrm>
        </p:grpSpPr>
        <p:sp>
          <p:nvSpPr>
            <p:cNvPr id="22" name="矩形 21"/>
            <p:cNvSpPr/>
            <p:nvPr/>
          </p:nvSpPr>
          <p:spPr>
            <a:xfrm>
              <a:off x="0" y="5877560"/>
              <a:ext cx="9663623" cy="164426"/>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23" name="矩形 22"/>
            <p:cNvSpPr/>
            <p:nvPr/>
          </p:nvSpPr>
          <p:spPr>
            <a:xfrm>
              <a:off x="0" y="6100181"/>
              <a:ext cx="12192000" cy="45719"/>
            </a:xfrm>
            <a:prstGeom prst="rect">
              <a:avLst/>
            </a:prstGeom>
            <a:solidFill>
              <a:srgbClr val="E03F4F"/>
            </a:solidFill>
            <a:ln>
              <a:solidFill>
                <a:srgbClr val="E03F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sp>
        <p:nvSpPr>
          <p:cNvPr id="24" name="文本框 23"/>
          <p:cNvSpPr txBox="1"/>
          <p:nvPr/>
        </p:nvSpPr>
        <p:spPr>
          <a:xfrm>
            <a:off x="480400" y="145883"/>
            <a:ext cx="4091300" cy="523220"/>
          </a:xfrm>
          <a:prstGeom prst="rect">
            <a:avLst/>
          </a:prstGeom>
          <a:noFill/>
        </p:spPr>
        <p:txBody>
          <a:bodyPr wrap="square" rtlCol="0">
            <a:spAutoFit/>
          </a:bodyPr>
          <a:lstStyle/>
          <a:p>
            <a:r>
              <a:rPr lang="zh-CN" altLang="en-US" sz="2800" dirty="0">
                <a:latin typeface="Arial" panose="020B0604020202020204" pitchFamily="34" charset="0"/>
                <a:ea typeface="思源黑体 CN Regular" panose="020B0500000000000000" pitchFamily="34" charset="-122"/>
                <a:sym typeface="Arial" panose="020B0604020202020204" pitchFamily="34" charset="0"/>
              </a:rPr>
              <a:t>精读品味</a:t>
            </a:r>
          </a:p>
        </p:txBody>
      </p:sp>
      <p:sp>
        <p:nvSpPr>
          <p:cNvPr id="11" name="Rectangle 1"/>
          <p:cNvSpPr/>
          <p:nvPr>
            <p:custDataLst>
              <p:tags r:id="rId2"/>
            </p:custDataLst>
          </p:nvPr>
        </p:nvSpPr>
        <p:spPr>
          <a:xfrm>
            <a:off x="632636" y="1300741"/>
            <a:ext cx="10926727" cy="4547397"/>
          </a:xfrm>
          <a:prstGeom prst="rect">
            <a:avLst/>
          </a:prstGeom>
          <a:noFill/>
          <a:ln w="9525">
            <a:noFill/>
          </a:ln>
        </p:spPr>
        <p:txBody>
          <a:bodyPr wrap="square" lIns="91439" tIns="45719" rIns="91439" bIns="45719" anchor="ctr">
            <a:spAutoFit/>
          </a:bodyPr>
          <a:lstStyle/>
          <a:p>
            <a:pPr eaLnBrk="0" hangingPunct="0">
              <a:lnSpc>
                <a:spcPct val="250000"/>
              </a:lnSpc>
            </a:pPr>
            <a:r>
              <a:rPr lang="en-US" altLang="zh-CN" sz="2400" b="1" dirty="0">
                <a:latin typeface="Arial" panose="020B0604020202020204" pitchFamily="34" charset="0"/>
                <a:ea typeface="思源黑体 CN Regular" panose="020B0500000000000000" pitchFamily="34" charset="-122"/>
                <a:sym typeface="Arial" panose="020B0604020202020204" pitchFamily="34" charset="0"/>
              </a:rPr>
              <a:t>3. </a:t>
            </a:r>
            <a:r>
              <a:rPr lang="zh-CN" altLang="en-US" sz="2400" b="1" dirty="0">
                <a:latin typeface="Arial" panose="020B0604020202020204" pitchFamily="34" charset="0"/>
                <a:ea typeface="思源黑体 CN Regular" panose="020B0500000000000000" pitchFamily="34" charset="-122"/>
                <a:sym typeface="Arial" panose="020B0604020202020204" pitchFamily="34" charset="0"/>
              </a:rPr>
              <a:t>写日本右翼分子否认历史、美化侵略战争的事实，有什么作用？</a:t>
            </a:r>
          </a:p>
          <a:p>
            <a:pPr eaLnBrk="0" hangingPunct="0">
              <a:lnSpc>
                <a:spcPct val="250000"/>
              </a:lnSpc>
            </a:pPr>
            <a:r>
              <a:rPr lang="zh-CN" altLang="en-US" sz="2400" b="1" dirty="0">
                <a:latin typeface="Arial" panose="020B0604020202020204" pitchFamily="34" charset="0"/>
                <a:ea typeface="思源黑体 CN Regular" panose="020B0500000000000000" pitchFamily="34" charset="-122"/>
                <a:sym typeface="Arial" panose="020B0604020202020204" pitchFamily="34" charset="0"/>
              </a:rPr>
              <a:t>  </a:t>
            </a:r>
            <a:r>
              <a:rPr lang="zh-CN" altLang="en-US" sz="2400" b="1" dirty="0">
                <a:solidFill>
                  <a:srgbClr val="0000FF"/>
                </a:solidFill>
                <a:latin typeface="Arial" panose="020B0604020202020204" pitchFamily="34" charset="0"/>
                <a:ea typeface="思源黑体 CN Regular" panose="020B0500000000000000" pitchFamily="34" charset="-122"/>
                <a:sym typeface="Arial" panose="020B0604020202020204" pitchFamily="34" charset="0"/>
              </a:rPr>
              <a:t>列举日本右翼分子否认历史、美化侵略战争的无耻行径，与第</a:t>
            </a:r>
            <a:r>
              <a:rPr lang="en-US" altLang="zh-CN" sz="2400" b="1" dirty="0">
                <a:solidFill>
                  <a:srgbClr val="0000FF"/>
                </a:solidFill>
                <a:latin typeface="Arial" panose="020B0604020202020204" pitchFamily="34" charset="0"/>
                <a:ea typeface="思源黑体 CN Regular" panose="020B0500000000000000" pitchFamily="34" charset="-122"/>
                <a:sym typeface="Arial" panose="020B0604020202020204" pitchFamily="34" charset="0"/>
              </a:rPr>
              <a:t>2</a:t>
            </a:r>
            <a:r>
              <a:rPr lang="zh-CN" altLang="en-US" sz="2400" b="1" dirty="0">
                <a:solidFill>
                  <a:srgbClr val="0000FF"/>
                </a:solidFill>
                <a:latin typeface="Arial" panose="020B0604020202020204" pitchFamily="34" charset="0"/>
                <a:ea typeface="思源黑体 CN Regular" panose="020B0500000000000000" pitchFamily="34" charset="-122"/>
                <a:sym typeface="Arial" panose="020B0604020202020204" pitchFamily="34" charset="0"/>
              </a:rPr>
              <a:t>段形成鲜明对比，批判了日本右翼分子否认历史的顽固态度。</a:t>
            </a:r>
            <a:endParaRPr lang="zh-CN" altLang="en-US" sz="2400" b="1" dirty="0">
              <a:latin typeface="Arial" panose="020B0604020202020204" pitchFamily="34" charset="0"/>
              <a:ea typeface="思源黑体 CN Regular" panose="020B0500000000000000" pitchFamily="34" charset="-122"/>
              <a:sym typeface="Arial" panose="020B0604020202020204" pitchFamily="34" charset="0"/>
            </a:endParaRPr>
          </a:p>
          <a:p>
            <a:pPr eaLnBrk="0" hangingPunct="0">
              <a:lnSpc>
                <a:spcPct val="250000"/>
              </a:lnSpc>
            </a:pPr>
            <a:r>
              <a:rPr lang="en-US" altLang="zh-CN" sz="2400" b="1" dirty="0">
                <a:latin typeface="Arial" panose="020B0604020202020204" pitchFamily="34" charset="0"/>
                <a:ea typeface="思源黑体 CN Regular" panose="020B0500000000000000" pitchFamily="34" charset="-122"/>
                <a:sym typeface="Arial" panose="020B0604020202020204" pitchFamily="34" charset="0"/>
              </a:rPr>
              <a:t>4.</a:t>
            </a:r>
            <a:r>
              <a:rPr lang="zh-CN" altLang="en-US" sz="2400" b="1" dirty="0">
                <a:latin typeface="Arial" panose="020B0604020202020204" pitchFamily="34" charset="0"/>
                <a:ea typeface="思源黑体 CN Regular" panose="020B0500000000000000" pitchFamily="34" charset="-122"/>
                <a:sym typeface="Arial" panose="020B0604020202020204" pitchFamily="34" charset="0"/>
              </a:rPr>
              <a:t>试分析本文最后一句话的作用。</a:t>
            </a:r>
          </a:p>
          <a:p>
            <a:pPr eaLnBrk="0" hangingPunct="0">
              <a:lnSpc>
                <a:spcPct val="250000"/>
              </a:lnSpc>
            </a:pPr>
            <a:r>
              <a:rPr lang="zh-CN" altLang="en-US" sz="2400" b="1" dirty="0">
                <a:solidFill>
                  <a:srgbClr val="0000FF"/>
                </a:solidFill>
                <a:latin typeface="Arial" panose="020B0604020202020204" pitchFamily="34" charset="0"/>
                <a:ea typeface="思源黑体 CN Regular" panose="020B0500000000000000" pitchFamily="34" charset="-122"/>
                <a:sym typeface="Arial" panose="020B0604020202020204" pitchFamily="34" charset="0"/>
              </a:rPr>
              <a:t>    本句起到了画龙点睛、升华主旨的作用，强调了中国捍卫世界和平的决心。</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fade">
                                      <p:cBhvr>
                                        <p:cTn id="7" dur="1000"/>
                                        <p:tgtEl>
                                          <p:spTgt spid="11">
                                            <p:txEl>
                                              <p:pRg st="1" end="1"/>
                                            </p:txEl>
                                          </p:spTgt>
                                        </p:tgtEl>
                                      </p:cBhvr>
                                    </p:animEffect>
                                    <p:anim calcmode="lin" valueType="num">
                                      <p:cBhvr>
                                        <p:cTn id="8"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1">
                                            <p:txEl>
                                              <p:pRg st="3" end="3"/>
                                            </p:txEl>
                                          </p:spTgt>
                                        </p:tgtEl>
                                        <p:attrNameLst>
                                          <p:attrName>style.visibility</p:attrName>
                                        </p:attrNameLst>
                                      </p:cBhvr>
                                      <p:to>
                                        <p:strVal val="visible"/>
                                      </p:to>
                                    </p:set>
                                    <p:animEffect transition="in" filter="wipe(down)">
                                      <p:cBhvr>
                                        <p:cTn id="14"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8522849" y="243067"/>
            <a:ext cx="3437657" cy="611620"/>
          </a:xfrm>
          <a:prstGeom prst="rect">
            <a:avLst/>
          </a:prstGeom>
        </p:spPr>
      </p:pic>
      <p:grpSp>
        <p:nvGrpSpPr>
          <p:cNvPr id="2" name="组合 1"/>
          <p:cNvGrpSpPr/>
          <p:nvPr/>
        </p:nvGrpSpPr>
        <p:grpSpPr>
          <a:xfrm>
            <a:off x="0" y="243067"/>
            <a:ext cx="340360" cy="268340"/>
            <a:chOff x="0" y="5877560"/>
            <a:chExt cx="12192000" cy="268340"/>
          </a:xfrm>
        </p:grpSpPr>
        <p:sp>
          <p:nvSpPr>
            <p:cNvPr id="22" name="矩形 21"/>
            <p:cNvSpPr/>
            <p:nvPr/>
          </p:nvSpPr>
          <p:spPr>
            <a:xfrm>
              <a:off x="0" y="5877560"/>
              <a:ext cx="9663623" cy="164426"/>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23" name="矩形 22"/>
            <p:cNvSpPr/>
            <p:nvPr/>
          </p:nvSpPr>
          <p:spPr>
            <a:xfrm>
              <a:off x="0" y="6100181"/>
              <a:ext cx="12192000" cy="45719"/>
            </a:xfrm>
            <a:prstGeom prst="rect">
              <a:avLst/>
            </a:prstGeom>
            <a:solidFill>
              <a:srgbClr val="E03F4F"/>
            </a:solidFill>
            <a:ln>
              <a:solidFill>
                <a:srgbClr val="E03F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sp>
        <p:nvSpPr>
          <p:cNvPr id="24" name="文本框 23"/>
          <p:cNvSpPr txBox="1"/>
          <p:nvPr/>
        </p:nvSpPr>
        <p:spPr>
          <a:xfrm>
            <a:off x="480400" y="145883"/>
            <a:ext cx="4091300" cy="523220"/>
          </a:xfrm>
          <a:prstGeom prst="rect">
            <a:avLst/>
          </a:prstGeom>
          <a:noFill/>
        </p:spPr>
        <p:txBody>
          <a:bodyPr wrap="square" rtlCol="0">
            <a:spAutoFit/>
          </a:bodyPr>
          <a:lstStyle/>
          <a:p>
            <a:r>
              <a:rPr lang="zh-CN" altLang="en-US" sz="2800" dirty="0">
                <a:latin typeface="Arial" panose="020B0604020202020204" pitchFamily="34" charset="0"/>
                <a:ea typeface="思源黑体 CN Regular" panose="020B0500000000000000" pitchFamily="34" charset="-122"/>
                <a:sym typeface="Arial" panose="020B0604020202020204" pitchFamily="34" charset="0"/>
              </a:rPr>
              <a:t>拓展探究</a:t>
            </a:r>
          </a:p>
        </p:txBody>
      </p:sp>
      <p:sp>
        <p:nvSpPr>
          <p:cNvPr id="8" name="文本框 99"/>
          <p:cNvSpPr txBox="1">
            <a:spLocks noChangeArrowheads="1"/>
          </p:cNvSpPr>
          <p:nvPr>
            <p:custDataLst>
              <p:tags r:id="rId2"/>
            </p:custDataLst>
          </p:nvPr>
        </p:nvSpPr>
        <p:spPr bwMode="auto">
          <a:xfrm>
            <a:off x="340359" y="912882"/>
            <a:ext cx="11535265" cy="1483537"/>
          </a:xfrm>
          <a:prstGeom prst="rect">
            <a:avLst/>
          </a:prstGeom>
          <a:noFill/>
          <a:ln w="9525">
            <a:noFill/>
            <a:miter lim="800000"/>
          </a:ln>
        </p:spPr>
        <p:txBody>
          <a:bodyPr wrap="square" lIns="108829" tIns="54414" rIns="108829" bIns="54414">
            <a:spAutoFit/>
          </a:bodyPr>
          <a:lstStyle/>
          <a:p>
            <a:pPr indent="316230" eaLnBrk="1" hangingPunct="1">
              <a:lnSpc>
                <a:spcPct val="200000"/>
              </a:lnSpc>
            </a:pPr>
            <a:r>
              <a:rPr lang="en-US" altLang="zh-CN" sz="2400" b="1" dirty="0">
                <a:latin typeface="Arial" panose="020B0604020202020204" pitchFamily="34" charset="0"/>
                <a:ea typeface="思源黑体 CN Regular" panose="020B0500000000000000" pitchFamily="34" charset="-122"/>
                <a:sym typeface="Arial" panose="020B0604020202020204" pitchFamily="34" charset="0"/>
              </a:rPr>
              <a:t>1</a:t>
            </a:r>
            <a:r>
              <a:rPr lang="zh-CN" altLang="en-US" sz="2400" b="1" dirty="0">
                <a:latin typeface="Arial" panose="020B0604020202020204" pitchFamily="34" charset="0"/>
                <a:ea typeface="思源黑体 CN Regular" panose="020B0500000000000000" pitchFamily="34" charset="-122"/>
                <a:sym typeface="Arial" panose="020B0604020202020204" pitchFamily="34" charset="0"/>
              </a:rPr>
              <a:t>、</a:t>
            </a:r>
            <a:r>
              <a:rPr lang="zh-CN" altLang="zh-CN" sz="2400" b="1" dirty="0">
                <a:latin typeface="Arial" panose="020B0604020202020204" pitchFamily="34" charset="0"/>
                <a:ea typeface="思源黑体 CN Regular" panose="020B0500000000000000" pitchFamily="34" charset="-122"/>
                <a:sym typeface="Arial" panose="020B0604020202020204" pitchFamily="34" charset="0"/>
              </a:rPr>
              <a:t>日军罪行可谓罄竹难书，面对</a:t>
            </a:r>
            <a:r>
              <a:rPr lang="zh-CN" altLang="en-US" sz="2400" b="1" dirty="0">
                <a:latin typeface="Arial" panose="020B0604020202020204" pitchFamily="34" charset="0"/>
                <a:ea typeface="思源黑体 CN Regular" panose="020B0500000000000000" pitchFamily="34" charset="-122"/>
                <a:sym typeface="Arial" panose="020B0604020202020204" pitchFamily="34" charset="0"/>
              </a:rPr>
              <a:t>南京大屠杀</a:t>
            </a:r>
            <a:r>
              <a:rPr lang="zh-CN" altLang="zh-CN" sz="2400" b="1" dirty="0">
                <a:latin typeface="Arial" panose="020B0604020202020204" pitchFamily="34" charset="0"/>
                <a:ea typeface="思源黑体 CN Regular" panose="020B0500000000000000" pitchFamily="34" charset="-122"/>
                <a:sym typeface="Arial" panose="020B0604020202020204" pitchFamily="34" charset="0"/>
              </a:rPr>
              <a:t>这段历史，我国举行公祭，其目的是什么呢？请结合第一段的内容进行阐述。</a:t>
            </a:r>
            <a:endParaRPr lang="zh-CN" altLang="en-US" sz="2400" b="1" dirty="0">
              <a:latin typeface="Arial" panose="020B0604020202020204" pitchFamily="34" charset="0"/>
              <a:ea typeface="思源黑体 CN Regular" panose="020B0500000000000000" pitchFamily="34" charset="-122"/>
              <a:sym typeface="Arial" panose="020B0604020202020204" pitchFamily="34" charset="0"/>
            </a:endParaRPr>
          </a:p>
        </p:txBody>
      </p:sp>
      <p:sp>
        <p:nvSpPr>
          <p:cNvPr id="9" name="文本框 99"/>
          <p:cNvSpPr txBox="1">
            <a:spLocks noChangeArrowheads="1"/>
          </p:cNvSpPr>
          <p:nvPr>
            <p:custDataLst>
              <p:tags r:id="rId3"/>
            </p:custDataLst>
          </p:nvPr>
        </p:nvSpPr>
        <p:spPr bwMode="auto">
          <a:xfrm>
            <a:off x="480400" y="2884594"/>
            <a:ext cx="11395224" cy="2567551"/>
          </a:xfrm>
          <a:prstGeom prst="rect">
            <a:avLst/>
          </a:prstGeom>
          <a:noFill/>
          <a:ln w="9525">
            <a:noFill/>
            <a:miter lim="800000"/>
          </a:ln>
        </p:spPr>
        <p:txBody>
          <a:bodyPr wrap="square" lIns="108829" tIns="54414" rIns="108829" bIns="54414">
            <a:spAutoFit/>
          </a:bodyPr>
          <a:lstStyle/>
          <a:p>
            <a:pPr indent="719455" eaLnBrk="1" hangingPunct="1">
              <a:lnSpc>
                <a:spcPct val="200000"/>
              </a:lnSpc>
            </a:pPr>
            <a:r>
              <a:rPr lang="zh-CN" altLang="zh-CN" sz="2800" b="1" dirty="0">
                <a:solidFill>
                  <a:srgbClr val="0000FF"/>
                </a:solidFill>
                <a:latin typeface="Arial" panose="020B0604020202020204" pitchFamily="34" charset="0"/>
                <a:ea typeface="思源黑体 CN Regular" panose="020B0500000000000000" pitchFamily="34" charset="-122"/>
                <a:sym typeface="Arial" panose="020B0604020202020204" pitchFamily="34" charset="0"/>
              </a:rPr>
              <a:t>文章开篇简要揭示了日军南京大屠杀的罪行，明确公祭的初衷是</a:t>
            </a:r>
            <a:r>
              <a:rPr lang="zh-CN" altLang="zh-CN" sz="2800" b="1"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悼念死难同胞，让中国人民永远牢记南京大屠杀历史，与全世界爱好和平与正义的人们共同维护和平。</a:t>
            </a:r>
            <a:endParaRPr lang="zh-CN" altLang="en-US" sz="2800" b="1" dirty="0">
              <a:solidFill>
                <a:srgbClr val="FF0000"/>
              </a:solidFill>
              <a:latin typeface="Arial" panose="020B0604020202020204" pitchFamily="34" charset="0"/>
              <a:ea typeface="思源黑体 CN Regular" panose="020B0500000000000000" pitchFamily="3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8522849" y="243067"/>
            <a:ext cx="3437657" cy="611620"/>
          </a:xfrm>
          <a:prstGeom prst="rect">
            <a:avLst/>
          </a:prstGeom>
        </p:spPr>
      </p:pic>
      <p:grpSp>
        <p:nvGrpSpPr>
          <p:cNvPr id="2" name="组合 1"/>
          <p:cNvGrpSpPr/>
          <p:nvPr/>
        </p:nvGrpSpPr>
        <p:grpSpPr>
          <a:xfrm>
            <a:off x="0" y="243067"/>
            <a:ext cx="340360" cy="268340"/>
            <a:chOff x="0" y="5877560"/>
            <a:chExt cx="12192000" cy="268340"/>
          </a:xfrm>
        </p:grpSpPr>
        <p:sp>
          <p:nvSpPr>
            <p:cNvPr id="22" name="矩形 21"/>
            <p:cNvSpPr/>
            <p:nvPr/>
          </p:nvSpPr>
          <p:spPr>
            <a:xfrm>
              <a:off x="0" y="5877560"/>
              <a:ext cx="9663623" cy="164426"/>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23" name="矩形 22"/>
            <p:cNvSpPr/>
            <p:nvPr/>
          </p:nvSpPr>
          <p:spPr>
            <a:xfrm>
              <a:off x="0" y="6100181"/>
              <a:ext cx="12192000" cy="45719"/>
            </a:xfrm>
            <a:prstGeom prst="rect">
              <a:avLst/>
            </a:prstGeom>
            <a:solidFill>
              <a:srgbClr val="E03F4F"/>
            </a:solidFill>
            <a:ln>
              <a:solidFill>
                <a:srgbClr val="E03F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sp>
        <p:nvSpPr>
          <p:cNvPr id="24" name="文本框 23"/>
          <p:cNvSpPr txBox="1"/>
          <p:nvPr/>
        </p:nvSpPr>
        <p:spPr>
          <a:xfrm>
            <a:off x="480400" y="145883"/>
            <a:ext cx="4091300" cy="523220"/>
          </a:xfrm>
          <a:prstGeom prst="rect">
            <a:avLst/>
          </a:prstGeom>
          <a:noFill/>
        </p:spPr>
        <p:txBody>
          <a:bodyPr wrap="square" rtlCol="0">
            <a:spAutoFit/>
          </a:bodyPr>
          <a:lstStyle/>
          <a:p>
            <a:r>
              <a:rPr lang="zh-CN" altLang="en-US" sz="2800" dirty="0">
                <a:latin typeface="Arial" panose="020B0604020202020204" pitchFamily="34" charset="0"/>
                <a:ea typeface="思源黑体 CN Regular" panose="020B0500000000000000" pitchFamily="34" charset="-122"/>
                <a:sym typeface="Arial" panose="020B0604020202020204" pitchFamily="34" charset="0"/>
              </a:rPr>
              <a:t>拓展探究</a:t>
            </a:r>
          </a:p>
        </p:txBody>
      </p:sp>
      <p:sp>
        <p:nvSpPr>
          <p:cNvPr id="8" name="文本框 99"/>
          <p:cNvSpPr txBox="1">
            <a:spLocks noChangeArrowheads="1"/>
          </p:cNvSpPr>
          <p:nvPr>
            <p:custDataLst>
              <p:tags r:id="rId2"/>
            </p:custDataLst>
          </p:nvPr>
        </p:nvSpPr>
        <p:spPr bwMode="auto">
          <a:xfrm>
            <a:off x="480401" y="912882"/>
            <a:ext cx="11255182" cy="2222200"/>
          </a:xfrm>
          <a:prstGeom prst="rect">
            <a:avLst/>
          </a:prstGeom>
          <a:noFill/>
          <a:ln w="9525">
            <a:noFill/>
            <a:miter lim="800000"/>
          </a:ln>
        </p:spPr>
        <p:txBody>
          <a:bodyPr wrap="square" lIns="108829" tIns="54414" rIns="108829" bIns="54414">
            <a:spAutoFit/>
          </a:bodyPr>
          <a:lstStyle/>
          <a:p>
            <a:pPr indent="316230" eaLnBrk="1" hangingPunct="1">
              <a:lnSpc>
                <a:spcPct val="200000"/>
              </a:lnSpc>
            </a:pPr>
            <a:r>
              <a:rPr lang="zh-CN" altLang="en-US" sz="2400" b="1" dirty="0">
                <a:latin typeface="Arial" panose="020B0604020202020204" pitchFamily="34" charset="0"/>
                <a:ea typeface="思源黑体 CN Regular" panose="020B0500000000000000" pitchFamily="34" charset="-122"/>
                <a:sym typeface="Arial" panose="020B0604020202020204" pitchFamily="34" charset="0"/>
              </a:rPr>
              <a:t> </a:t>
            </a:r>
            <a:r>
              <a:rPr lang="en-US" altLang="zh-CN" sz="2400" b="1" dirty="0">
                <a:latin typeface="Arial" panose="020B0604020202020204" pitchFamily="34" charset="0"/>
                <a:ea typeface="思源黑体 CN Regular" panose="020B0500000000000000" pitchFamily="34" charset="-122"/>
                <a:sym typeface="Arial" panose="020B0604020202020204" pitchFamily="34" charset="0"/>
              </a:rPr>
              <a:t>2</a:t>
            </a:r>
            <a:r>
              <a:rPr lang="zh-CN" altLang="en-US" sz="2400" b="1" dirty="0">
                <a:latin typeface="Arial" panose="020B0604020202020204" pitchFamily="34" charset="0"/>
                <a:ea typeface="思源黑体 CN Regular" panose="020B0500000000000000" pitchFamily="34" charset="-122"/>
                <a:sym typeface="Arial" panose="020B0604020202020204" pitchFamily="34" charset="0"/>
              </a:rPr>
              <a:t>、是啊，我们中华民族有着悠久的历史、灿烂的文化，但是“南京大屠杀”这样的奇耻大辱，这样惨绝人寰的灾难也更要铭记于心。回颐历史看看现实，我们中学生该如何肩负使命才能新树民族尊严，新铸中华辉煌呢</a:t>
            </a:r>
            <a:r>
              <a:rPr lang="en-US" altLang="zh-CN" sz="2400" b="1" dirty="0">
                <a:latin typeface="Arial" panose="020B0604020202020204" pitchFamily="34" charset="0"/>
                <a:ea typeface="思源黑体 CN Regular" panose="020B0500000000000000" pitchFamily="34" charset="-122"/>
                <a:sym typeface="Arial" panose="020B0604020202020204" pitchFamily="34" charset="0"/>
              </a:rPr>
              <a:t>?</a:t>
            </a:r>
            <a:endParaRPr lang="zh-CN" altLang="en-US" sz="2400" b="1" dirty="0">
              <a:latin typeface="Arial" panose="020B0604020202020204" pitchFamily="34" charset="0"/>
              <a:ea typeface="思源黑体 CN Regular" panose="020B0500000000000000" pitchFamily="34" charset="-122"/>
              <a:sym typeface="Arial" panose="020B0604020202020204" pitchFamily="34" charset="0"/>
            </a:endParaRPr>
          </a:p>
        </p:txBody>
      </p:sp>
      <p:sp>
        <p:nvSpPr>
          <p:cNvPr id="9" name="文本框 99"/>
          <p:cNvSpPr txBox="1">
            <a:spLocks noChangeArrowheads="1"/>
          </p:cNvSpPr>
          <p:nvPr>
            <p:custDataLst>
              <p:tags r:id="rId3"/>
            </p:custDataLst>
          </p:nvPr>
        </p:nvSpPr>
        <p:spPr bwMode="auto">
          <a:xfrm>
            <a:off x="408117" y="3507510"/>
            <a:ext cx="11118542" cy="2567551"/>
          </a:xfrm>
          <a:prstGeom prst="rect">
            <a:avLst/>
          </a:prstGeom>
          <a:noFill/>
          <a:ln w="9525">
            <a:noFill/>
            <a:miter lim="800000"/>
          </a:ln>
        </p:spPr>
        <p:txBody>
          <a:bodyPr wrap="square" lIns="108829" tIns="54414" rIns="108829" bIns="54414">
            <a:spAutoFit/>
          </a:bodyPr>
          <a:lstStyle/>
          <a:p>
            <a:pPr indent="719455">
              <a:lnSpc>
                <a:spcPct val="200000"/>
              </a:lnSpc>
            </a:pPr>
            <a:r>
              <a:rPr lang="zh-CN" altLang="en-US" sz="2800" b="1" dirty="0">
                <a:solidFill>
                  <a:srgbClr val="E03F4F"/>
                </a:solidFill>
                <a:latin typeface="Arial" panose="020B0604020202020204" pitchFamily="34" charset="0"/>
                <a:ea typeface="思源黑体 CN Regular" panose="020B0500000000000000" pitchFamily="34" charset="-122"/>
                <a:sym typeface="Arial" panose="020B0604020202020204" pitchFamily="34" charset="0"/>
              </a:rPr>
              <a:t> 以史为鉴可以知兴衰，所以我们不仅要记住我们引以为豪的悠久历史、灿烂文化，更应该牢记惨绝人寰的灾难，牢记中华民族的奇耻大辱，因为它更能警醒我们如何走好今后的路。</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8522849" y="243067"/>
            <a:ext cx="3437657" cy="611620"/>
          </a:xfrm>
          <a:prstGeom prst="rect">
            <a:avLst/>
          </a:prstGeom>
        </p:spPr>
      </p:pic>
      <p:grpSp>
        <p:nvGrpSpPr>
          <p:cNvPr id="2" name="组合 1"/>
          <p:cNvGrpSpPr/>
          <p:nvPr/>
        </p:nvGrpSpPr>
        <p:grpSpPr>
          <a:xfrm>
            <a:off x="0" y="243067"/>
            <a:ext cx="340360" cy="268340"/>
            <a:chOff x="0" y="5877560"/>
            <a:chExt cx="12192000" cy="268340"/>
          </a:xfrm>
        </p:grpSpPr>
        <p:sp>
          <p:nvSpPr>
            <p:cNvPr id="22" name="矩形 21"/>
            <p:cNvSpPr/>
            <p:nvPr/>
          </p:nvSpPr>
          <p:spPr>
            <a:xfrm>
              <a:off x="0" y="5877560"/>
              <a:ext cx="9663623" cy="164426"/>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23" name="矩形 22"/>
            <p:cNvSpPr/>
            <p:nvPr/>
          </p:nvSpPr>
          <p:spPr>
            <a:xfrm>
              <a:off x="0" y="6100181"/>
              <a:ext cx="12192000" cy="45719"/>
            </a:xfrm>
            <a:prstGeom prst="rect">
              <a:avLst/>
            </a:prstGeom>
            <a:solidFill>
              <a:srgbClr val="E03F4F"/>
            </a:solidFill>
            <a:ln>
              <a:solidFill>
                <a:srgbClr val="E03F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sp>
        <p:nvSpPr>
          <p:cNvPr id="24" name="文本框 23"/>
          <p:cNvSpPr txBox="1"/>
          <p:nvPr/>
        </p:nvSpPr>
        <p:spPr>
          <a:xfrm>
            <a:off x="480400" y="145883"/>
            <a:ext cx="4091300" cy="523220"/>
          </a:xfrm>
          <a:prstGeom prst="rect">
            <a:avLst/>
          </a:prstGeom>
          <a:noFill/>
        </p:spPr>
        <p:txBody>
          <a:bodyPr wrap="square" rtlCol="0">
            <a:spAutoFit/>
          </a:bodyPr>
          <a:lstStyle/>
          <a:p>
            <a:r>
              <a:rPr lang="zh-CN" altLang="en-US" sz="2800" dirty="0">
                <a:latin typeface="Arial" panose="020B0604020202020204" pitchFamily="34" charset="0"/>
                <a:ea typeface="思源黑体 CN Regular" panose="020B0500000000000000" pitchFamily="34" charset="-122"/>
                <a:sym typeface="Arial" panose="020B0604020202020204" pitchFamily="34" charset="0"/>
              </a:rPr>
              <a:t>小结</a:t>
            </a:r>
          </a:p>
        </p:txBody>
      </p:sp>
      <p:sp>
        <p:nvSpPr>
          <p:cNvPr id="11" name="文本框 10"/>
          <p:cNvSpPr txBox="1"/>
          <p:nvPr/>
        </p:nvSpPr>
        <p:spPr>
          <a:xfrm>
            <a:off x="891251" y="1763167"/>
            <a:ext cx="10405640" cy="3634328"/>
          </a:xfrm>
          <a:prstGeom prst="rect">
            <a:avLst/>
          </a:prstGeom>
          <a:noFill/>
          <a:ln>
            <a:solidFill>
              <a:srgbClr val="E03F4F"/>
            </a:solidFill>
          </a:ln>
        </p:spPr>
        <p:txBody>
          <a:bodyPr wrap="square">
            <a:spAutoFit/>
          </a:bodyPr>
          <a:lstStyle/>
          <a:p>
            <a:pPr indent="0" fontAlgn="base">
              <a:lnSpc>
                <a:spcPct val="250000"/>
              </a:lnSpc>
              <a:spcBef>
                <a:spcPct val="0"/>
              </a:spcBef>
              <a:spcAft>
                <a:spcPts val="1000"/>
              </a:spcAft>
              <a:buFont typeface="Arial" panose="020B0604020202020204" pitchFamily="34" charset="0"/>
              <a:buNone/>
              <a:defRPr/>
            </a:pPr>
            <a:r>
              <a:rPr lang="zh-CN" altLang="zh-CN" sz="2400" spc="150" dirty="0">
                <a:latin typeface="Arial" panose="020B0604020202020204" pitchFamily="34" charset="0"/>
                <a:ea typeface="思源黑体 CN Regular" panose="020B0500000000000000" pitchFamily="34" charset="-122"/>
                <a:sym typeface="Arial" panose="020B0604020202020204" pitchFamily="34" charset="0"/>
              </a:rPr>
              <a:t>本文报道了第四个南京大屠杀死难者国家公祭日，中国再次以隆重的公祭仪式悼念死难同胞的事件，主要讲述了全世界的正义之士以不同的方式纪念死难者和日本右翼分子对历史的否认，态度鲜明地批判了日本右翼分子的态度，表明了中国人民将铭记历史，捍卫世界和平。</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8522849" y="243067"/>
            <a:ext cx="3437657" cy="611620"/>
          </a:xfrm>
          <a:prstGeom prst="rect">
            <a:avLst/>
          </a:prstGeom>
        </p:spPr>
      </p:pic>
      <p:grpSp>
        <p:nvGrpSpPr>
          <p:cNvPr id="2" name="组合 1"/>
          <p:cNvGrpSpPr/>
          <p:nvPr/>
        </p:nvGrpSpPr>
        <p:grpSpPr>
          <a:xfrm>
            <a:off x="0" y="243067"/>
            <a:ext cx="340360" cy="268340"/>
            <a:chOff x="0" y="5877560"/>
            <a:chExt cx="12192000" cy="268340"/>
          </a:xfrm>
        </p:grpSpPr>
        <p:sp>
          <p:nvSpPr>
            <p:cNvPr id="22" name="矩形 21"/>
            <p:cNvSpPr/>
            <p:nvPr/>
          </p:nvSpPr>
          <p:spPr>
            <a:xfrm>
              <a:off x="0" y="5877560"/>
              <a:ext cx="9663623" cy="164426"/>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23" name="矩形 22"/>
            <p:cNvSpPr/>
            <p:nvPr/>
          </p:nvSpPr>
          <p:spPr>
            <a:xfrm>
              <a:off x="0" y="6100181"/>
              <a:ext cx="12192000" cy="45719"/>
            </a:xfrm>
            <a:prstGeom prst="rect">
              <a:avLst/>
            </a:prstGeom>
            <a:solidFill>
              <a:srgbClr val="E03F4F"/>
            </a:solidFill>
            <a:ln>
              <a:solidFill>
                <a:srgbClr val="E03F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sp>
        <p:nvSpPr>
          <p:cNvPr id="24" name="文本框 23"/>
          <p:cNvSpPr txBox="1"/>
          <p:nvPr/>
        </p:nvSpPr>
        <p:spPr>
          <a:xfrm>
            <a:off x="480400" y="145883"/>
            <a:ext cx="4091300" cy="523220"/>
          </a:xfrm>
          <a:prstGeom prst="rect">
            <a:avLst/>
          </a:prstGeom>
          <a:noFill/>
        </p:spPr>
        <p:txBody>
          <a:bodyPr wrap="square" rtlCol="0">
            <a:spAutoFit/>
          </a:bodyPr>
          <a:lstStyle/>
          <a:p>
            <a:r>
              <a:rPr lang="zh-CN" altLang="en-US" sz="2800" dirty="0">
                <a:latin typeface="Arial" panose="020B0604020202020204" pitchFamily="34" charset="0"/>
                <a:ea typeface="思源黑体 CN Regular" panose="020B0500000000000000" pitchFamily="34" charset="-122"/>
                <a:sym typeface="Arial" panose="020B0604020202020204" pitchFamily="34" charset="0"/>
              </a:rPr>
              <a:t>板书设计</a:t>
            </a:r>
          </a:p>
        </p:txBody>
      </p:sp>
      <p:pic>
        <p:nvPicPr>
          <p:cNvPr id="8" name="图片 7"/>
          <p:cNvPicPr>
            <a:picLocks noChangeAspect="1"/>
          </p:cNvPicPr>
          <p:nvPr>
            <p:custDataLst>
              <p:tags r:id="rId2"/>
            </p:custDataLst>
          </p:nvPr>
        </p:nvPicPr>
        <p:blipFill>
          <a:blip r:embed="rId6"/>
          <a:stretch>
            <a:fillRect/>
          </a:stretch>
        </p:blipFill>
        <p:spPr>
          <a:xfrm>
            <a:off x="1061173" y="1520567"/>
            <a:ext cx="10243185" cy="43776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矩形 1"/>
          <p:cNvSpPr/>
          <p:nvPr/>
        </p:nvSpPr>
        <p:spPr>
          <a:xfrm>
            <a:off x="431800" y="349250"/>
            <a:ext cx="11328400" cy="61595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FandolFang R" panose="00000500000000000000" pitchFamily="50" charset="-122"/>
              <a:ea typeface="FandolFang R" panose="00000500000000000000" pitchFamily="50" charset="-122"/>
              <a:cs typeface="+mn-ea"/>
              <a:sym typeface="+mn-lt"/>
            </a:endParaRPr>
          </a:p>
        </p:txBody>
      </p:sp>
      <p:sp>
        <p:nvSpPr>
          <p:cNvPr id="3" name="矩形 2"/>
          <p:cNvSpPr/>
          <p:nvPr/>
        </p:nvSpPr>
        <p:spPr>
          <a:xfrm>
            <a:off x="1422400" y="2078962"/>
            <a:ext cx="9347200" cy="3371500"/>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感谢您下载</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平台上提供的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作品，为了您和</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以及原创作者的利益，请勿复制、传播、销售，否则将承担法律责任！</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将对作品进行维权，按照传播下载次数进行十倍的索取赔偿！</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  </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1. </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在</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出售的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模板是免版税类</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(RF:</a:t>
            </a:r>
          </a:p>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Royalty-Free)</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正版受</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中国人民共和国著作法</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和</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世界版权公约</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的保护，作品的所有权、版权和著作权归</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所有</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您下载的是</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模板素材的使用权。</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  </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2. </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不得将</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素材，本身用于再出售</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或者出租、出借、转让、分销、发布或者作为礼物供他人使用，不得转授权、出卖、转让本协议或者本协议中的权利。</a:t>
            </a:r>
            <a:endParaRPr kumimoji="0" lang="zh-CN" altLang="en-US" sz="1800" b="0" i="0" u="none" strike="noStrike" kern="1200" cap="none" spc="0" normalizeH="0" baseline="0" noProof="0" dirty="0">
              <a:ln>
                <a:noFill/>
              </a:ln>
              <a:solidFill>
                <a:prstClr val="black"/>
              </a:solidFill>
              <a:effectLst/>
              <a:uLnTx/>
              <a:uFillTx/>
              <a:latin typeface="思源黑体 CN Light" panose="020B0300000000000000" pitchFamily="34" charset="-122"/>
              <a:ea typeface="思源黑体 CN Light" panose="020B0300000000000000" pitchFamily="34" charset="-122"/>
              <a:cs typeface="+mn-ea"/>
              <a:sym typeface="+mn-lt"/>
            </a:endParaRPr>
          </a:p>
        </p:txBody>
      </p:sp>
      <p:sp>
        <p:nvSpPr>
          <p:cNvPr id="4" name="矩形 3"/>
          <p:cNvSpPr/>
          <p:nvPr/>
        </p:nvSpPr>
        <p:spPr>
          <a:xfrm>
            <a:off x="5182930" y="1025730"/>
            <a:ext cx="1871025" cy="677365"/>
          </a:xfrm>
          <a:prstGeom prst="rect">
            <a:avLst/>
          </a:prstGeom>
        </p:spPr>
        <p:txBody>
          <a:bodyPr wrap="none">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版权声明</a:t>
            </a:r>
            <a:endParaRPr kumimoji="0" lang="zh-CN" altLang="en-US" sz="3200" b="1" i="0" u="none" strike="noStrike" kern="1200" cap="none" spc="0" normalizeH="0" baseline="0" noProof="0" dirty="0">
              <a:ln>
                <a:noFill/>
              </a:ln>
              <a:solidFill>
                <a:prstClr val="black"/>
              </a:solidFill>
              <a:effectLst/>
              <a:uLnTx/>
              <a:uFillTx/>
              <a:latin typeface="思源黑体 CN Light" panose="020B0300000000000000" pitchFamily="34" charset="-122"/>
              <a:ea typeface="思源黑体 CN Light" panose="020B0300000000000000" pitchFamily="34" charset="-122"/>
              <a:cs typeface="+mn-ea"/>
              <a:sym typeface="+mn-lt"/>
            </a:endParaRPr>
          </a:p>
        </p:txBody>
      </p:sp>
      <p:cxnSp>
        <p:nvCxnSpPr>
          <p:cNvPr id="5" name="直接连接符 4"/>
          <p:cNvCxnSpPr/>
          <p:nvPr/>
        </p:nvCxnSpPr>
        <p:spPr>
          <a:xfrm>
            <a:off x="5816600" y="1852612"/>
            <a:ext cx="558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3000">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5741044"/>
            <a:ext cx="4178461" cy="300942"/>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8" name="矩形 7"/>
          <p:cNvSpPr/>
          <p:nvPr/>
        </p:nvSpPr>
        <p:spPr>
          <a:xfrm>
            <a:off x="0" y="6227181"/>
            <a:ext cx="12192000" cy="150470"/>
          </a:xfrm>
          <a:prstGeom prst="rect">
            <a:avLst/>
          </a:prstGeom>
          <a:solidFill>
            <a:srgbClr val="E03F4F"/>
          </a:solidFill>
          <a:ln>
            <a:solidFill>
              <a:srgbClr val="E03F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4" name="矩形 13"/>
          <p:cNvSpPr/>
          <p:nvPr/>
        </p:nvSpPr>
        <p:spPr>
          <a:xfrm>
            <a:off x="11748304" y="254643"/>
            <a:ext cx="443696" cy="275367"/>
          </a:xfrm>
          <a:prstGeom prst="rect">
            <a:avLst/>
          </a:prstGeom>
          <a:solidFill>
            <a:srgbClr val="E03F4F"/>
          </a:solidFill>
          <a:ln>
            <a:solidFill>
              <a:srgbClr val="E03F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5" name="文本框 14"/>
          <p:cNvSpPr txBox="1"/>
          <p:nvPr/>
        </p:nvSpPr>
        <p:spPr>
          <a:xfrm>
            <a:off x="8508863" y="204505"/>
            <a:ext cx="3153652" cy="369332"/>
          </a:xfrm>
          <a:prstGeom prst="rect">
            <a:avLst/>
          </a:prstGeom>
          <a:noFill/>
        </p:spPr>
        <p:txBody>
          <a:bodyPr wrap="square" rtlCol="0">
            <a:spAutoFit/>
          </a:bodyPr>
          <a:lstStyle/>
          <a:p>
            <a:pPr algn="r"/>
            <a:r>
              <a:rPr lang="zh-CN" altLang="en-US" dirty="0">
                <a:latin typeface="Arial" panose="020B0604020202020204" pitchFamily="34" charset="0"/>
                <a:ea typeface="思源黑体 CN Regular" panose="020B0500000000000000" pitchFamily="34" charset="-122"/>
                <a:sym typeface="Arial" panose="020B0604020202020204" pitchFamily="34" charset="0"/>
              </a:rPr>
              <a:t>语文（人教版）八年级 上册</a:t>
            </a:r>
          </a:p>
        </p:txBody>
      </p:sp>
      <p:sp>
        <p:nvSpPr>
          <p:cNvPr id="20" name="文本框 19"/>
          <p:cNvSpPr txBox="1"/>
          <p:nvPr/>
        </p:nvSpPr>
        <p:spPr>
          <a:xfrm>
            <a:off x="1999332" y="2709654"/>
            <a:ext cx="8193336" cy="1015663"/>
          </a:xfrm>
          <a:prstGeom prst="rect">
            <a:avLst/>
          </a:prstGeom>
          <a:noFill/>
        </p:spPr>
        <p:txBody>
          <a:bodyPr wrap="square" rtlCol="0">
            <a:spAutoFit/>
          </a:bodyPr>
          <a:lstStyle/>
          <a:p>
            <a:pPr algn="ctr"/>
            <a:r>
              <a:rPr lang="zh-CN" altLang="en-US" sz="6000" b="1" i="1" dirty="0">
                <a:solidFill>
                  <a:srgbClr val="E03F4F"/>
                </a:solidFill>
                <a:latin typeface="Arial" panose="020B0604020202020204" pitchFamily="34" charset="0"/>
                <a:ea typeface="思源黑体 CN Regular" panose="020B0500000000000000" pitchFamily="34" charset="-122"/>
                <a:sym typeface="Arial" panose="020B0604020202020204" pitchFamily="34" charset="0"/>
              </a:rPr>
              <a:t>感谢各位的聆听</a:t>
            </a:r>
            <a:endParaRPr lang="zh-CN" altLang="en-US" sz="4800" b="1" i="1" dirty="0">
              <a:solidFill>
                <a:srgbClr val="E03F4F"/>
              </a:solidFill>
              <a:latin typeface="Arial" panose="020B0604020202020204" pitchFamily="34" charset="0"/>
              <a:ea typeface="思源黑体 CN Regular" panose="020B0500000000000000" pitchFamily="34" charset="-122"/>
              <a:sym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8522849" y="243067"/>
            <a:ext cx="3437657" cy="611620"/>
          </a:xfrm>
          <a:prstGeom prst="rect">
            <a:avLst/>
          </a:prstGeom>
        </p:spPr>
      </p:pic>
      <p:grpSp>
        <p:nvGrpSpPr>
          <p:cNvPr id="2" name="组合 1"/>
          <p:cNvGrpSpPr/>
          <p:nvPr/>
        </p:nvGrpSpPr>
        <p:grpSpPr>
          <a:xfrm>
            <a:off x="0" y="243067"/>
            <a:ext cx="340360" cy="268340"/>
            <a:chOff x="0" y="5877560"/>
            <a:chExt cx="12192000" cy="268340"/>
          </a:xfrm>
        </p:grpSpPr>
        <p:sp>
          <p:nvSpPr>
            <p:cNvPr id="22" name="矩形 21"/>
            <p:cNvSpPr/>
            <p:nvPr/>
          </p:nvSpPr>
          <p:spPr>
            <a:xfrm>
              <a:off x="0" y="5877560"/>
              <a:ext cx="9663623" cy="164426"/>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23" name="矩形 22"/>
            <p:cNvSpPr/>
            <p:nvPr/>
          </p:nvSpPr>
          <p:spPr>
            <a:xfrm>
              <a:off x="0" y="6100181"/>
              <a:ext cx="12192000" cy="45719"/>
            </a:xfrm>
            <a:prstGeom prst="rect">
              <a:avLst/>
            </a:prstGeom>
            <a:solidFill>
              <a:srgbClr val="E03F4F"/>
            </a:solidFill>
            <a:ln>
              <a:solidFill>
                <a:srgbClr val="E03F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sp>
        <p:nvSpPr>
          <p:cNvPr id="24" name="文本框 23"/>
          <p:cNvSpPr txBox="1"/>
          <p:nvPr/>
        </p:nvSpPr>
        <p:spPr>
          <a:xfrm>
            <a:off x="480400" y="145883"/>
            <a:ext cx="4091300" cy="523220"/>
          </a:xfrm>
          <a:prstGeom prst="rect">
            <a:avLst/>
          </a:prstGeom>
          <a:noFill/>
        </p:spPr>
        <p:txBody>
          <a:bodyPr wrap="square" rtlCol="0">
            <a:spAutoFit/>
          </a:bodyPr>
          <a:lstStyle/>
          <a:p>
            <a:r>
              <a:rPr lang="zh-CN" altLang="en-US" sz="2800" dirty="0">
                <a:latin typeface="Arial" panose="020B0604020202020204" pitchFamily="34" charset="0"/>
                <a:ea typeface="思源黑体 CN Regular" panose="020B0500000000000000" pitchFamily="34" charset="-122"/>
                <a:sym typeface="Arial" panose="020B0604020202020204" pitchFamily="34" charset="0"/>
              </a:rPr>
              <a:t>学习目标</a:t>
            </a:r>
          </a:p>
        </p:txBody>
      </p:sp>
      <p:sp>
        <p:nvSpPr>
          <p:cNvPr id="9" name="文本框 8"/>
          <p:cNvSpPr txBox="1"/>
          <p:nvPr/>
        </p:nvSpPr>
        <p:spPr>
          <a:xfrm>
            <a:off x="721360" y="1077115"/>
            <a:ext cx="8839200" cy="3765005"/>
          </a:xfrm>
          <a:prstGeom prst="rect">
            <a:avLst/>
          </a:prstGeom>
          <a:noFill/>
        </p:spPr>
        <p:txBody>
          <a:bodyPr wrap="square">
            <a:spAutoFit/>
          </a:bodyPr>
          <a:lstStyle/>
          <a:p>
            <a:pPr eaLnBrk="1" hangingPunct="1">
              <a:lnSpc>
                <a:spcPct val="250000"/>
              </a:lnSpc>
              <a:buFont typeface="Arial" panose="020B0604020202020204" pitchFamily="34" charset="0"/>
              <a:buNone/>
              <a:defRPr/>
            </a:pP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1.</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认真阅读课文，把握课文的主要内容和写作思路。（重点）</a:t>
            </a:r>
          </a:p>
          <a:p>
            <a:pPr eaLnBrk="1" hangingPunct="1">
              <a:lnSpc>
                <a:spcPct val="250000"/>
              </a:lnSpc>
              <a:buFont typeface="Arial" panose="020B0604020202020204" pitchFamily="34" charset="0"/>
              <a:buNone/>
              <a:defRPr/>
            </a:pP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2.</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了解不同体裁新闻作品的结构和特点（难点）</a:t>
            </a:r>
          </a:p>
          <a:p>
            <a:pPr eaLnBrk="1" hangingPunct="1">
              <a:lnSpc>
                <a:spcPct val="250000"/>
              </a:lnSpc>
              <a:buFont typeface="Arial" panose="020B0604020202020204" pitchFamily="34" charset="0"/>
              <a:buNone/>
              <a:defRPr/>
            </a:pP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3.</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铭记历史，不忘国耻，养成阅读新闻的习惯，关注社会生活，培养热爱和平的思想感情。</a:t>
            </a:r>
            <a:r>
              <a:rPr lang="zh-CN" altLang="en-US" sz="2800" dirty="0">
                <a:latin typeface="Arial" panose="020B0604020202020204" pitchFamily="34" charset="0"/>
                <a:ea typeface="思源黑体 CN Regular" panose="020B0500000000000000" pitchFamily="34" charset="-122"/>
                <a:sym typeface="Arial" panose="020B0604020202020204" pitchFamily="34" charset="0"/>
              </a:rPr>
              <a:t>           </a:t>
            </a:r>
          </a:p>
        </p:txBody>
      </p:sp>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19540" y="2776220"/>
            <a:ext cx="2667000" cy="3581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8522849" y="243067"/>
            <a:ext cx="3437657" cy="611620"/>
          </a:xfrm>
          <a:prstGeom prst="rect">
            <a:avLst/>
          </a:prstGeom>
        </p:spPr>
      </p:pic>
      <p:grpSp>
        <p:nvGrpSpPr>
          <p:cNvPr id="2" name="组合 1"/>
          <p:cNvGrpSpPr/>
          <p:nvPr/>
        </p:nvGrpSpPr>
        <p:grpSpPr>
          <a:xfrm>
            <a:off x="0" y="243067"/>
            <a:ext cx="340360" cy="268340"/>
            <a:chOff x="0" y="5877560"/>
            <a:chExt cx="12192000" cy="268340"/>
          </a:xfrm>
        </p:grpSpPr>
        <p:sp>
          <p:nvSpPr>
            <p:cNvPr id="22" name="矩形 21"/>
            <p:cNvSpPr/>
            <p:nvPr/>
          </p:nvSpPr>
          <p:spPr>
            <a:xfrm>
              <a:off x="0" y="5877560"/>
              <a:ext cx="9663623" cy="164426"/>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23" name="矩形 22"/>
            <p:cNvSpPr/>
            <p:nvPr/>
          </p:nvSpPr>
          <p:spPr>
            <a:xfrm>
              <a:off x="0" y="6100181"/>
              <a:ext cx="12192000" cy="45719"/>
            </a:xfrm>
            <a:prstGeom prst="rect">
              <a:avLst/>
            </a:prstGeom>
            <a:solidFill>
              <a:srgbClr val="E03F4F"/>
            </a:solidFill>
            <a:ln>
              <a:solidFill>
                <a:srgbClr val="E03F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sp>
        <p:nvSpPr>
          <p:cNvPr id="24" name="文本框 23"/>
          <p:cNvSpPr txBox="1"/>
          <p:nvPr/>
        </p:nvSpPr>
        <p:spPr>
          <a:xfrm>
            <a:off x="480400" y="145883"/>
            <a:ext cx="4091300" cy="523220"/>
          </a:xfrm>
          <a:prstGeom prst="rect">
            <a:avLst/>
          </a:prstGeom>
          <a:noFill/>
        </p:spPr>
        <p:txBody>
          <a:bodyPr wrap="square" rtlCol="0">
            <a:spAutoFit/>
          </a:bodyPr>
          <a:lstStyle/>
          <a:p>
            <a:r>
              <a:rPr lang="zh-CN" altLang="en-US" sz="2800" dirty="0">
                <a:latin typeface="Arial" panose="020B0604020202020204" pitchFamily="34" charset="0"/>
                <a:ea typeface="思源黑体 CN Regular" panose="020B0500000000000000" pitchFamily="34" charset="-122"/>
                <a:sym typeface="Arial" panose="020B0604020202020204" pitchFamily="34" charset="0"/>
              </a:rPr>
              <a:t>作者简介</a:t>
            </a:r>
          </a:p>
        </p:txBody>
      </p:sp>
      <p:sp>
        <p:nvSpPr>
          <p:cNvPr id="9" name="文本框 8"/>
          <p:cNvSpPr txBox="1"/>
          <p:nvPr/>
        </p:nvSpPr>
        <p:spPr>
          <a:xfrm>
            <a:off x="721360" y="1788315"/>
            <a:ext cx="10688320" cy="3634328"/>
          </a:xfrm>
          <a:prstGeom prst="rect">
            <a:avLst/>
          </a:prstGeom>
          <a:noFill/>
          <a:ln>
            <a:solidFill>
              <a:srgbClr val="E03F4F"/>
            </a:solidFill>
          </a:ln>
        </p:spPr>
        <p:txBody>
          <a:bodyPr wrap="square">
            <a:spAutoFit/>
          </a:bodyPr>
          <a:lstStyle/>
          <a:p>
            <a:pPr eaLnBrk="1" hangingPunct="1">
              <a:lnSpc>
                <a:spcPct val="250000"/>
              </a:lnSpc>
              <a:buFont typeface="Arial" panose="020B0604020202020204" pitchFamily="34" charset="0"/>
              <a:buNone/>
              <a:defRPr/>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“钟声”是“中国之声”的简称，暗中蕴含有“警世钟声”的寓意。它是人民日报国际评论，以“钟声”为笔名的国际评论自</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2008</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年</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11</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月推出后产生了较大影响。以正面阐述中国对一些国际问题和涉华问题的立场与主张为重点，在风格上以快速反应、尖锐鲜明见长。</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8522849" y="243067"/>
            <a:ext cx="3437657" cy="611620"/>
          </a:xfrm>
          <a:prstGeom prst="rect">
            <a:avLst/>
          </a:prstGeom>
        </p:spPr>
      </p:pic>
      <p:grpSp>
        <p:nvGrpSpPr>
          <p:cNvPr id="2" name="组合 1"/>
          <p:cNvGrpSpPr/>
          <p:nvPr/>
        </p:nvGrpSpPr>
        <p:grpSpPr>
          <a:xfrm>
            <a:off x="0" y="243067"/>
            <a:ext cx="340360" cy="268340"/>
            <a:chOff x="0" y="5877560"/>
            <a:chExt cx="12192000" cy="268340"/>
          </a:xfrm>
        </p:grpSpPr>
        <p:sp>
          <p:nvSpPr>
            <p:cNvPr id="22" name="矩形 21"/>
            <p:cNvSpPr/>
            <p:nvPr/>
          </p:nvSpPr>
          <p:spPr>
            <a:xfrm>
              <a:off x="0" y="5877560"/>
              <a:ext cx="9663623" cy="164426"/>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23" name="矩形 22"/>
            <p:cNvSpPr/>
            <p:nvPr/>
          </p:nvSpPr>
          <p:spPr>
            <a:xfrm>
              <a:off x="0" y="6100181"/>
              <a:ext cx="12192000" cy="45719"/>
            </a:xfrm>
            <a:prstGeom prst="rect">
              <a:avLst/>
            </a:prstGeom>
            <a:solidFill>
              <a:srgbClr val="E03F4F"/>
            </a:solidFill>
            <a:ln>
              <a:solidFill>
                <a:srgbClr val="E03F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sp>
        <p:nvSpPr>
          <p:cNvPr id="24" name="文本框 23"/>
          <p:cNvSpPr txBox="1"/>
          <p:nvPr/>
        </p:nvSpPr>
        <p:spPr>
          <a:xfrm>
            <a:off x="480400" y="145883"/>
            <a:ext cx="4091300" cy="523220"/>
          </a:xfrm>
          <a:prstGeom prst="rect">
            <a:avLst/>
          </a:prstGeom>
          <a:noFill/>
        </p:spPr>
        <p:txBody>
          <a:bodyPr wrap="square" rtlCol="0">
            <a:spAutoFit/>
          </a:bodyPr>
          <a:lstStyle/>
          <a:p>
            <a:r>
              <a:rPr lang="zh-CN" altLang="en-US" sz="2800" dirty="0">
                <a:latin typeface="Arial" panose="020B0604020202020204" pitchFamily="34" charset="0"/>
                <a:ea typeface="思源黑体 CN Regular" panose="020B0500000000000000" pitchFamily="34" charset="-122"/>
                <a:sym typeface="Arial" panose="020B0604020202020204" pitchFamily="34" charset="0"/>
              </a:rPr>
              <a:t>读一读</a:t>
            </a:r>
          </a:p>
        </p:txBody>
      </p:sp>
      <p:sp>
        <p:nvSpPr>
          <p:cNvPr id="8" name="矩形 8"/>
          <p:cNvSpPr/>
          <p:nvPr>
            <p:custDataLst>
              <p:tags r:id="rId2"/>
            </p:custDataLst>
          </p:nvPr>
        </p:nvSpPr>
        <p:spPr>
          <a:xfrm>
            <a:off x="845820" y="1368425"/>
            <a:ext cx="10942320" cy="4406399"/>
          </a:xfrm>
          <a:prstGeom prst="rect">
            <a:avLst/>
          </a:prstGeom>
          <a:noFill/>
          <a:ln w="9525">
            <a:noFill/>
          </a:ln>
        </p:spPr>
        <p:txBody>
          <a:bodyPr wrap="square" anchor="t">
            <a:spAutoFit/>
          </a:bodyPr>
          <a:lstStyle/>
          <a:p>
            <a:pPr>
              <a:lnSpc>
                <a:spcPct val="200000"/>
              </a:lnSpc>
            </a:pPr>
            <a:r>
              <a:rPr lang="zh-CN" altLang="zh-CN" sz="2400" b="1" dirty="0">
                <a:latin typeface="Arial" panose="020B0604020202020204" pitchFamily="34" charset="0"/>
                <a:ea typeface="思源黑体 CN Regular" panose="020B0500000000000000" pitchFamily="34" charset="-122"/>
                <a:sym typeface="Arial" panose="020B0604020202020204" pitchFamily="34" charset="0"/>
              </a:rPr>
              <a:t>公</a:t>
            </a:r>
            <a:r>
              <a:rPr lang="zh-CN" altLang="zh-CN" sz="2400" b="1" u="sng" dirty="0">
                <a:solidFill>
                  <a:srgbClr val="C00000"/>
                </a:solidFill>
                <a:latin typeface="Arial" panose="020B0604020202020204" pitchFamily="34" charset="0"/>
                <a:ea typeface="思源黑体 CN Regular" panose="020B0500000000000000" pitchFamily="34" charset="-122"/>
                <a:sym typeface="Arial" panose="020B0604020202020204" pitchFamily="34" charset="0"/>
              </a:rPr>
              <a:t>祭</a:t>
            </a:r>
            <a:r>
              <a:rPr lang="zh-CN" altLang="zh-CN" sz="2400" b="1" dirty="0">
                <a:latin typeface="Arial" panose="020B0604020202020204" pitchFamily="34" charset="0"/>
                <a:ea typeface="思源黑体 CN Regular" panose="020B0500000000000000" pitchFamily="34" charset="-122"/>
                <a:sym typeface="Arial" panose="020B0604020202020204" pitchFamily="34" charset="0"/>
              </a:rPr>
              <a:t>（ｊì）</a:t>
            </a:r>
            <a:r>
              <a:rPr lang="en-US" altLang="zh-CN" sz="2400" b="1" dirty="0">
                <a:latin typeface="Arial" panose="020B0604020202020204" pitchFamily="34" charset="0"/>
                <a:ea typeface="思源黑体 CN Regular" panose="020B0500000000000000" pitchFamily="34" charset="-122"/>
                <a:sym typeface="Arial" panose="020B0604020202020204" pitchFamily="34" charset="0"/>
              </a:rPr>
              <a:t>    </a:t>
            </a:r>
            <a:r>
              <a:rPr lang="zh-CN" altLang="zh-CN" sz="2400" b="1" dirty="0">
                <a:latin typeface="Arial" panose="020B0604020202020204" pitchFamily="34" charset="0"/>
                <a:ea typeface="思源黑体 CN Regular" panose="020B0500000000000000" pitchFamily="34" charset="-122"/>
                <a:sym typeface="Arial" panose="020B0604020202020204" pitchFamily="34" charset="0"/>
              </a:rPr>
              <a:t>宝</a:t>
            </a:r>
            <a:r>
              <a:rPr lang="zh-CN" altLang="zh-CN" sz="2400" b="1" u="sng" dirty="0">
                <a:solidFill>
                  <a:srgbClr val="C00000"/>
                </a:solidFill>
                <a:latin typeface="Arial" panose="020B0604020202020204" pitchFamily="34" charset="0"/>
                <a:ea typeface="思源黑体 CN Regular" panose="020B0500000000000000" pitchFamily="34" charset="-122"/>
                <a:sym typeface="Arial" panose="020B0604020202020204" pitchFamily="34" charset="0"/>
              </a:rPr>
              <a:t>鼎</a:t>
            </a:r>
            <a:r>
              <a:rPr lang="zh-CN" altLang="zh-CN" sz="2400" b="1" dirty="0">
                <a:latin typeface="Arial" panose="020B0604020202020204" pitchFamily="34" charset="0"/>
                <a:ea typeface="思源黑体 CN Regular" panose="020B0500000000000000" pitchFamily="34" charset="-122"/>
                <a:sym typeface="Arial" panose="020B0604020202020204" pitchFamily="34" charset="0"/>
              </a:rPr>
              <a:t>（ｄǐｎɡ）</a:t>
            </a:r>
            <a:r>
              <a:rPr lang="en-US" altLang="zh-CN" sz="2400" b="1" dirty="0">
                <a:latin typeface="Arial" panose="020B0604020202020204" pitchFamily="34" charset="0"/>
                <a:ea typeface="思源黑体 CN Regular" panose="020B0500000000000000" pitchFamily="34" charset="-122"/>
                <a:sym typeface="Arial" panose="020B0604020202020204" pitchFamily="34" charset="0"/>
              </a:rPr>
              <a:t>    </a:t>
            </a:r>
            <a:r>
              <a:rPr lang="zh-CN" altLang="zh-CN" sz="2400" b="1" dirty="0">
                <a:latin typeface="Arial" panose="020B0604020202020204" pitchFamily="34" charset="0"/>
                <a:ea typeface="思源黑体 CN Regular" panose="020B0500000000000000" pitchFamily="34" charset="-122"/>
                <a:sym typeface="Arial" panose="020B0604020202020204" pitchFamily="34" charset="0"/>
              </a:rPr>
              <a:t>国</a:t>
            </a:r>
            <a:r>
              <a:rPr lang="zh-CN" altLang="zh-CN" sz="2400" b="1" u="sng" dirty="0">
                <a:solidFill>
                  <a:srgbClr val="C00000"/>
                </a:solidFill>
                <a:latin typeface="Arial" panose="020B0604020202020204" pitchFamily="34" charset="0"/>
                <a:ea typeface="思源黑体 CN Regular" panose="020B0500000000000000" pitchFamily="34" charset="-122"/>
                <a:sym typeface="Arial" panose="020B0604020202020204" pitchFamily="34" charset="0"/>
              </a:rPr>
              <a:t>殇</a:t>
            </a:r>
            <a:r>
              <a:rPr lang="zh-CN" altLang="zh-CN" sz="2400" b="1" dirty="0">
                <a:latin typeface="Arial" panose="020B0604020202020204" pitchFamily="34" charset="0"/>
                <a:ea typeface="思源黑体 CN Regular" panose="020B0500000000000000" pitchFamily="34" charset="-122"/>
                <a:sym typeface="Arial" panose="020B0604020202020204" pitchFamily="34" charset="0"/>
              </a:rPr>
              <a:t>（ｓｈāｎɡ）</a:t>
            </a:r>
          </a:p>
          <a:p>
            <a:pPr>
              <a:lnSpc>
                <a:spcPct val="200000"/>
              </a:lnSpc>
            </a:pPr>
            <a:r>
              <a:rPr lang="zh-CN" altLang="zh-CN" sz="2400" b="1" dirty="0">
                <a:latin typeface="Arial" panose="020B0604020202020204" pitchFamily="34" charset="0"/>
                <a:ea typeface="思源黑体 CN Regular" panose="020B0500000000000000" pitchFamily="34" charset="-122"/>
                <a:sym typeface="Arial" panose="020B0604020202020204" pitchFamily="34" charset="0"/>
              </a:rPr>
              <a:t>杀</a:t>
            </a:r>
            <a:r>
              <a:rPr lang="zh-CN" altLang="zh-CN" sz="2400" b="1" u="sng" dirty="0">
                <a:solidFill>
                  <a:srgbClr val="C00000"/>
                </a:solidFill>
                <a:latin typeface="Arial" panose="020B0604020202020204" pitchFamily="34" charset="0"/>
                <a:ea typeface="思源黑体 CN Regular" panose="020B0500000000000000" pitchFamily="34" charset="-122"/>
                <a:sym typeface="Arial" panose="020B0604020202020204" pitchFamily="34" charset="0"/>
              </a:rPr>
              <a:t>戮</a:t>
            </a:r>
            <a:r>
              <a:rPr lang="zh-CN" altLang="zh-CN" sz="2400" b="1" dirty="0">
                <a:latin typeface="Arial" panose="020B0604020202020204" pitchFamily="34" charset="0"/>
                <a:ea typeface="思源黑体 CN Regular" panose="020B0500000000000000" pitchFamily="34" charset="-122"/>
                <a:sym typeface="Arial" panose="020B0604020202020204" pitchFamily="34" charset="0"/>
              </a:rPr>
              <a:t>（ｌù）</a:t>
            </a:r>
            <a:r>
              <a:rPr lang="en-US" altLang="zh-CN" sz="2400" b="1" dirty="0">
                <a:latin typeface="Arial" panose="020B0604020202020204" pitchFamily="34" charset="0"/>
                <a:ea typeface="思源黑体 CN Regular" panose="020B0500000000000000" pitchFamily="34" charset="-122"/>
                <a:sym typeface="Arial" panose="020B0604020202020204" pitchFamily="34" charset="0"/>
              </a:rPr>
              <a:t>    </a:t>
            </a:r>
            <a:r>
              <a:rPr lang="zh-CN" altLang="zh-CN" sz="2400" b="1" u="sng" dirty="0">
                <a:solidFill>
                  <a:srgbClr val="C00000"/>
                </a:solidFill>
                <a:latin typeface="Arial" panose="020B0604020202020204" pitchFamily="34" charset="0"/>
                <a:ea typeface="思源黑体 CN Regular" panose="020B0500000000000000" pitchFamily="34" charset="-122"/>
                <a:sym typeface="Arial" panose="020B0604020202020204" pitchFamily="34" charset="0"/>
              </a:rPr>
              <a:t>悼</a:t>
            </a:r>
            <a:r>
              <a:rPr lang="zh-CN" altLang="zh-CN" sz="2400" b="1" dirty="0">
                <a:latin typeface="Arial" panose="020B0604020202020204" pitchFamily="34" charset="0"/>
                <a:ea typeface="思源黑体 CN Regular" panose="020B0500000000000000" pitchFamily="34" charset="-122"/>
                <a:sym typeface="Arial" panose="020B0604020202020204" pitchFamily="34" charset="0"/>
              </a:rPr>
              <a:t>念（ｄàｏ）</a:t>
            </a:r>
            <a:r>
              <a:rPr lang="en-US" altLang="zh-CN" sz="2400" b="1" dirty="0">
                <a:latin typeface="Arial" panose="020B0604020202020204" pitchFamily="34" charset="0"/>
                <a:ea typeface="思源黑体 CN Regular" panose="020B0500000000000000" pitchFamily="34" charset="-122"/>
                <a:sym typeface="Arial" panose="020B0604020202020204" pitchFamily="34" charset="0"/>
              </a:rPr>
              <a:t>    </a:t>
            </a:r>
            <a:r>
              <a:rPr lang="zh-CN" altLang="zh-CN" sz="2400" b="1" dirty="0">
                <a:latin typeface="Arial" panose="020B0604020202020204" pitchFamily="34" charset="0"/>
                <a:ea typeface="思源黑体 CN Regular" panose="020B0500000000000000" pitchFamily="34" charset="-122"/>
                <a:sym typeface="Arial" panose="020B0604020202020204" pitchFamily="34" charset="0"/>
              </a:rPr>
              <a:t>惨绝人</a:t>
            </a:r>
            <a:r>
              <a:rPr lang="zh-CN" altLang="zh-CN" sz="2400" b="1" u="sng" dirty="0">
                <a:solidFill>
                  <a:srgbClr val="C00000"/>
                </a:solidFill>
                <a:latin typeface="Arial" panose="020B0604020202020204" pitchFamily="34" charset="0"/>
                <a:ea typeface="思源黑体 CN Regular" panose="020B0500000000000000" pitchFamily="34" charset="-122"/>
                <a:sym typeface="Arial" panose="020B0604020202020204" pitchFamily="34" charset="0"/>
              </a:rPr>
              <a:t>寰</a:t>
            </a:r>
            <a:r>
              <a:rPr lang="zh-CN" altLang="zh-CN" sz="2400" b="1" dirty="0">
                <a:latin typeface="Arial" panose="020B0604020202020204" pitchFamily="34" charset="0"/>
                <a:ea typeface="思源黑体 CN Regular" panose="020B0500000000000000" pitchFamily="34" charset="-122"/>
                <a:sym typeface="Arial" panose="020B0604020202020204" pitchFamily="34" charset="0"/>
              </a:rPr>
              <a:t>（ｈｕáｎ）</a:t>
            </a:r>
          </a:p>
          <a:p>
            <a:pPr>
              <a:lnSpc>
                <a:spcPct val="200000"/>
              </a:lnSpc>
            </a:pPr>
            <a:r>
              <a:rPr lang="zh-CN" altLang="zh-CN" sz="2400" b="1" u="sng" dirty="0">
                <a:solidFill>
                  <a:srgbClr val="C00000"/>
                </a:solidFill>
                <a:latin typeface="Arial" panose="020B0604020202020204" pitchFamily="34" charset="0"/>
                <a:ea typeface="思源黑体 CN Regular" panose="020B0500000000000000" pitchFamily="34" charset="-122"/>
                <a:sym typeface="Arial" panose="020B0604020202020204" pitchFamily="34" charset="0"/>
              </a:rPr>
              <a:t>篡</a:t>
            </a:r>
            <a:r>
              <a:rPr lang="zh-CN" altLang="zh-CN" sz="2400" b="1" dirty="0">
                <a:latin typeface="Arial" panose="020B0604020202020204" pitchFamily="34" charset="0"/>
                <a:ea typeface="思源黑体 CN Regular" panose="020B0500000000000000" pitchFamily="34" charset="-122"/>
                <a:sym typeface="Arial" panose="020B0604020202020204" pitchFamily="34" charset="0"/>
              </a:rPr>
              <a:t>改（ｃｕàｎ）</a:t>
            </a:r>
            <a:r>
              <a:rPr lang="en-US" altLang="zh-CN" sz="2400" b="1" dirty="0">
                <a:latin typeface="Arial" panose="020B0604020202020204" pitchFamily="34" charset="0"/>
                <a:ea typeface="思源黑体 CN Regular" panose="020B0500000000000000" pitchFamily="34" charset="-122"/>
                <a:sym typeface="Arial" panose="020B0604020202020204" pitchFamily="34" charset="0"/>
              </a:rPr>
              <a:t>    </a:t>
            </a:r>
            <a:r>
              <a:rPr lang="zh-CN" altLang="zh-CN" sz="2400" b="1" dirty="0">
                <a:latin typeface="Arial" panose="020B0604020202020204" pitchFamily="34" charset="0"/>
                <a:ea typeface="思源黑体 CN Regular" panose="020B0500000000000000" pitchFamily="34" charset="-122"/>
                <a:sym typeface="Arial" panose="020B0604020202020204" pitchFamily="34" charset="0"/>
              </a:rPr>
              <a:t>抵</a:t>
            </a:r>
            <a:r>
              <a:rPr lang="zh-CN" altLang="zh-CN" sz="2400" b="1" u="sng" dirty="0">
                <a:solidFill>
                  <a:srgbClr val="C00000"/>
                </a:solidFill>
                <a:latin typeface="Arial" panose="020B0604020202020204" pitchFamily="34" charset="0"/>
                <a:ea typeface="思源黑体 CN Regular" panose="020B0500000000000000" pitchFamily="34" charset="-122"/>
                <a:sym typeface="Arial" panose="020B0604020202020204" pitchFamily="34" charset="0"/>
              </a:rPr>
              <a:t>赖</a:t>
            </a:r>
            <a:r>
              <a:rPr lang="zh-CN" altLang="zh-CN" sz="2400" b="1" dirty="0">
                <a:latin typeface="Arial" panose="020B0604020202020204" pitchFamily="34" charset="0"/>
                <a:ea typeface="思源黑体 CN Regular" panose="020B0500000000000000" pitchFamily="34" charset="-122"/>
                <a:sym typeface="Arial" panose="020B0604020202020204" pitchFamily="34" charset="0"/>
              </a:rPr>
              <a:t>（ｌàｉ）</a:t>
            </a:r>
            <a:r>
              <a:rPr lang="en-US" altLang="zh-CN" sz="2400" b="1" dirty="0">
                <a:latin typeface="Arial" panose="020B0604020202020204" pitchFamily="34" charset="0"/>
                <a:ea typeface="思源黑体 CN Regular" panose="020B0500000000000000" pitchFamily="34" charset="-122"/>
                <a:sym typeface="Arial" panose="020B0604020202020204" pitchFamily="34" charset="0"/>
              </a:rPr>
              <a:t>    </a:t>
            </a:r>
            <a:r>
              <a:rPr lang="zh-CN" altLang="zh-CN" sz="2400" b="1" u="sng" dirty="0">
                <a:solidFill>
                  <a:srgbClr val="C00000"/>
                </a:solidFill>
                <a:latin typeface="Arial" panose="020B0604020202020204" pitchFamily="34" charset="0"/>
                <a:ea typeface="思源黑体 CN Regular" panose="020B0500000000000000" pitchFamily="34" charset="-122"/>
                <a:sym typeface="Arial" panose="020B0604020202020204" pitchFamily="34" charset="0"/>
              </a:rPr>
              <a:t>妄</a:t>
            </a:r>
            <a:r>
              <a:rPr lang="zh-CN" altLang="zh-CN" sz="2400" b="1" dirty="0">
                <a:latin typeface="Arial" panose="020B0604020202020204" pitchFamily="34" charset="0"/>
                <a:ea typeface="思源黑体 CN Regular" panose="020B0500000000000000" pitchFamily="34" charset="-122"/>
                <a:sym typeface="Arial" panose="020B0604020202020204" pitchFamily="34" charset="0"/>
              </a:rPr>
              <a:t>图（ｗàｎɡ）</a:t>
            </a:r>
          </a:p>
          <a:p>
            <a:pPr>
              <a:lnSpc>
                <a:spcPct val="200000"/>
              </a:lnSpc>
            </a:pPr>
            <a:r>
              <a:rPr lang="zh-CN" altLang="zh-CN" sz="2400" b="1" dirty="0">
                <a:latin typeface="Arial" panose="020B0604020202020204" pitchFamily="34" charset="0"/>
                <a:ea typeface="思源黑体 CN Regular" panose="020B0500000000000000" pitchFamily="34" charset="-122"/>
                <a:sym typeface="Arial" panose="020B0604020202020204" pitchFamily="34" charset="0"/>
              </a:rPr>
              <a:t>警</a:t>
            </a:r>
            <a:r>
              <a:rPr lang="zh-CN" altLang="zh-CN" sz="2400" b="1" u="sng" dirty="0">
                <a:solidFill>
                  <a:srgbClr val="C00000"/>
                </a:solidFill>
                <a:latin typeface="Arial" panose="020B0604020202020204" pitchFamily="34" charset="0"/>
                <a:ea typeface="思源黑体 CN Regular" panose="020B0500000000000000" pitchFamily="34" charset="-122"/>
                <a:sym typeface="Arial" panose="020B0604020202020204" pitchFamily="34" charset="0"/>
              </a:rPr>
              <a:t>惕</a:t>
            </a:r>
            <a:r>
              <a:rPr lang="zh-CN" altLang="zh-CN" sz="2400" b="1" dirty="0">
                <a:latin typeface="Arial" panose="020B0604020202020204" pitchFamily="34" charset="0"/>
                <a:ea typeface="思源黑体 CN Regular" panose="020B0500000000000000" pitchFamily="34" charset="-122"/>
                <a:sym typeface="Arial" panose="020B0604020202020204" pitchFamily="34" charset="0"/>
              </a:rPr>
              <a:t>（ｔì）</a:t>
            </a:r>
            <a:r>
              <a:rPr lang="en-US" altLang="zh-CN" sz="2400" b="1" dirty="0">
                <a:latin typeface="Arial" panose="020B0604020202020204" pitchFamily="34" charset="0"/>
                <a:ea typeface="思源黑体 CN Regular" panose="020B0500000000000000" pitchFamily="34" charset="-122"/>
                <a:sym typeface="Arial" panose="020B0604020202020204" pitchFamily="34" charset="0"/>
              </a:rPr>
              <a:t>    </a:t>
            </a:r>
            <a:r>
              <a:rPr lang="zh-CN" altLang="zh-CN" sz="2400" b="1" u="sng" dirty="0">
                <a:solidFill>
                  <a:srgbClr val="C00000"/>
                </a:solidFill>
                <a:latin typeface="Arial" panose="020B0604020202020204" pitchFamily="34" charset="0"/>
                <a:ea typeface="思源黑体 CN Regular" panose="020B0500000000000000" pitchFamily="34" charset="-122"/>
                <a:sym typeface="Arial" panose="020B0604020202020204" pitchFamily="34" charset="0"/>
              </a:rPr>
              <a:t>呓</a:t>
            </a:r>
            <a:r>
              <a:rPr lang="zh-CN" altLang="zh-CN" sz="2400" b="1" dirty="0">
                <a:latin typeface="Arial" panose="020B0604020202020204" pitchFamily="34" charset="0"/>
                <a:ea typeface="思源黑体 CN Regular" panose="020B0500000000000000" pitchFamily="34" charset="-122"/>
                <a:sym typeface="Arial" panose="020B0604020202020204" pitchFamily="34" charset="0"/>
              </a:rPr>
              <a:t>语（ｙì）</a:t>
            </a:r>
            <a:r>
              <a:rPr lang="en-US" altLang="zh-CN" sz="2400" b="1" dirty="0">
                <a:latin typeface="Arial" panose="020B0604020202020204" pitchFamily="34" charset="0"/>
                <a:ea typeface="思源黑体 CN Regular" panose="020B0500000000000000" pitchFamily="34" charset="-122"/>
                <a:sym typeface="Arial" panose="020B0604020202020204" pitchFamily="34" charset="0"/>
              </a:rPr>
              <a:t>    </a:t>
            </a:r>
            <a:r>
              <a:rPr lang="zh-CN" altLang="zh-CN" sz="2400" b="1" dirty="0">
                <a:latin typeface="Arial" panose="020B0604020202020204" pitchFamily="34" charset="0"/>
                <a:ea typeface="思源黑体 CN Regular" panose="020B0500000000000000" pitchFamily="34" charset="-122"/>
                <a:sym typeface="Arial" panose="020B0604020202020204" pitchFamily="34" charset="0"/>
              </a:rPr>
              <a:t>振聋发</a:t>
            </a:r>
            <a:r>
              <a:rPr lang="zh-CN" altLang="zh-CN" sz="2400" b="1" u="sng" dirty="0">
                <a:solidFill>
                  <a:srgbClr val="C00000"/>
                </a:solidFill>
                <a:latin typeface="Arial" panose="020B0604020202020204" pitchFamily="34" charset="0"/>
                <a:ea typeface="思源黑体 CN Regular" panose="020B0500000000000000" pitchFamily="34" charset="-122"/>
                <a:sym typeface="Arial" panose="020B0604020202020204" pitchFamily="34" charset="0"/>
              </a:rPr>
              <a:t>聩</a:t>
            </a:r>
            <a:r>
              <a:rPr lang="zh-CN" altLang="zh-CN" sz="2400" b="1" dirty="0">
                <a:latin typeface="Arial" panose="020B0604020202020204" pitchFamily="34" charset="0"/>
                <a:ea typeface="思源黑体 CN Regular" panose="020B0500000000000000" pitchFamily="34" charset="-122"/>
                <a:sym typeface="Arial" panose="020B0604020202020204" pitchFamily="34" charset="0"/>
              </a:rPr>
              <a:t>（ｋｕì）</a:t>
            </a:r>
          </a:p>
          <a:p>
            <a:pPr>
              <a:lnSpc>
                <a:spcPct val="200000"/>
              </a:lnSpc>
            </a:pPr>
            <a:r>
              <a:rPr lang="zh-CN" altLang="zh-CN" sz="2400" b="1" u="sng" dirty="0">
                <a:solidFill>
                  <a:srgbClr val="C00000"/>
                </a:solidFill>
                <a:latin typeface="Arial" panose="020B0604020202020204" pitchFamily="34" charset="0"/>
                <a:ea typeface="思源黑体 CN Regular" panose="020B0500000000000000" pitchFamily="34" charset="-122"/>
                <a:sym typeface="Arial" panose="020B0604020202020204" pitchFamily="34" charset="0"/>
              </a:rPr>
              <a:t>遁</a:t>
            </a:r>
            <a:r>
              <a:rPr lang="zh-CN" altLang="zh-CN" sz="2400" b="1" dirty="0">
                <a:latin typeface="Arial" panose="020B0604020202020204" pitchFamily="34" charset="0"/>
                <a:ea typeface="思源黑体 CN Regular" panose="020B0500000000000000" pitchFamily="34" charset="-122"/>
                <a:sym typeface="Arial" panose="020B0604020202020204" pitchFamily="34" charset="0"/>
              </a:rPr>
              <a:t>形（ｄùｎ）</a:t>
            </a:r>
            <a:r>
              <a:rPr lang="en-US" altLang="zh-CN" sz="2400" b="1" dirty="0">
                <a:latin typeface="Arial" panose="020B0604020202020204" pitchFamily="34" charset="0"/>
                <a:ea typeface="思源黑体 CN Regular" panose="020B0500000000000000" pitchFamily="34" charset="-122"/>
                <a:sym typeface="Arial" panose="020B0604020202020204" pitchFamily="34" charset="0"/>
              </a:rPr>
              <a:t>    </a:t>
            </a:r>
            <a:r>
              <a:rPr lang="zh-CN" altLang="zh-CN" sz="2400" b="1" u="sng" dirty="0">
                <a:solidFill>
                  <a:srgbClr val="C00000"/>
                </a:solidFill>
                <a:latin typeface="Arial" panose="020B0604020202020204" pitchFamily="34" charset="0"/>
                <a:ea typeface="思源黑体 CN Regular" panose="020B0500000000000000" pitchFamily="34" charset="-122"/>
                <a:sym typeface="Arial" panose="020B0604020202020204" pitchFamily="34" charset="0"/>
              </a:rPr>
              <a:t>矢</a:t>
            </a:r>
            <a:r>
              <a:rPr lang="zh-CN" altLang="zh-CN" sz="2400" b="1" dirty="0">
                <a:latin typeface="Arial" panose="020B0604020202020204" pitchFamily="34" charset="0"/>
                <a:ea typeface="思源黑体 CN Regular" panose="020B0500000000000000" pitchFamily="34" charset="-122"/>
                <a:sym typeface="Arial" panose="020B0604020202020204" pitchFamily="34" charset="0"/>
              </a:rPr>
              <a:t>志（ｓｈǐ）</a:t>
            </a:r>
            <a:r>
              <a:rPr lang="en-US" altLang="zh-CN" sz="2400" b="1" dirty="0">
                <a:latin typeface="Arial" panose="020B0604020202020204" pitchFamily="34" charset="0"/>
                <a:ea typeface="思源黑体 CN Regular" panose="020B0500000000000000" pitchFamily="34" charset="-122"/>
                <a:sym typeface="Arial" panose="020B0604020202020204" pitchFamily="34" charset="0"/>
              </a:rPr>
              <a:t>    </a:t>
            </a:r>
            <a:r>
              <a:rPr lang="zh-CN" altLang="zh-CN" sz="2400" b="1" u="sng" dirty="0">
                <a:solidFill>
                  <a:srgbClr val="C00000"/>
                </a:solidFill>
                <a:latin typeface="Arial" panose="020B0604020202020204" pitchFamily="34" charset="0"/>
                <a:ea typeface="思源黑体 CN Regular" panose="020B0500000000000000" pitchFamily="34" charset="-122"/>
                <a:sym typeface="Arial" panose="020B0604020202020204" pitchFamily="34" charset="0"/>
              </a:rPr>
              <a:t>捍</a:t>
            </a:r>
            <a:r>
              <a:rPr lang="zh-CN" altLang="zh-CN" sz="2400" b="1" dirty="0">
                <a:latin typeface="Arial" panose="020B0604020202020204" pitchFamily="34" charset="0"/>
                <a:ea typeface="思源黑体 CN Regular" panose="020B0500000000000000" pitchFamily="34" charset="-122"/>
                <a:sym typeface="Arial" panose="020B0604020202020204" pitchFamily="34" charset="0"/>
              </a:rPr>
              <a:t>卫（ｈàｎ）</a:t>
            </a:r>
          </a:p>
          <a:p>
            <a:pPr>
              <a:lnSpc>
                <a:spcPct val="200000"/>
              </a:lnSpc>
            </a:pPr>
            <a:r>
              <a:rPr lang="zh-CN" altLang="zh-CN" sz="2400" b="1" u="sng" dirty="0">
                <a:solidFill>
                  <a:srgbClr val="C00000"/>
                </a:solidFill>
                <a:latin typeface="Arial" panose="020B0604020202020204" pitchFamily="34" charset="0"/>
                <a:ea typeface="思源黑体 CN Regular" panose="020B0500000000000000" pitchFamily="34" charset="-122"/>
                <a:sym typeface="Arial" panose="020B0604020202020204" pitchFamily="34" charset="0"/>
              </a:rPr>
              <a:t>誓</a:t>
            </a:r>
            <a:r>
              <a:rPr lang="zh-CN" altLang="zh-CN" sz="2400" b="1" dirty="0">
                <a:latin typeface="Arial" panose="020B0604020202020204" pitchFamily="34" charset="0"/>
                <a:ea typeface="思源黑体 CN Regular" panose="020B0500000000000000" pitchFamily="34" charset="-122"/>
                <a:sym typeface="Arial" panose="020B0604020202020204" pitchFamily="34" charset="0"/>
              </a:rPr>
              <a:t>言（ｓｈì）</a:t>
            </a:r>
            <a:r>
              <a:rPr lang="en-US" altLang="zh-CN" sz="2400" b="1" dirty="0">
                <a:latin typeface="Arial" panose="020B0604020202020204" pitchFamily="34" charset="0"/>
                <a:ea typeface="思源黑体 CN Regular" panose="020B0500000000000000" pitchFamily="34" charset="-122"/>
                <a:sym typeface="Arial" panose="020B0604020202020204" pitchFamily="34" charset="0"/>
              </a:rPr>
              <a:t>    </a:t>
            </a:r>
            <a:r>
              <a:rPr lang="zh-CN" altLang="zh-CN" sz="2400" b="1" u="sng" dirty="0">
                <a:solidFill>
                  <a:srgbClr val="C00000"/>
                </a:solidFill>
                <a:latin typeface="Arial" panose="020B0604020202020204" pitchFamily="34" charset="0"/>
                <a:ea typeface="思源黑体 CN Regular" panose="020B0500000000000000" pitchFamily="34" charset="-122"/>
                <a:sym typeface="Arial" panose="020B0604020202020204" pitchFamily="34" charset="0"/>
              </a:rPr>
              <a:t>彰</a:t>
            </a:r>
            <a:r>
              <a:rPr lang="zh-CN" altLang="zh-CN" sz="2400" b="1" dirty="0">
                <a:latin typeface="Arial" panose="020B0604020202020204" pitchFamily="34" charset="0"/>
                <a:ea typeface="思源黑体 CN Regular" panose="020B0500000000000000" pitchFamily="34" charset="-122"/>
                <a:sym typeface="Arial" panose="020B0604020202020204" pitchFamily="34" charset="0"/>
              </a:rPr>
              <a:t>显（ｚｈāｎɡ）</a:t>
            </a:r>
            <a:r>
              <a:rPr lang="en-US" altLang="zh-CN" sz="2400" b="1" dirty="0">
                <a:latin typeface="Arial" panose="020B0604020202020204" pitchFamily="34" charset="0"/>
                <a:ea typeface="思源黑体 CN Regular" panose="020B0500000000000000" pitchFamily="34" charset="-122"/>
                <a:sym typeface="Arial" panose="020B0604020202020204" pitchFamily="34" charset="0"/>
              </a:rPr>
              <a:t>    </a:t>
            </a:r>
            <a:r>
              <a:rPr lang="zh-CN" altLang="zh-CN" sz="2400" b="1" u="sng" dirty="0">
                <a:solidFill>
                  <a:srgbClr val="C00000"/>
                </a:solidFill>
                <a:latin typeface="Arial" panose="020B0604020202020204" pitchFamily="34" charset="0"/>
                <a:ea typeface="思源黑体 CN Regular" panose="020B0500000000000000" pitchFamily="34" charset="-122"/>
                <a:sym typeface="Arial" panose="020B0604020202020204" pitchFamily="34" charset="0"/>
              </a:rPr>
              <a:t>磅礴</a:t>
            </a:r>
            <a:r>
              <a:rPr lang="zh-CN" altLang="zh-CN" sz="2400" b="1" dirty="0">
                <a:latin typeface="Arial" panose="020B0604020202020204" pitchFamily="34" charset="0"/>
                <a:ea typeface="思源黑体 CN Regular" panose="020B0500000000000000" pitchFamily="34" charset="-122"/>
                <a:sym typeface="Arial" panose="020B0604020202020204" pitchFamily="34" charset="0"/>
              </a:rPr>
              <a:t>（ｐáｎɡｂó）</a:t>
            </a:r>
          </a:p>
        </p:txBody>
      </p:sp>
      <p:pic>
        <p:nvPicPr>
          <p:cNvPr id="10" name="图片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19540" y="2776220"/>
            <a:ext cx="2667000" cy="3581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8522849" y="243067"/>
            <a:ext cx="3437657" cy="611620"/>
          </a:xfrm>
          <a:prstGeom prst="rect">
            <a:avLst/>
          </a:prstGeom>
        </p:spPr>
      </p:pic>
      <p:grpSp>
        <p:nvGrpSpPr>
          <p:cNvPr id="2" name="组合 1"/>
          <p:cNvGrpSpPr/>
          <p:nvPr/>
        </p:nvGrpSpPr>
        <p:grpSpPr>
          <a:xfrm>
            <a:off x="0" y="243067"/>
            <a:ext cx="340360" cy="268340"/>
            <a:chOff x="0" y="5877560"/>
            <a:chExt cx="12192000" cy="268340"/>
          </a:xfrm>
        </p:grpSpPr>
        <p:sp>
          <p:nvSpPr>
            <p:cNvPr id="22" name="矩形 21"/>
            <p:cNvSpPr/>
            <p:nvPr/>
          </p:nvSpPr>
          <p:spPr>
            <a:xfrm>
              <a:off x="0" y="5877560"/>
              <a:ext cx="9663623" cy="164426"/>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23" name="矩形 22"/>
            <p:cNvSpPr/>
            <p:nvPr/>
          </p:nvSpPr>
          <p:spPr>
            <a:xfrm>
              <a:off x="0" y="6100181"/>
              <a:ext cx="12192000" cy="45719"/>
            </a:xfrm>
            <a:prstGeom prst="rect">
              <a:avLst/>
            </a:prstGeom>
            <a:solidFill>
              <a:srgbClr val="E03F4F"/>
            </a:solidFill>
            <a:ln>
              <a:solidFill>
                <a:srgbClr val="E03F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sp>
        <p:nvSpPr>
          <p:cNvPr id="24" name="文本框 23"/>
          <p:cNvSpPr txBox="1"/>
          <p:nvPr/>
        </p:nvSpPr>
        <p:spPr>
          <a:xfrm>
            <a:off x="480400" y="145883"/>
            <a:ext cx="4091300" cy="523220"/>
          </a:xfrm>
          <a:prstGeom prst="rect">
            <a:avLst/>
          </a:prstGeom>
          <a:noFill/>
        </p:spPr>
        <p:txBody>
          <a:bodyPr wrap="square" rtlCol="0">
            <a:spAutoFit/>
          </a:bodyPr>
          <a:lstStyle/>
          <a:p>
            <a:r>
              <a:rPr lang="zh-CN" altLang="en-US" sz="2800" dirty="0">
                <a:latin typeface="Arial" panose="020B0604020202020204" pitchFamily="34" charset="0"/>
                <a:ea typeface="思源黑体 CN Regular" panose="020B0500000000000000" pitchFamily="34" charset="-122"/>
                <a:sym typeface="Arial" panose="020B0604020202020204" pitchFamily="34" charset="0"/>
              </a:rPr>
              <a:t>词语掌握</a:t>
            </a:r>
          </a:p>
        </p:txBody>
      </p:sp>
      <p:sp>
        <p:nvSpPr>
          <p:cNvPr id="9" name="矩形 8"/>
          <p:cNvSpPr/>
          <p:nvPr>
            <p:custDataLst>
              <p:tags r:id="rId2"/>
            </p:custDataLst>
          </p:nvPr>
        </p:nvSpPr>
        <p:spPr>
          <a:xfrm>
            <a:off x="480400" y="1019810"/>
            <a:ext cx="11318240" cy="4544899"/>
          </a:xfrm>
          <a:prstGeom prst="rect">
            <a:avLst/>
          </a:prstGeom>
          <a:noFill/>
          <a:ln w="9525">
            <a:noFill/>
          </a:ln>
        </p:spPr>
        <p:txBody>
          <a:bodyPr wrap="square" anchor="t">
            <a:spAutoFit/>
          </a:bodyPr>
          <a:lstStyle/>
          <a:p>
            <a:pPr>
              <a:lnSpc>
                <a:spcPct val="250000"/>
              </a:lnSpc>
            </a:pPr>
            <a:r>
              <a:rPr lang="zh-CN" altLang="zh-CN" sz="2400" b="1" dirty="0">
                <a:solidFill>
                  <a:srgbClr val="C00000"/>
                </a:solidFill>
                <a:latin typeface="Arial" panose="020B0604020202020204" pitchFamily="34" charset="0"/>
                <a:ea typeface="思源黑体 CN Regular" panose="020B0500000000000000" pitchFamily="34" charset="-122"/>
                <a:sym typeface="Arial" panose="020B0604020202020204" pitchFamily="34" charset="0"/>
              </a:rPr>
              <a:t>【惨绝人寰】 </a:t>
            </a:r>
            <a:r>
              <a:rPr lang="zh-CN" altLang="zh-CN" sz="2400" b="1" dirty="0">
                <a:latin typeface="Arial" panose="020B0604020202020204" pitchFamily="34" charset="0"/>
                <a:ea typeface="思源黑体 CN Regular" panose="020B0500000000000000" pitchFamily="34" charset="-122"/>
                <a:sym typeface="Arial" panose="020B0604020202020204" pitchFamily="34" charset="0"/>
              </a:rPr>
              <a:t>人世上还没有过的悲惨，形容悲惨到了极点。人寰，人间。</a:t>
            </a:r>
          </a:p>
          <a:p>
            <a:pPr>
              <a:lnSpc>
                <a:spcPct val="250000"/>
              </a:lnSpc>
            </a:pPr>
            <a:r>
              <a:rPr lang="zh-CN" altLang="zh-CN" sz="2400" b="1" dirty="0">
                <a:solidFill>
                  <a:srgbClr val="C00000"/>
                </a:solidFill>
                <a:latin typeface="Arial" panose="020B0604020202020204" pitchFamily="34" charset="0"/>
                <a:ea typeface="思源黑体 CN Regular" panose="020B0500000000000000" pitchFamily="34" charset="-122"/>
                <a:sym typeface="Arial" panose="020B0604020202020204" pitchFamily="34" charset="0"/>
              </a:rPr>
              <a:t>【颠倒黑白】</a:t>
            </a:r>
            <a:r>
              <a:rPr lang="zh-CN" altLang="zh-CN" sz="2400" b="1" dirty="0">
                <a:latin typeface="Arial" panose="020B0604020202020204" pitchFamily="34" charset="0"/>
                <a:ea typeface="思源黑体 CN Regular" panose="020B0500000000000000" pitchFamily="34" charset="-122"/>
                <a:sym typeface="Arial" panose="020B0604020202020204" pitchFamily="34" charset="0"/>
              </a:rPr>
              <a:t> 把黑的说成白的，把白的说成黑的，比喻歪曲事实，混淆是非。</a:t>
            </a:r>
          </a:p>
          <a:p>
            <a:pPr>
              <a:lnSpc>
                <a:spcPct val="250000"/>
              </a:lnSpc>
            </a:pPr>
            <a:r>
              <a:rPr lang="zh-CN" altLang="zh-CN" sz="2400" b="1" dirty="0">
                <a:solidFill>
                  <a:srgbClr val="C00000"/>
                </a:solidFill>
                <a:latin typeface="Arial" panose="020B0604020202020204" pitchFamily="34" charset="0"/>
                <a:ea typeface="思源黑体 CN Regular" panose="020B0500000000000000" pitchFamily="34" charset="-122"/>
                <a:sym typeface="Arial" panose="020B0604020202020204" pitchFamily="34" charset="0"/>
              </a:rPr>
              <a:t>【振聋发聩】</a:t>
            </a:r>
            <a:r>
              <a:rPr lang="zh-CN" altLang="zh-CN" sz="2400" b="1" dirty="0">
                <a:latin typeface="Arial" panose="020B0604020202020204" pitchFamily="34" charset="0"/>
                <a:ea typeface="思源黑体 CN Regular" panose="020B0500000000000000" pitchFamily="34" charset="-122"/>
                <a:sym typeface="Arial" panose="020B0604020202020204" pitchFamily="34" charset="0"/>
              </a:rPr>
              <a:t> 比喻唤醒糊涂麻木的人。聩，聋。</a:t>
            </a:r>
          </a:p>
          <a:p>
            <a:pPr>
              <a:lnSpc>
                <a:spcPct val="250000"/>
              </a:lnSpc>
            </a:pPr>
            <a:r>
              <a:rPr lang="zh-CN" altLang="zh-CN" sz="2400" b="1" dirty="0">
                <a:solidFill>
                  <a:srgbClr val="C00000"/>
                </a:solidFill>
                <a:latin typeface="Arial" panose="020B0604020202020204" pitchFamily="34" charset="0"/>
                <a:ea typeface="思源黑体 CN Regular" panose="020B0500000000000000" pitchFamily="34" charset="-122"/>
                <a:sym typeface="Arial" panose="020B0604020202020204" pitchFamily="34" charset="0"/>
              </a:rPr>
              <a:t>【沧海桑田】 </a:t>
            </a:r>
            <a:r>
              <a:rPr lang="zh-CN" altLang="zh-CN" sz="2400" b="1" dirty="0">
                <a:latin typeface="Arial" panose="020B0604020202020204" pitchFamily="34" charset="0"/>
                <a:ea typeface="思源黑体 CN Regular" panose="020B0500000000000000" pitchFamily="34" charset="-122"/>
                <a:sym typeface="Arial" panose="020B0604020202020204" pitchFamily="34" charset="0"/>
              </a:rPr>
              <a:t>大海变成农田，农田变成大海，形容世事变化很大。</a:t>
            </a:r>
          </a:p>
          <a:p>
            <a:pPr>
              <a:lnSpc>
                <a:spcPct val="250000"/>
              </a:lnSpc>
            </a:pPr>
            <a:r>
              <a:rPr lang="zh-CN" altLang="zh-CN" sz="2400" b="1" dirty="0">
                <a:solidFill>
                  <a:srgbClr val="C00000"/>
                </a:solidFill>
                <a:latin typeface="Arial" panose="020B0604020202020204" pitchFamily="34" charset="0"/>
                <a:ea typeface="思源黑体 CN Regular" panose="020B0500000000000000" pitchFamily="34" charset="-122"/>
                <a:sym typeface="Arial" panose="020B0604020202020204" pitchFamily="34" charset="0"/>
              </a:rPr>
              <a:t>【一以贯之】</a:t>
            </a:r>
            <a:r>
              <a:rPr lang="zh-CN" altLang="zh-CN" sz="2400" b="1" dirty="0">
                <a:latin typeface="Arial" panose="020B0604020202020204" pitchFamily="34" charset="0"/>
                <a:ea typeface="思源黑体 CN Regular" panose="020B0500000000000000" pitchFamily="34" charset="-122"/>
                <a:sym typeface="Arial" panose="020B0604020202020204" pitchFamily="34" charset="0"/>
              </a:rPr>
              <a:t> 泛指用一种思想理论贯穿于始终。</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8522849" y="243067"/>
            <a:ext cx="3437657" cy="611620"/>
          </a:xfrm>
          <a:prstGeom prst="rect">
            <a:avLst/>
          </a:prstGeom>
        </p:spPr>
      </p:pic>
      <p:grpSp>
        <p:nvGrpSpPr>
          <p:cNvPr id="2" name="组合 1"/>
          <p:cNvGrpSpPr/>
          <p:nvPr/>
        </p:nvGrpSpPr>
        <p:grpSpPr>
          <a:xfrm>
            <a:off x="0" y="243067"/>
            <a:ext cx="340360" cy="268340"/>
            <a:chOff x="0" y="5877560"/>
            <a:chExt cx="12192000" cy="268340"/>
          </a:xfrm>
        </p:grpSpPr>
        <p:sp>
          <p:nvSpPr>
            <p:cNvPr id="22" name="矩形 21"/>
            <p:cNvSpPr/>
            <p:nvPr/>
          </p:nvSpPr>
          <p:spPr>
            <a:xfrm>
              <a:off x="0" y="5877560"/>
              <a:ext cx="9663623" cy="164426"/>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23" name="矩形 22"/>
            <p:cNvSpPr/>
            <p:nvPr/>
          </p:nvSpPr>
          <p:spPr>
            <a:xfrm>
              <a:off x="0" y="6100181"/>
              <a:ext cx="12192000" cy="45719"/>
            </a:xfrm>
            <a:prstGeom prst="rect">
              <a:avLst/>
            </a:prstGeom>
            <a:solidFill>
              <a:srgbClr val="E03F4F"/>
            </a:solidFill>
            <a:ln>
              <a:solidFill>
                <a:srgbClr val="E03F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sp>
        <p:nvSpPr>
          <p:cNvPr id="24" name="文本框 23"/>
          <p:cNvSpPr txBox="1"/>
          <p:nvPr/>
        </p:nvSpPr>
        <p:spPr>
          <a:xfrm>
            <a:off x="480400" y="145883"/>
            <a:ext cx="4091300" cy="523220"/>
          </a:xfrm>
          <a:prstGeom prst="rect">
            <a:avLst/>
          </a:prstGeom>
          <a:noFill/>
        </p:spPr>
        <p:txBody>
          <a:bodyPr wrap="square" rtlCol="0">
            <a:spAutoFit/>
          </a:bodyPr>
          <a:lstStyle/>
          <a:p>
            <a:r>
              <a:rPr lang="zh-CN" altLang="en-US" sz="2800" dirty="0">
                <a:latin typeface="Arial" panose="020B0604020202020204" pitchFamily="34" charset="0"/>
                <a:ea typeface="思源黑体 CN Regular" panose="020B0500000000000000" pitchFamily="34" charset="-122"/>
                <a:sym typeface="Arial" panose="020B0604020202020204" pitchFamily="34" charset="0"/>
              </a:rPr>
              <a:t>知识链接</a:t>
            </a:r>
          </a:p>
        </p:txBody>
      </p:sp>
      <p:sp>
        <p:nvSpPr>
          <p:cNvPr id="8" name="文本框 99"/>
          <p:cNvSpPr txBox="1">
            <a:spLocks noChangeArrowheads="1"/>
          </p:cNvSpPr>
          <p:nvPr>
            <p:custDataLst>
              <p:tags r:id="rId2"/>
            </p:custDataLst>
          </p:nvPr>
        </p:nvSpPr>
        <p:spPr bwMode="auto">
          <a:xfrm>
            <a:off x="3540443" y="1054735"/>
            <a:ext cx="5111115" cy="479223"/>
          </a:xfrm>
          <a:prstGeom prst="rect">
            <a:avLst/>
          </a:prstGeom>
          <a:noFill/>
          <a:ln w="9525">
            <a:noFill/>
            <a:miter lim="800000"/>
          </a:ln>
        </p:spPr>
        <p:txBody>
          <a:bodyPr wrap="square" lIns="108829" tIns="54414" rIns="108829" bIns="54414">
            <a:spAutoFit/>
          </a:bodyPr>
          <a:lstStyle/>
          <a:p>
            <a:pPr indent="719455" eaLnBrk="1" hangingPunct="1"/>
            <a:r>
              <a:rPr lang="zh-CN" altLang="zh-CN" sz="2400" b="1" dirty="0">
                <a:latin typeface="Arial" panose="020B0604020202020204" pitchFamily="34" charset="0"/>
                <a:ea typeface="思源黑体 CN Regular" panose="020B0500000000000000" pitchFamily="34" charset="-122"/>
                <a:sym typeface="Arial" panose="020B0604020202020204" pitchFamily="34" charset="0"/>
              </a:rPr>
              <a:t>本文的体裁也属于新闻</a:t>
            </a:r>
            <a:endParaRPr lang="zh-CN" altLang="en-US" sz="2400" b="1" dirty="0">
              <a:latin typeface="Arial" panose="020B0604020202020204" pitchFamily="34" charset="0"/>
              <a:ea typeface="思源黑体 CN Regular" panose="020B0500000000000000" pitchFamily="34" charset="-122"/>
              <a:sym typeface="Arial" panose="020B0604020202020204" pitchFamily="34" charset="0"/>
            </a:endParaRPr>
          </a:p>
        </p:txBody>
      </p:sp>
      <p:sp>
        <p:nvSpPr>
          <p:cNvPr id="10" name="文本框 1"/>
          <p:cNvSpPr txBox="1">
            <a:spLocks noChangeArrowheads="1"/>
          </p:cNvSpPr>
          <p:nvPr>
            <p:custDataLst>
              <p:tags r:id="rId3"/>
            </p:custDataLst>
          </p:nvPr>
        </p:nvSpPr>
        <p:spPr bwMode="auto">
          <a:xfrm>
            <a:off x="675661" y="1730748"/>
            <a:ext cx="10607299" cy="1714369"/>
          </a:xfrm>
          <a:prstGeom prst="rect">
            <a:avLst/>
          </a:prstGeom>
          <a:noFill/>
          <a:ln w="9525">
            <a:noFill/>
            <a:miter lim="800000"/>
          </a:ln>
        </p:spPr>
        <p:txBody>
          <a:bodyPr lIns="108829" tIns="54414" rIns="108829" bIns="54414">
            <a:spAutoFit/>
          </a:bodyPr>
          <a:lstStyle/>
          <a:p>
            <a:pPr indent="719455" eaLnBrk="1" hangingPunct="1">
              <a:lnSpc>
                <a:spcPct val="150000"/>
              </a:lnSpc>
            </a:pPr>
            <a:r>
              <a:rPr lang="zh-CN" altLang="zh-CN" sz="2400" b="1" dirty="0">
                <a:latin typeface="Arial" panose="020B0604020202020204" pitchFamily="34" charset="0"/>
                <a:ea typeface="思源黑体 CN Regular" panose="020B0500000000000000" pitchFamily="34" charset="-122"/>
                <a:sym typeface="Arial" panose="020B0604020202020204" pitchFamily="34" charset="0"/>
              </a:rPr>
              <a:t>新闻评论，是媒体编辑部或作者对新近发生的</a:t>
            </a:r>
            <a:r>
              <a:rPr lang="zh-CN" altLang="zh-CN" sz="2400" b="1"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有价值的新闻事件和有普遍意义的紧迫问题</a:t>
            </a:r>
            <a:r>
              <a:rPr lang="zh-CN" altLang="zh-CN" sz="2400" b="1" dirty="0">
                <a:latin typeface="Arial" panose="020B0604020202020204" pitchFamily="34" charset="0"/>
                <a:ea typeface="思源黑体 CN Regular" panose="020B0500000000000000" pitchFamily="34" charset="-122"/>
                <a:sym typeface="Arial" panose="020B0604020202020204" pitchFamily="34" charset="0"/>
              </a:rPr>
              <a:t>，运用分析和综合的方法，就事论理，就实论虚，</a:t>
            </a:r>
            <a:r>
              <a:rPr lang="zh-CN" altLang="zh-CN" sz="2400" b="1"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有着鲜明针对性和指导性的一种新闻文体。</a:t>
            </a:r>
          </a:p>
        </p:txBody>
      </p:sp>
      <p:sp>
        <p:nvSpPr>
          <p:cNvPr id="11" name="矩形 16"/>
          <p:cNvSpPr>
            <a:spLocks noChangeArrowheads="1"/>
          </p:cNvSpPr>
          <p:nvPr>
            <p:custDataLst>
              <p:tags r:id="rId4"/>
            </p:custDataLst>
          </p:nvPr>
        </p:nvSpPr>
        <p:spPr bwMode="auto">
          <a:xfrm>
            <a:off x="560387" y="3624925"/>
            <a:ext cx="11071225" cy="2235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4" tIns="60946" rIns="121894" bIns="6094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200000"/>
              </a:lnSpc>
            </a:pPr>
            <a:r>
              <a:rPr lang="zh-CN" altLang="en-US" sz="2400" b="1" dirty="0">
                <a:ea typeface="思源黑体 CN Regular" panose="020B0500000000000000" pitchFamily="34" charset="-122"/>
                <a:sym typeface="Arial" panose="020B0604020202020204" pitchFamily="34" charset="0"/>
              </a:rPr>
              <a:t>新闻评论一般具有</a:t>
            </a:r>
            <a:r>
              <a:rPr lang="zh-CN" altLang="en-US" sz="2400" b="1" dirty="0">
                <a:solidFill>
                  <a:srgbClr val="FF0000"/>
                </a:solidFill>
                <a:ea typeface="思源黑体 CN Regular" panose="020B0500000000000000" pitchFamily="34" charset="-122"/>
                <a:sym typeface="Arial" panose="020B0604020202020204" pitchFamily="34" charset="0"/>
              </a:rPr>
              <a:t>时效性、针对性、准确性、说理性和思想性</a:t>
            </a:r>
            <a:r>
              <a:rPr lang="zh-CN" altLang="en-US" sz="2400" b="1" dirty="0">
                <a:ea typeface="思源黑体 CN Regular" panose="020B0500000000000000" pitchFamily="34" charset="-122"/>
                <a:sym typeface="Arial" panose="020B0604020202020204" pitchFamily="34" charset="0"/>
              </a:rPr>
              <a:t>的特点，也就是：</a:t>
            </a:r>
            <a:endParaRPr lang="en-US" altLang="zh-CN" sz="2400" b="1" dirty="0">
              <a:ea typeface="思源黑体 CN Regular" panose="020B0500000000000000" pitchFamily="34" charset="-122"/>
              <a:sym typeface="Arial" panose="020B0604020202020204" pitchFamily="34" charset="0"/>
            </a:endParaRPr>
          </a:p>
          <a:p>
            <a:pPr eaLnBrk="1" hangingPunct="1">
              <a:lnSpc>
                <a:spcPct val="200000"/>
              </a:lnSpc>
            </a:pPr>
            <a:r>
              <a:rPr lang="zh-CN" altLang="en-US" sz="2400" b="1" dirty="0">
                <a:ea typeface="思源黑体 CN Regular" panose="020B0500000000000000" pitchFamily="34" charset="-122"/>
                <a:sym typeface="Arial" panose="020B0604020202020204" pitchFamily="34" charset="0"/>
              </a:rPr>
              <a:t>    ①因时而评，新闻性强； ②缘事而发，寓理于事；</a:t>
            </a:r>
            <a:endParaRPr lang="en-US" altLang="zh-CN" sz="2400" b="1" dirty="0">
              <a:ea typeface="思源黑体 CN Regular" panose="020B0500000000000000" pitchFamily="34" charset="-122"/>
              <a:sym typeface="Arial" panose="020B0604020202020204" pitchFamily="34" charset="0"/>
            </a:endParaRPr>
          </a:p>
          <a:p>
            <a:pPr eaLnBrk="1" hangingPunct="1">
              <a:lnSpc>
                <a:spcPct val="200000"/>
              </a:lnSpc>
            </a:pPr>
            <a:r>
              <a:rPr lang="zh-CN" altLang="en-US" sz="2400" b="1" dirty="0">
                <a:ea typeface="思源黑体 CN Regular" panose="020B0500000000000000" pitchFamily="34" charset="-122"/>
                <a:sym typeface="Arial" panose="020B0604020202020204" pitchFamily="34" charset="0"/>
              </a:rPr>
              <a:t>    ③内容贴近，题材广泛； ④大众视角，公民写作。</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8522849" y="243067"/>
            <a:ext cx="3437657" cy="611620"/>
          </a:xfrm>
          <a:prstGeom prst="rect">
            <a:avLst/>
          </a:prstGeom>
        </p:spPr>
      </p:pic>
      <p:grpSp>
        <p:nvGrpSpPr>
          <p:cNvPr id="2" name="组合 1"/>
          <p:cNvGrpSpPr/>
          <p:nvPr/>
        </p:nvGrpSpPr>
        <p:grpSpPr>
          <a:xfrm>
            <a:off x="0" y="243067"/>
            <a:ext cx="340360" cy="268340"/>
            <a:chOff x="0" y="5877560"/>
            <a:chExt cx="12192000" cy="268340"/>
          </a:xfrm>
        </p:grpSpPr>
        <p:sp>
          <p:nvSpPr>
            <p:cNvPr id="22" name="矩形 21"/>
            <p:cNvSpPr/>
            <p:nvPr/>
          </p:nvSpPr>
          <p:spPr>
            <a:xfrm>
              <a:off x="0" y="5877560"/>
              <a:ext cx="9663623" cy="164426"/>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23" name="矩形 22"/>
            <p:cNvSpPr/>
            <p:nvPr/>
          </p:nvSpPr>
          <p:spPr>
            <a:xfrm>
              <a:off x="0" y="6100181"/>
              <a:ext cx="12192000" cy="45719"/>
            </a:xfrm>
            <a:prstGeom prst="rect">
              <a:avLst/>
            </a:prstGeom>
            <a:solidFill>
              <a:srgbClr val="E03F4F"/>
            </a:solidFill>
            <a:ln>
              <a:solidFill>
                <a:srgbClr val="E03F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sp>
        <p:nvSpPr>
          <p:cNvPr id="24" name="文本框 23"/>
          <p:cNvSpPr txBox="1"/>
          <p:nvPr/>
        </p:nvSpPr>
        <p:spPr>
          <a:xfrm>
            <a:off x="480400" y="145883"/>
            <a:ext cx="4091300" cy="523220"/>
          </a:xfrm>
          <a:prstGeom prst="rect">
            <a:avLst/>
          </a:prstGeom>
          <a:noFill/>
        </p:spPr>
        <p:txBody>
          <a:bodyPr wrap="square" rtlCol="0">
            <a:spAutoFit/>
          </a:bodyPr>
          <a:lstStyle/>
          <a:p>
            <a:r>
              <a:rPr lang="zh-CN" altLang="en-US" sz="2800" dirty="0">
                <a:latin typeface="Arial" panose="020B0604020202020204" pitchFamily="34" charset="0"/>
                <a:ea typeface="思源黑体 CN Regular" panose="020B0500000000000000" pitchFamily="34" charset="-122"/>
                <a:sym typeface="Arial" panose="020B0604020202020204" pitchFamily="34" charset="0"/>
              </a:rPr>
              <a:t>写作背景</a:t>
            </a:r>
          </a:p>
        </p:txBody>
      </p:sp>
      <p:sp>
        <p:nvSpPr>
          <p:cNvPr id="12" name="内容占位符 2"/>
          <p:cNvSpPr txBox="1">
            <a:spLocks noChangeArrowheads="1"/>
          </p:cNvSpPr>
          <p:nvPr>
            <p:custDataLst>
              <p:tags r:id="rId2"/>
            </p:custDataLst>
          </p:nvPr>
        </p:nvSpPr>
        <p:spPr>
          <a:xfrm>
            <a:off x="727038" y="1434503"/>
            <a:ext cx="10400961" cy="4244937"/>
          </a:xfrm>
          <a:prstGeom prst="rect">
            <a:avLst/>
          </a:prstGeom>
          <a:ln>
            <a:solidFill>
              <a:srgbClr val="E03F4F"/>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50000"/>
              </a:lnSpc>
              <a:buFont typeface="Arial" panose="020B0604020202020204" pitchFamily="34" charset="0"/>
              <a:buNone/>
              <a:defRPr/>
            </a:pP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    2017</a:t>
            </a:r>
            <a:r>
              <a:rPr lang="zh-CN" altLang="zh-CN" sz="2400" dirty="0">
                <a:latin typeface="Arial" panose="020B0604020202020204" pitchFamily="34" charset="0"/>
                <a:ea typeface="思源黑体 CN Regular" panose="020B0500000000000000" pitchFamily="34" charset="-122"/>
                <a:sym typeface="Arial" panose="020B0604020202020204" pitchFamily="34" charset="0"/>
              </a:rPr>
              <a:t>年</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12</a:t>
            </a:r>
            <a:r>
              <a:rPr lang="zh-CN" altLang="zh-CN" sz="2400" dirty="0">
                <a:latin typeface="Arial" panose="020B0604020202020204" pitchFamily="34" charset="0"/>
                <a:ea typeface="思源黑体 CN Regular" panose="020B0500000000000000" pitchFamily="34" charset="-122"/>
                <a:sym typeface="Arial" panose="020B0604020202020204" pitchFamily="34" charset="0"/>
              </a:rPr>
              <a:t>月</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13</a:t>
            </a:r>
            <a:r>
              <a:rPr lang="zh-CN" altLang="zh-CN" sz="2400" dirty="0">
                <a:latin typeface="Arial" panose="020B0604020202020204" pitchFamily="34" charset="0"/>
                <a:ea typeface="思源黑体 CN Regular" panose="020B0500000000000000" pitchFamily="34" charset="-122"/>
                <a:sym typeface="Arial" panose="020B0604020202020204" pitchFamily="34" charset="0"/>
              </a:rPr>
              <a:t>日，</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是南京大屠杀惨案发生</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80</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周年，也是</a:t>
            </a:r>
            <a:r>
              <a:rPr lang="zh-CN" altLang="zh-CN" sz="2400" dirty="0">
                <a:latin typeface="Arial" panose="020B0604020202020204" pitchFamily="34" charset="0"/>
                <a:ea typeface="思源黑体 CN Regular" panose="020B0500000000000000" pitchFamily="34" charset="-122"/>
                <a:sym typeface="Arial" panose="020B0604020202020204" pitchFamily="34" charset="0"/>
              </a:rPr>
              <a:t>第四个南京大屠杀死难者国家公祭日，中国再次以隆重的公祭仪式悼念死难同胞。</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人民日报</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的记</a:t>
            </a:r>
            <a:r>
              <a:rPr lang="zh-CN" altLang="zh-CN" sz="2400" dirty="0">
                <a:latin typeface="Arial" panose="020B0604020202020204" pitchFamily="34" charset="0"/>
                <a:ea typeface="思源黑体 CN Regular" panose="020B0500000000000000" pitchFamily="34" charset="-122"/>
                <a:sym typeface="Arial" panose="020B0604020202020204" pitchFamily="34" charset="0"/>
              </a:rPr>
              <a:t>者就此事件写</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了这篇</a:t>
            </a:r>
            <a:r>
              <a:rPr lang="zh-CN" altLang="zh-CN" sz="2400" dirty="0">
                <a:latin typeface="Arial" panose="020B0604020202020204" pitchFamily="34" charset="0"/>
                <a:ea typeface="思源黑体 CN Regular" panose="020B0500000000000000" pitchFamily="34" charset="-122"/>
                <a:sym typeface="Arial" panose="020B0604020202020204" pitchFamily="34" charset="0"/>
              </a:rPr>
              <a:t>新闻评论</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，深切缅怀南京大屠杀的无辜死难者，警醒世人，牢记历史，勿忘国耻。</a:t>
            </a:r>
            <a:endParaRPr lang="zh-CN" altLang="zh-CN" sz="2400" dirty="0">
              <a:latin typeface="Arial" panose="020B0604020202020204" pitchFamily="34" charset="0"/>
              <a:ea typeface="思源黑体 CN Regular" panose="020B0500000000000000" pitchFamily="3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8522849" y="243067"/>
            <a:ext cx="3437657" cy="611620"/>
          </a:xfrm>
          <a:prstGeom prst="rect">
            <a:avLst/>
          </a:prstGeom>
        </p:spPr>
      </p:pic>
      <p:grpSp>
        <p:nvGrpSpPr>
          <p:cNvPr id="2" name="组合 1"/>
          <p:cNvGrpSpPr/>
          <p:nvPr/>
        </p:nvGrpSpPr>
        <p:grpSpPr>
          <a:xfrm>
            <a:off x="0" y="243067"/>
            <a:ext cx="340360" cy="268340"/>
            <a:chOff x="0" y="5877560"/>
            <a:chExt cx="12192000" cy="268340"/>
          </a:xfrm>
        </p:grpSpPr>
        <p:sp>
          <p:nvSpPr>
            <p:cNvPr id="22" name="矩形 21"/>
            <p:cNvSpPr/>
            <p:nvPr/>
          </p:nvSpPr>
          <p:spPr>
            <a:xfrm>
              <a:off x="0" y="5877560"/>
              <a:ext cx="9663623" cy="164426"/>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23" name="矩形 22"/>
            <p:cNvSpPr/>
            <p:nvPr/>
          </p:nvSpPr>
          <p:spPr>
            <a:xfrm>
              <a:off x="0" y="6100181"/>
              <a:ext cx="12192000" cy="45719"/>
            </a:xfrm>
            <a:prstGeom prst="rect">
              <a:avLst/>
            </a:prstGeom>
            <a:solidFill>
              <a:srgbClr val="E03F4F"/>
            </a:solidFill>
            <a:ln>
              <a:solidFill>
                <a:srgbClr val="E03F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sp>
        <p:nvSpPr>
          <p:cNvPr id="24" name="文本框 23"/>
          <p:cNvSpPr txBox="1"/>
          <p:nvPr/>
        </p:nvSpPr>
        <p:spPr>
          <a:xfrm>
            <a:off x="480400" y="145883"/>
            <a:ext cx="4091300" cy="523220"/>
          </a:xfrm>
          <a:prstGeom prst="rect">
            <a:avLst/>
          </a:prstGeom>
          <a:noFill/>
        </p:spPr>
        <p:txBody>
          <a:bodyPr wrap="square" rtlCol="0">
            <a:spAutoFit/>
          </a:bodyPr>
          <a:lstStyle/>
          <a:p>
            <a:r>
              <a:rPr lang="zh-CN" altLang="en-US" sz="2800" dirty="0">
                <a:latin typeface="Arial" panose="020B0604020202020204" pitchFamily="34" charset="0"/>
                <a:ea typeface="思源黑体 CN Regular" panose="020B0500000000000000" pitchFamily="34" charset="-122"/>
                <a:sym typeface="Arial" panose="020B0604020202020204" pitchFamily="34" charset="0"/>
              </a:rPr>
              <a:t>初读感知</a:t>
            </a:r>
          </a:p>
        </p:txBody>
      </p:sp>
      <p:sp>
        <p:nvSpPr>
          <p:cNvPr id="8" name="矩形 7"/>
          <p:cNvSpPr/>
          <p:nvPr>
            <p:custDataLst>
              <p:tags r:id="rId2"/>
            </p:custDataLst>
          </p:nvPr>
        </p:nvSpPr>
        <p:spPr>
          <a:xfrm>
            <a:off x="480400" y="1292233"/>
            <a:ext cx="10806163" cy="523220"/>
          </a:xfrm>
          <a:prstGeom prst="rect">
            <a:avLst/>
          </a:prstGeom>
        </p:spPr>
        <p:txBody>
          <a:bodyPr wrap="none">
            <a:spAutoFit/>
          </a:bodyPr>
          <a:lstStyle/>
          <a:p>
            <a:pPr>
              <a:spcBef>
                <a:spcPct val="0"/>
              </a:spcBef>
              <a:spcAft>
                <a:spcPct val="0"/>
              </a:spcAft>
              <a:defRPr/>
            </a:pPr>
            <a:r>
              <a:rPr lang="en-US" altLang="zh-CN" sz="2800" b="1" kern="0" noProof="1">
                <a:solidFill>
                  <a:prstClr val="black"/>
                </a:solidFill>
                <a:latin typeface="Arial" panose="020B0604020202020204" pitchFamily="34" charset="0"/>
                <a:ea typeface="思源黑体 CN Regular" panose="020B0500000000000000" pitchFamily="34" charset="-122"/>
                <a:sym typeface="Arial" panose="020B0604020202020204" pitchFamily="34" charset="0"/>
              </a:rPr>
              <a:t> 1</a:t>
            </a:r>
            <a:r>
              <a:rPr lang="zh-CN" altLang="en-US" sz="2800" b="1" kern="0" noProof="1">
                <a:solidFill>
                  <a:prstClr val="black"/>
                </a:solidFill>
                <a:latin typeface="Arial" panose="020B0604020202020204" pitchFamily="34" charset="0"/>
                <a:ea typeface="思源黑体 CN Regular" panose="020B0500000000000000" pitchFamily="34" charset="-122"/>
                <a:sym typeface="Arial" panose="020B0604020202020204" pitchFamily="34" charset="0"/>
              </a:rPr>
              <a:t>、</a:t>
            </a:r>
            <a:r>
              <a:rPr lang="zh-CN" altLang="zh-CN" sz="2800" b="1" kern="0" noProof="1">
                <a:solidFill>
                  <a:prstClr val="black"/>
                </a:solidFill>
                <a:latin typeface="Arial" panose="020B0604020202020204" pitchFamily="34" charset="0"/>
                <a:ea typeface="思源黑体 CN Regular" panose="020B0500000000000000" pitchFamily="34" charset="-122"/>
                <a:sym typeface="Arial" panose="020B0604020202020204" pitchFamily="34" charset="0"/>
              </a:rPr>
              <a:t>课文以</a:t>
            </a:r>
            <a:r>
              <a:rPr lang="en-US" altLang="zh-CN" sz="2800" b="1" kern="0" noProof="1">
                <a:solidFill>
                  <a:prstClr val="black"/>
                </a:solidFill>
                <a:latin typeface="Arial" panose="020B0604020202020204" pitchFamily="34" charset="0"/>
                <a:ea typeface="思源黑体 CN Regular" panose="020B0500000000000000" pitchFamily="34" charset="-122"/>
                <a:sym typeface="Arial" panose="020B0604020202020204" pitchFamily="34" charset="0"/>
              </a:rPr>
              <a:t>《</a:t>
            </a:r>
            <a:r>
              <a:rPr lang="zh-CN" altLang="en-US" sz="2800" b="1" kern="0" noProof="1">
                <a:solidFill>
                  <a:prstClr val="black"/>
                </a:solidFill>
                <a:latin typeface="Arial" panose="020B0604020202020204" pitchFamily="34" charset="0"/>
                <a:ea typeface="思源黑体 CN Regular" panose="020B0500000000000000" pitchFamily="34" charset="-122"/>
                <a:sym typeface="Arial" panose="020B0604020202020204" pitchFamily="34" charset="0"/>
              </a:rPr>
              <a:t>国行公祭，为佑世界和平</a:t>
            </a:r>
            <a:r>
              <a:rPr lang="en-US" altLang="zh-CN" sz="2800" b="1" kern="0" noProof="1">
                <a:solidFill>
                  <a:prstClr val="black"/>
                </a:solidFill>
                <a:latin typeface="Arial" panose="020B0604020202020204" pitchFamily="34" charset="0"/>
                <a:ea typeface="思源黑体 CN Regular" panose="020B0500000000000000" pitchFamily="34" charset="-122"/>
                <a:sym typeface="Arial" panose="020B0604020202020204" pitchFamily="34" charset="0"/>
              </a:rPr>
              <a:t>》</a:t>
            </a:r>
            <a:r>
              <a:rPr lang="zh-CN" altLang="en-US" sz="2800" b="1" kern="0" noProof="1">
                <a:solidFill>
                  <a:prstClr val="black"/>
                </a:solidFill>
                <a:latin typeface="Arial" panose="020B0604020202020204" pitchFamily="34" charset="0"/>
                <a:ea typeface="思源黑体 CN Regular" panose="020B0500000000000000" pitchFamily="34" charset="-122"/>
                <a:sym typeface="Arial" panose="020B0604020202020204" pitchFamily="34" charset="0"/>
              </a:rPr>
              <a:t>作为标题，有什么作用？</a:t>
            </a:r>
          </a:p>
        </p:txBody>
      </p:sp>
      <p:sp>
        <p:nvSpPr>
          <p:cNvPr id="9" name="矩形 8"/>
          <p:cNvSpPr/>
          <p:nvPr>
            <p:custDataLst>
              <p:tags r:id="rId3"/>
            </p:custDataLst>
          </p:nvPr>
        </p:nvSpPr>
        <p:spPr>
          <a:xfrm>
            <a:off x="480400" y="1945342"/>
            <a:ext cx="8504251" cy="2449004"/>
          </a:xfrm>
          <a:prstGeom prst="rect">
            <a:avLst/>
          </a:prstGeom>
        </p:spPr>
        <p:txBody>
          <a:bodyPr wrap="none">
            <a:spAutoFit/>
          </a:bodyPr>
          <a:lstStyle/>
          <a:p>
            <a:pPr>
              <a:lnSpc>
                <a:spcPct val="300000"/>
              </a:lnSpc>
              <a:defRPr/>
            </a:pPr>
            <a:r>
              <a:rPr lang="zh-CN" altLang="en-US" sz="2800" b="1" dirty="0">
                <a:latin typeface="Arial" panose="020B0604020202020204" pitchFamily="34" charset="0"/>
                <a:ea typeface="思源黑体 CN Regular" panose="020B0500000000000000" pitchFamily="34" charset="-122"/>
                <a:sym typeface="Arial" panose="020B0604020202020204" pitchFamily="34" charset="0"/>
              </a:rPr>
              <a:t>（</a:t>
            </a:r>
            <a:r>
              <a:rPr lang="en-US" altLang="zh-CN" sz="2800" b="1" dirty="0">
                <a:latin typeface="Arial" panose="020B0604020202020204" pitchFamily="34" charset="0"/>
                <a:ea typeface="思源黑体 CN Regular" panose="020B0500000000000000" pitchFamily="34" charset="-122"/>
                <a:sym typeface="Arial" panose="020B0604020202020204" pitchFamily="34" charset="0"/>
              </a:rPr>
              <a:t>1</a:t>
            </a:r>
            <a:r>
              <a:rPr lang="zh-CN" altLang="en-US" sz="2800" b="1" dirty="0">
                <a:latin typeface="Arial" panose="020B0604020202020204" pitchFamily="34" charset="0"/>
                <a:ea typeface="思源黑体 CN Regular" panose="020B0500000000000000" pitchFamily="34" charset="-122"/>
                <a:sym typeface="Arial" panose="020B0604020202020204" pitchFamily="34" charset="0"/>
              </a:rPr>
              <a:t>）点明了这则新闻评论的主要内容和写作目的。</a:t>
            </a:r>
            <a:endParaRPr lang="en-US" altLang="zh-CN" sz="2800" b="1" dirty="0">
              <a:latin typeface="Arial" panose="020B0604020202020204" pitchFamily="34" charset="0"/>
              <a:ea typeface="思源黑体 CN Regular" panose="020B0500000000000000" pitchFamily="34" charset="-122"/>
              <a:sym typeface="Arial" panose="020B0604020202020204" pitchFamily="34" charset="0"/>
            </a:endParaRPr>
          </a:p>
          <a:p>
            <a:pPr>
              <a:lnSpc>
                <a:spcPct val="300000"/>
              </a:lnSpc>
              <a:defRPr/>
            </a:pPr>
            <a:r>
              <a:rPr lang="zh-CN" altLang="en-US" sz="2800" b="1" dirty="0">
                <a:latin typeface="Arial" panose="020B0604020202020204" pitchFamily="34" charset="0"/>
                <a:ea typeface="思源黑体 CN Regular" panose="020B0500000000000000" pitchFamily="34" charset="-122"/>
                <a:sym typeface="Arial" panose="020B0604020202020204" pitchFamily="34" charset="0"/>
              </a:rPr>
              <a:t>（</a:t>
            </a:r>
            <a:r>
              <a:rPr lang="en-US" altLang="zh-CN" sz="2800" b="1" dirty="0">
                <a:latin typeface="Arial" panose="020B0604020202020204" pitchFamily="34" charset="0"/>
                <a:ea typeface="思源黑体 CN Regular" panose="020B0500000000000000" pitchFamily="34" charset="-122"/>
                <a:sym typeface="Arial" panose="020B0604020202020204" pitchFamily="34" charset="0"/>
              </a:rPr>
              <a:t>2</a:t>
            </a:r>
            <a:r>
              <a:rPr lang="zh-CN" altLang="en-US" sz="2800" b="1" dirty="0">
                <a:latin typeface="Arial" panose="020B0604020202020204" pitchFamily="34" charset="0"/>
                <a:ea typeface="思源黑体 CN Regular" panose="020B0500000000000000" pitchFamily="34" charset="-122"/>
                <a:sym typeface="Arial" panose="020B0604020202020204" pitchFamily="34" charset="0"/>
              </a:rPr>
              <a:t>）标题简明、醒目，能够引起读者的关注。</a:t>
            </a:r>
          </a:p>
        </p:txBody>
      </p:sp>
      <p:pic>
        <p:nvPicPr>
          <p:cNvPr id="10" name="图片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19540" y="2776220"/>
            <a:ext cx="2667000" cy="3581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8522849" y="243067"/>
            <a:ext cx="3437657" cy="611620"/>
          </a:xfrm>
          <a:prstGeom prst="rect">
            <a:avLst/>
          </a:prstGeom>
        </p:spPr>
      </p:pic>
      <p:grpSp>
        <p:nvGrpSpPr>
          <p:cNvPr id="2" name="组合 1"/>
          <p:cNvGrpSpPr/>
          <p:nvPr/>
        </p:nvGrpSpPr>
        <p:grpSpPr>
          <a:xfrm>
            <a:off x="0" y="243067"/>
            <a:ext cx="340360" cy="268340"/>
            <a:chOff x="0" y="5877560"/>
            <a:chExt cx="12192000" cy="268340"/>
          </a:xfrm>
        </p:grpSpPr>
        <p:sp>
          <p:nvSpPr>
            <p:cNvPr id="22" name="矩形 21"/>
            <p:cNvSpPr/>
            <p:nvPr/>
          </p:nvSpPr>
          <p:spPr>
            <a:xfrm>
              <a:off x="0" y="5877560"/>
              <a:ext cx="9663623" cy="164426"/>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23" name="矩形 22"/>
            <p:cNvSpPr/>
            <p:nvPr/>
          </p:nvSpPr>
          <p:spPr>
            <a:xfrm>
              <a:off x="0" y="6100181"/>
              <a:ext cx="12192000" cy="45719"/>
            </a:xfrm>
            <a:prstGeom prst="rect">
              <a:avLst/>
            </a:prstGeom>
            <a:solidFill>
              <a:srgbClr val="E03F4F"/>
            </a:solidFill>
            <a:ln>
              <a:solidFill>
                <a:srgbClr val="E03F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sp>
        <p:nvSpPr>
          <p:cNvPr id="24" name="文本框 23"/>
          <p:cNvSpPr txBox="1"/>
          <p:nvPr/>
        </p:nvSpPr>
        <p:spPr>
          <a:xfrm>
            <a:off x="480400" y="145883"/>
            <a:ext cx="4091300" cy="523220"/>
          </a:xfrm>
          <a:prstGeom prst="rect">
            <a:avLst/>
          </a:prstGeom>
          <a:noFill/>
        </p:spPr>
        <p:txBody>
          <a:bodyPr wrap="square" rtlCol="0">
            <a:spAutoFit/>
          </a:bodyPr>
          <a:lstStyle/>
          <a:p>
            <a:r>
              <a:rPr lang="zh-CN" altLang="en-US" sz="2800" dirty="0">
                <a:latin typeface="Arial" panose="020B0604020202020204" pitchFamily="34" charset="0"/>
                <a:ea typeface="思源黑体 CN Regular" panose="020B0500000000000000" pitchFamily="34" charset="-122"/>
                <a:sym typeface="Arial" panose="020B0604020202020204" pitchFamily="34" charset="0"/>
              </a:rPr>
              <a:t>初读感知</a:t>
            </a:r>
          </a:p>
        </p:txBody>
      </p:sp>
      <p:sp>
        <p:nvSpPr>
          <p:cNvPr id="8" name="矩形 7"/>
          <p:cNvSpPr/>
          <p:nvPr>
            <p:custDataLst>
              <p:tags r:id="rId2"/>
            </p:custDataLst>
          </p:nvPr>
        </p:nvSpPr>
        <p:spPr>
          <a:xfrm>
            <a:off x="480400" y="1125900"/>
            <a:ext cx="7766870" cy="523220"/>
          </a:xfrm>
          <a:prstGeom prst="rect">
            <a:avLst/>
          </a:prstGeom>
        </p:spPr>
        <p:txBody>
          <a:bodyPr wrap="none">
            <a:spAutoFit/>
          </a:bodyPr>
          <a:lstStyle/>
          <a:p>
            <a:pPr>
              <a:spcBef>
                <a:spcPct val="0"/>
              </a:spcBef>
              <a:spcAft>
                <a:spcPct val="0"/>
              </a:spcAft>
              <a:defRPr/>
            </a:pPr>
            <a:r>
              <a:rPr lang="en-US" altLang="zh-CN" sz="2800" b="1" kern="0" noProof="1">
                <a:solidFill>
                  <a:prstClr val="black"/>
                </a:solidFill>
                <a:latin typeface="Arial" panose="020B0604020202020204" pitchFamily="34" charset="0"/>
                <a:ea typeface="思源黑体 CN Regular" panose="020B0500000000000000" pitchFamily="34" charset="-122"/>
                <a:sym typeface="Arial" panose="020B0604020202020204" pitchFamily="34" charset="0"/>
              </a:rPr>
              <a:t>2</a:t>
            </a:r>
            <a:r>
              <a:rPr lang="zh-CN" altLang="en-US" sz="2800" b="1" kern="0" noProof="1">
                <a:solidFill>
                  <a:prstClr val="black"/>
                </a:solidFill>
                <a:latin typeface="Arial" panose="020B0604020202020204" pitchFamily="34" charset="0"/>
                <a:ea typeface="思源黑体 CN Regular" panose="020B0500000000000000" pitchFamily="34" charset="-122"/>
                <a:sym typeface="Arial" panose="020B0604020202020204" pitchFamily="34" charset="0"/>
              </a:rPr>
              <a:t>、听课文朗读，说说课文主要写了哪些内容。</a:t>
            </a:r>
          </a:p>
        </p:txBody>
      </p:sp>
      <p:sp>
        <p:nvSpPr>
          <p:cNvPr id="9" name="矩形 8"/>
          <p:cNvSpPr/>
          <p:nvPr>
            <p:custDataLst>
              <p:tags r:id="rId3"/>
            </p:custDataLst>
          </p:nvPr>
        </p:nvSpPr>
        <p:spPr>
          <a:xfrm>
            <a:off x="480400" y="2226340"/>
            <a:ext cx="8929818" cy="2556726"/>
          </a:xfrm>
          <a:prstGeom prst="rect">
            <a:avLst/>
          </a:prstGeom>
        </p:spPr>
        <p:txBody>
          <a:bodyPr wrap="square">
            <a:spAutoFit/>
          </a:bodyPr>
          <a:lstStyle/>
          <a:p>
            <a:pPr>
              <a:lnSpc>
                <a:spcPct val="200000"/>
              </a:lnSpc>
              <a:defRPr/>
            </a:pPr>
            <a:r>
              <a:rPr lang="zh-CN" altLang="en-US" sz="2800" b="1" dirty="0">
                <a:latin typeface="Arial" panose="020B0604020202020204" pitchFamily="34" charset="0"/>
                <a:ea typeface="思源黑体 CN Regular" panose="020B0500000000000000" pitchFamily="34" charset="-122"/>
                <a:sym typeface="Arial" panose="020B0604020202020204" pitchFamily="34" charset="0"/>
              </a:rPr>
              <a:t>这篇文章开篇用概括性的语言简述第四次南京大屠杀国家公祭日的基本情况，阐明了国家公祭的必要性和意义，同时也表达了中国捍卫世界和平的坚定信念。</a:t>
            </a:r>
          </a:p>
        </p:txBody>
      </p:sp>
      <p:pic>
        <p:nvPicPr>
          <p:cNvPr id="10" name="图片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019540" y="2776220"/>
            <a:ext cx="2667000" cy="3581400"/>
          </a:xfrm>
          <a:prstGeom prst="rect">
            <a:avLst/>
          </a:prstGeom>
        </p:spPr>
      </p:pic>
      <p:pic>
        <p:nvPicPr>
          <p:cNvPr id="13" name="5156edu-9211-27633_自定义">
            <a:hlinkClick r:id="" action="ppaction://media"/>
          </p:cNvPr>
          <p:cNvPicPr>
            <a:picLocks noRot="1" noChangeAspect="1"/>
          </p:cNvPicPr>
          <p:nvPr>
            <a:audioFile r:link="rId5"/>
            <p:extLst>
              <p:ext uri="{DAA4B4D4-6D71-4841-9C94-3DE7FCFB9230}">
                <p14:media xmlns:p14="http://schemas.microsoft.com/office/powerpoint/2010/main" r:embed="rId4"/>
              </p:ext>
            </p:extLst>
          </p:nvPr>
        </p:nvPicPr>
        <p:blipFill>
          <a:blip r:embed="rId10"/>
          <a:stretch>
            <a:fillRect/>
          </a:stretch>
        </p:blipFill>
        <p:spPr>
          <a:xfrm>
            <a:off x="8275199" y="1649120"/>
            <a:ext cx="495300" cy="4953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9" fill="hold" display="0">
                  <p:stCondLst>
                    <p:cond delay="indefinite"/>
                  </p:stCondLst>
                  <p:endCondLst>
                    <p:cond evt="onPrev" delay="0">
                      <p:tgtEl>
                        <p:sldTgt/>
                      </p:tgtEl>
                    </p:cond>
                    <p:cond evt="onStopAudio" delay="0">
                      <p:tgtEl>
                        <p:sldTgt/>
                      </p:tgtEl>
                    </p:cond>
                  </p:endCondLst>
                </p:cTn>
                <p:tgtEl>
                  <p:spTgt spid="13"/>
                </p:tgtEl>
              </p:cMediaNode>
            </p:audio>
          </p:childTnLst>
        </p:cTn>
      </p:par>
    </p:tnLst>
    <p:bldLst>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AS_UNIQUEID" val="298"/>
</p:tagLst>
</file>

<file path=ppt/tags/tag10.xml><?xml version="1.0" encoding="utf-8"?>
<p:tagLst xmlns:a="http://schemas.openxmlformats.org/drawingml/2006/main" xmlns:r="http://schemas.openxmlformats.org/officeDocument/2006/relationships" xmlns:p="http://schemas.openxmlformats.org/presentationml/2006/main">
  <p:tag name="AS_UNIQUEID" val="30"/>
</p:tagLst>
</file>

<file path=ppt/tags/tag11.xml><?xml version="1.0" encoding="utf-8"?>
<p:tagLst xmlns:a="http://schemas.openxmlformats.org/drawingml/2006/main" xmlns:r="http://schemas.openxmlformats.org/officeDocument/2006/relationships" xmlns:p="http://schemas.openxmlformats.org/presentationml/2006/main">
  <p:tag name="AS_UNIQUEID" val="298"/>
</p:tagLst>
</file>

<file path=ppt/tags/tag12.xml><?xml version="1.0" encoding="utf-8"?>
<p:tagLst xmlns:a="http://schemas.openxmlformats.org/drawingml/2006/main" xmlns:r="http://schemas.openxmlformats.org/officeDocument/2006/relationships" xmlns:p="http://schemas.openxmlformats.org/presentationml/2006/main">
  <p:tag name="AS_UNIQUEID" val="35"/>
</p:tagLst>
</file>

<file path=ppt/tags/tag13.xml><?xml version="1.0" encoding="utf-8"?>
<p:tagLst xmlns:a="http://schemas.openxmlformats.org/drawingml/2006/main" xmlns:r="http://schemas.openxmlformats.org/officeDocument/2006/relationships" xmlns:p="http://schemas.openxmlformats.org/presentationml/2006/main">
  <p:tag name="AS_UNIQUEID" val="298"/>
</p:tagLst>
</file>

<file path=ppt/tags/tag14.xml><?xml version="1.0" encoding="utf-8"?>
<p:tagLst xmlns:a="http://schemas.openxmlformats.org/drawingml/2006/main" xmlns:r="http://schemas.openxmlformats.org/officeDocument/2006/relationships" xmlns:p="http://schemas.openxmlformats.org/presentationml/2006/main">
  <p:tag name="AS_UNIQUEID" val="45"/>
</p:tagLst>
</file>

<file path=ppt/tags/tag15.xml><?xml version="1.0" encoding="utf-8"?>
<p:tagLst xmlns:a="http://schemas.openxmlformats.org/drawingml/2006/main" xmlns:r="http://schemas.openxmlformats.org/officeDocument/2006/relationships" xmlns:p="http://schemas.openxmlformats.org/presentationml/2006/main">
  <p:tag name="AS_UNIQUEID" val="46"/>
</p:tagLst>
</file>

<file path=ppt/tags/tag16.xml><?xml version="1.0" encoding="utf-8"?>
<p:tagLst xmlns:a="http://schemas.openxmlformats.org/drawingml/2006/main" xmlns:r="http://schemas.openxmlformats.org/officeDocument/2006/relationships" xmlns:p="http://schemas.openxmlformats.org/presentationml/2006/main">
  <p:tag name="AS_UNIQUEID" val="298"/>
</p:tagLst>
</file>

<file path=ppt/tags/tag17.xml><?xml version="1.0" encoding="utf-8"?>
<p:tagLst xmlns:a="http://schemas.openxmlformats.org/drawingml/2006/main" xmlns:r="http://schemas.openxmlformats.org/officeDocument/2006/relationships" xmlns:p="http://schemas.openxmlformats.org/presentationml/2006/main">
  <p:tag name="AS_UNIQUEID" val="45"/>
</p:tagLst>
</file>

<file path=ppt/tags/tag18.xml><?xml version="1.0" encoding="utf-8"?>
<p:tagLst xmlns:a="http://schemas.openxmlformats.org/drawingml/2006/main" xmlns:r="http://schemas.openxmlformats.org/officeDocument/2006/relationships" xmlns:p="http://schemas.openxmlformats.org/presentationml/2006/main">
  <p:tag name="AS_UNIQUEID" val="46"/>
</p:tagLst>
</file>

<file path=ppt/tags/tag19.xml><?xml version="1.0" encoding="utf-8"?>
<p:tagLst xmlns:a="http://schemas.openxmlformats.org/drawingml/2006/main" xmlns:r="http://schemas.openxmlformats.org/officeDocument/2006/relationships" xmlns:p="http://schemas.openxmlformats.org/presentationml/2006/main">
  <p:tag name="AS_UNIQUEID" val="298"/>
</p:tagLst>
</file>

<file path=ppt/tags/tag2.xml><?xml version="1.0" encoding="utf-8"?>
<p:tagLst xmlns:a="http://schemas.openxmlformats.org/drawingml/2006/main" xmlns:r="http://schemas.openxmlformats.org/officeDocument/2006/relationships" xmlns:p="http://schemas.openxmlformats.org/presentationml/2006/main">
  <p:tag name="AS_UNIQUEID" val="298"/>
</p:tagLst>
</file>

<file path=ppt/tags/tag20.xml><?xml version="1.0" encoding="utf-8"?>
<p:tagLst xmlns:a="http://schemas.openxmlformats.org/drawingml/2006/main" xmlns:r="http://schemas.openxmlformats.org/officeDocument/2006/relationships" xmlns:p="http://schemas.openxmlformats.org/presentationml/2006/main">
  <p:tag name="AS_UNIQUEID" val="59"/>
</p:tagLst>
</file>

<file path=ppt/tags/tag21.xml><?xml version="1.0" encoding="utf-8"?>
<p:tagLst xmlns:a="http://schemas.openxmlformats.org/drawingml/2006/main" xmlns:r="http://schemas.openxmlformats.org/officeDocument/2006/relationships" xmlns:p="http://schemas.openxmlformats.org/presentationml/2006/main">
  <p:tag name="AS_UNIQUEID" val="60"/>
</p:tagLst>
</file>

<file path=ppt/tags/tag22.xml><?xml version="1.0" encoding="utf-8"?>
<p:tagLst xmlns:a="http://schemas.openxmlformats.org/drawingml/2006/main" xmlns:r="http://schemas.openxmlformats.org/officeDocument/2006/relationships" xmlns:p="http://schemas.openxmlformats.org/presentationml/2006/main">
  <p:tag name="AS_UNIQUEID" val="61"/>
</p:tagLst>
</file>

<file path=ppt/tags/tag23.xml><?xml version="1.0" encoding="utf-8"?>
<p:tagLst xmlns:a="http://schemas.openxmlformats.org/drawingml/2006/main" xmlns:r="http://schemas.openxmlformats.org/officeDocument/2006/relationships" xmlns:p="http://schemas.openxmlformats.org/presentationml/2006/main">
  <p:tag name="AS_UNIQUEID" val="62"/>
</p:tagLst>
</file>

<file path=ppt/tags/tag24.xml><?xml version="1.0" encoding="utf-8"?>
<p:tagLst xmlns:a="http://schemas.openxmlformats.org/drawingml/2006/main" xmlns:r="http://schemas.openxmlformats.org/officeDocument/2006/relationships" xmlns:p="http://schemas.openxmlformats.org/presentationml/2006/main">
  <p:tag name="AS_UNIQUEID" val="298"/>
</p:tagLst>
</file>

<file path=ppt/tags/tag25.xml><?xml version="1.0" encoding="utf-8"?>
<p:tagLst xmlns:a="http://schemas.openxmlformats.org/drawingml/2006/main" xmlns:r="http://schemas.openxmlformats.org/officeDocument/2006/relationships" xmlns:p="http://schemas.openxmlformats.org/presentationml/2006/main">
  <p:tag name="AS_UNIQUEID" val="69"/>
</p:tagLst>
</file>

<file path=ppt/tags/tag26.xml><?xml version="1.0" encoding="utf-8"?>
<p:tagLst xmlns:a="http://schemas.openxmlformats.org/drawingml/2006/main" xmlns:r="http://schemas.openxmlformats.org/officeDocument/2006/relationships" xmlns:p="http://schemas.openxmlformats.org/presentationml/2006/main">
  <p:tag name="AS_UNIQUEID" val="70"/>
</p:tagLst>
</file>

<file path=ppt/tags/tag27.xml><?xml version="1.0" encoding="utf-8"?>
<p:tagLst xmlns:a="http://schemas.openxmlformats.org/drawingml/2006/main" xmlns:r="http://schemas.openxmlformats.org/officeDocument/2006/relationships" xmlns:p="http://schemas.openxmlformats.org/presentationml/2006/main">
  <p:tag name="AS_UNIQUEID" val="71"/>
</p:tagLst>
</file>

<file path=ppt/tags/tag28.xml><?xml version="1.0" encoding="utf-8"?>
<p:tagLst xmlns:a="http://schemas.openxmlformats.org/drawingml/2006/main" xmlns:r="http://schemas.openxmlformats.org/officeDocument/2006/relationships" xmlns:p="http://schemas.openxmlformats.org/presentationml/2006/main">
  <p:tag name="AS_UNIQUEID" val="72"/>
</p:tagLst>
</file>

<file path=ppt/tags/tag29.xml><?xml version="1.0" encoding="utf-8"?>
<p:tagLst xmlns:a="http://schemas.openxmlformats.org/drawingml/2006/main" xmlns:r="http://schemas.openxmlformats.org/officeDocument/2006/relationships" xmlns:p="http://schemas.openxmlformats.org/presentationml/2006/main">
  <p:tag name="AS_UNIQUEID" val="298"/>
</p:tagLst>
</file>

<file path=ppt/tags/tag3.xml><?xml version="1.0" encoding="utf-8"?>
<p:tagLst xmlns:a="http://schemas.openxmlformats.org/drawingml/2006/main" xmlns:r="http://schemas.openxmlformats.org/officeDocument/2006/relationships" xmlns:p="http://schemas.openxmlformats.org/presentationml/2006/main">
  <p:tag name="AS_UNIQUEID" val="298"/>
</p:tagLst>
</file>

<file path=ppt/tags/tag30.xml><?xml version="1.0" encoding="utf-8"?>
<p:tagLst xmlns:a="http://schemas.openxmlformats.org/drawingml/2006/main" xmlns:r="http://schemas.openxmlformats.org/officeDocument/2006/relationships" xmlns:p="http://schemas.openxmlformats.org/presentationml/2006/main">
  <p:tag name="AS_UNIQUEID" val="75"/>
</p:tagLst>
</file>

<file path=ppt/tags/tag31.xml><?xml version="1.0" encoding="utf-8"?>
<p:tagLst xmlns:a="http://schemas.openxmlformats.org/drawingml/2006/main" xmlns:r="http://schemas.openxmlformats.org/officeDocument/2006/relationships" xmlns:p="http://schemas.openxmlformats.org/presentationml/2006/main">
  <p:tag name="AS_UNIQUEID" val="298"/>
</p:tagLst>
</file>

<file path=ppt/tags/tag32.xml><?xml version="1.0" encoding="utf-8"?>
<p:tagLst xmlns:a="http://schemas.openxmlformats.org/drawingml/2006/main" xmlns:r="http://schemas.openxmlformats.org/officeDocument/2006/relationships" xmlns:p="http://schemas.openxmlformats.org/presentationml/2006/main">
  <p:tag name="AS_UNIQUEID" val="93"/>
</p:tagLst>
</file>

<file path=ppt/tags/tag33.xml><?xml version="1.0" encoding="utf-8"?>
<p:tagLst xmlns:a="http://schemas.openxmlformats.org/drawingml/2006/main" xmlns:r="http://schemas.openxmlformats.org/officeDocument/2006/relationships" xmlns:p="http://schemas.openxmlformats.org/presentationml/2006/main">
  <p:tag name="AS_UNIQUEID" val="94"/>
</p:tagLst>
</file>

<file path=ppt/tags/tag34.xml><?xml version="1.0" encoding="utf-8"?>
<p:tagLst xmlns:a="http://schemas.openxmlformats.org/drawingml/2006/main" xmlns:r="http://schemas.openxmlformats.org/officeDocument/2006/relationships" xmlns:p="http://schemas.openxmlformats.org/presentationml/2006/main">
  <p:tag name="AS_UNIQUEID" val="298"/>
</p:tagLst>
</file>

<file path=ppt/tags/tag35.xml><?xml version="1.0" encoding="utf-8"?>
<p:tagLst xmlns:a="http://schemas.openxmlformats.org/drawingml/2006/main" xmlns:r="http://schemas.openxmlformats.org/officeDocument/2006/relationships" xmlns:p="http://schemas.openxmlformats.org/presentationml/2006/main">
  <p:tag name="AS_UNIQUEID" val="93"/>
</p:tagLst>
</file>

<file path=ppt/tags/tag36.xml><?xml version="1.0" encoding="utf-8"?>
<p:tagLst xmlns:a="http://schemas.openxmlformats.org/drawingml/2006/main" xmlns:r="http://schemas.openxmlformats.org/officeDocument/2006/relationships" xmlns:p="http://schemas.openxmlformats.org/presentationml/2006/main">
  <p:tag name="AS_UNIQUEID" val="94"/>
</p:tagLst>
</file>

<file path=ppt/tags/tag37.xml><?xml version="1.0" encoding="utf-8"?>
<p:tagLst xmlns:a="http://schemas.openxmlformats.org/drawingml/2006/main" xmlns:r="http://schemas.openxmlformats.org/officeDocument/2006/relationships" xmlns:p="http://schemas.openxmlformats.org/presentationml/2006/main">
  <p:tag name="AS_UNIQUEID" val="298"/>
</p:tagLst>
</file>

<file path=ppt/tags/tag38.xml><?xml version="1.0" encoding="utf-8"?>
<p:tagLst xmlns:a="http://schemas.openxmlformats.org/drawingml/2006/main" xmlns:r="http://schemas.openxmlformats.org/officeDocument/2006/relationships" xmlns:p="http://schemas.openxmlformats.org/presentationml/2006/main">
  <p:tag name="AS_UNIQUEID" val="298"/>
</p:tagLst>
</file>

<file path=ppt/tags/tag39.xml><?xml version="1.0" encoding="utf-8"?>
<p:tagLst xmlns:a="http://schemas.openxmlformats.org/drawingml/2006/main" xmlns:r="http://schemas.openxmlformats.org/officeDocument/2006/relationships" xmlns:p="http://schemas.openxmlformats.org/presentationml/2006/main">
  <p:tag name="AS_UNIQUEID" val="108"/>
</p:tagLst>
</file>

<file path=ppt/tags/tag4.xml><?xml version="1.0" encoding="utf-8"?>
<p:tagLst xmlns:a="http://schemas.openxmlformats.org/drawingml/2006/main" xmlns:r="http://schemas.openxmlformats.org/officeDocument/2006/relationships" xmlns:p="http://schemas.openxmlformats.org/presentationml/2006/main">
  <p:tag name="AS_UNIQUEID" val="21"/>
</p:tagLst>
</file>

<file path=ppt/tags/tag5.xml><?xml version="1.0" encoding="utf-8"?>
<p:tagLst xmlns:a="http://schemas.openxmlformats.org/drawingml/2006/main" xmlns:r="http://schemas.openxmlformats.org/officeDocument/2006/relationships" xmlns:p="http://schemas.openxmlformats.org/presentationml/2006/main">
  <p:tag name="AS_UNIQUEID" val="298"/>
</p:tagLst>
</file>

<file path=ppt/tags/tag6.xml><?xml version="1.0" encoding="utf-8"?>
<p:tagLst xmlns:a="http://schemas.openxmlformats.org/drawingml/2006/main" xmlns:r="http://schemas.openxmlformats.org/officeDocument/2006/relationships" xmlns:p="http://schemas.openxmlformats.org/presentationml/2006/main">
  <p:tag name="AS_UNIQUEID" val="24"/>
</p:tagLst>
</file>

<file path=ppt/tags/tag7.xml><?xml version="1.0" encoding="utf-8"?>
<p:tagLst xmlns:a="http://schemas.openxmlformats.org/drawingml/2006/main" xmlns:r="http://schemas.openxmlformats.org/officeDocument/2006/relationships" xmlns:p="http://schemas.openxmlformats.org/presentationml/2006/main">
  <p:tag name="AS_UNIQUEID" val="298"/>
</p:tagLst>
</file>

<file path=ppt/tags/tag8.xml><?xml version="1.0" encoding="utf-8"?>
<p:tagLst xmlns:a="http://schemas.openxmlformats.org/drawingml/2006/main" xmlns:r="http://schemas.openxmlformats.org/officeDocument/2006/relationships" xmlns:p="http://schemas.openxmlformats.org/presentationml/2006/main">
  <p:tag name="AS_UNIQUEID" val="27"/>
</p:tagLst>
</file>

<file path=ppt/tags/tag9.xml><?xml version="1.0" encoding="utf-8"?>
<p:tagLst xmlns:a="http://schemas.openxmlformats.org/drawingml/2006/main" xmlns:r="http://schemas.openxmlformats.org/officeDocument/2006/relationships" xmlns:p="http://schemas.openxmlformats.org/presentationml/2006/main">
  <p:tag name="AS_UNIQUEID" val="28"/>
</p:tagLst>
</file>

<file path=ppt/theme/theme1.xml><?xml version="1.0" encoding="utf-8"?>
<a:theme xmlns:a="http://schemas.openxmlformats.org/drawingml/2006/main" name="办公资源网：www.bangongziyuan.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1323</Words>
  <Application>Microsoft Office PowerPoint</Application>
  <PresentationFormat>宽屏</PresentationFormat>
  <Paragraphs>91</Paragraphs>
  <Slides>18</Slides>
  <Notes>18</Notes>
  <HiddenSlides>0</HiddenSlides>
  <MMClips>1</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18</vt:i4>
      </vt:variant>
    </vt:vector>
  </HeadingPairs>
  <TitlesOfParts>
    <vt:vector size="23" baseType="lpstr">
      <vt:lpstr>Arial</vt:lpstr>
      <vt:lpstr>FandolFang R</vt:lpstr>
      <vt:lpstr>Calibri</vt:lpstr>
      <vt:lpstr>思源黑体 CN Light</vt:lpstr>
      <vt:lpstr>办公资源网：www.bangongziyuan.com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2</cp:revision>
  <dcterms:created xsi:type="dcterms:W3CDTF">2020-12-15T03:03:00Z</dcterms:created>
  <dcterms:modified xsi:type="dcterms:W3CDTF">2021-01-09T11:54:32Z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2052-11.1.0.10132</vt:lpwstr>
  </property>
</Properties>
</file>