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72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7CECD1A-98F4-43CA-9A9D-B5A3885A77F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6E8917E-C5C0-4AA2-9CF2-E0379A98C58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8917E-C5C0-4AA2-9CF2-E0379A98C58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20479" y="4873711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94567" y="3644471"/>
            <a:ext cx="389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雄奇险拔 清幽秀丽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41292" y="2230566"/>
            <a:ext cx="3817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三峡</a:t>
            </a:r>
            <a:r>
              <a:rPr lang="en-US" altLang="zh-CN" sz="66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5400" b="1" i="1" spc="3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r="32595" b="15413"/>
          <a:stretch>
            <a:fillRect/>
          </a:stretch>
        </p:blipFill>
        <p:spPr>
          <a:xfrm>
            <a:off x="-1" y="0"/>
            <a:ext cx="6167121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94400" y="-19596"/>
            <a:ext cx="365760" cy="68775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48209" y="1503364"/>
            <a:ext cx="4226065" cy="4717780"/>
            <a:chOff x="143933" y="172403"/>
            <a:chExt cx="5819564" cy="6496686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203623" y="172403"/>
              <a:ext cx="5759451" cy="627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 u="sng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至</a:t>
              </a:r>
              <a:r>
                <a:rPr lang="zh-CN" altLang="en-US" sz="2000" b="1" u="sng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于夏水</a:t>
              </a:r>
              <a:r>
                <a:rPr lang="zh-CN" altLang="en-US" sz="2000" b="1" u="sng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襄</a:t>
              </a:r>
              <a:r>
                <a:rPr lang="zh-CN" altLang="en-US" sz="2000" b="1" u="sng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陵，</a:t>
              </a:r>
              <a:r>
                <a:rPr lang="zh-CN" altLang="en-US" sz="2000" b="1" u="sng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沿溯</a:t>
              </a:r>
              <a:r>
                <a:rPr lang="zh-CN" altLang="en-US" sz="2000" b="1" u="sng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阻</a:t>
              </a:r>
              <a:r>
                <a:rPr lang="zh-CN" altLang="en-US" sz="2000" b="1" u="sng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绝</a:t>
              </a:r>
              <a:r>
                <a:rPr lang="zh-CN" altLang="en-US" sz="2000" b="1" u="sng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或</a:t>
              </a:r>
              <a:r>
                <a:rPr lang="zh-CN" altLang="en-US" sz="20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王命急</a:t>
              </a:r>
              <a:r>
                <a:rPr lang="zh-CN" altLang="en-US" sz="2000" b="1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宣</a:t>
              </a:r>
              <a:r>
                <a:rPr lang="zh-CN" altLang="en-US" sz="20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，有时朝发白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帝，暮到江陵，其间千二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百里，</a:t>
              </a:r>
              <a:r>
                <a:rPr lang="zh-CN" altLang="en-US" sz="2000" b="1" u="sng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虽</a:t>
              </a:r>
              <a:r>
                <a:rPr lang="zh-CN" altLang="en-US" sz="2000" b="1" u="sng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乘</a:t>
              </a:r>
              <a:r>
                <a:rPr lang="zh-CN" altLang="en-US" sz="2000" b="1" u="sng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奔</a:t>
              </a:r>
              <a:r>
                <a:rPr lang="zh-CN" altLang="en-US" sz="2000" b="1" u="sng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御风，不以</a:t>
              </a:r>
            </a:p>
            <a:p>
              <a:pPr eaLnBrk="1" hangingPunct="1">
                <a:spcBef>
                  <a:spcPct val="50000"/>
                </a:spcBef>
              </a:pPr>
              <a:endParaRPr lang="zh-CN" altLang="en-US" sz="2000" b="1" u="sng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b="1" u="sng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疾</a:t>
              </a:r>
              <a:r>
                <a:rPr lang="zh-CN" altLang="en-US" sz="2000" b="1" u="sng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也。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43933" y="620713"/>
              <a:ext cx="1151467" cy="63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到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031241" y="852171"/>
              <a:ext cx="1344083" cy="576263"/>
            </a:xfrm>
            <a:prstGeom prst="wedgeRoundRectCallout">
              <a:avLst>
                <a:gd name="adj1" fmla="val 17245"/>
                <a:gd name="adj2" fmla="val -85537"/>
                <a:gd name="adj3" fmla="val 16667"/>
              </a:avLst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rgbClr val="462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漫上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024717" y="620713"/>
              <a:ext cx="2495549" cy="63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33FF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顺流而下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024717" y="1298259"/>
              <a:ext cx="2688168" cy="63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8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逆流而上</a:t>
              </a: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5099897" y="620713"/>
              <a:ext cx="863600" cy="576262"/>
            </a:xfrm>
            <a:prstGeom prst="wedgeRoundRectCallout">
              <a:avLst>
                <a:gd name="adj1" fmla="val -124142"/>
                <a:gd name="adj2" fmla="val -70991"/>
                <a:gd name="adj3" fmla="val 16667"/>
              </a:avLst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rgbClr val="462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断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43934" y="2565400"/>
              <a:ext cx="1631951" cy="63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33FF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有时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1775884" y="2565400"/>
              <a:ext cx="1919817" cy="63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33FF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传达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102784" y="5084764"/>
              <a:ext cx="1124028" cy="63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3333FF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即使</a:t>
              </a: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2316269" y="5294948"/>
              <a:ext cx="2783416" cy="576262"/>
            </a:xfrm>
            <a:prstGeom prst="wedgeRoundRectCallout">
              <a:avLst>
                <a:gd name="adj1" fmla="val -47688"/>
                <a:gd name="adj2" fmla="val -89173"/>
                <a:gd name="adj3" fmla="val 16667"/>
              </a:avLst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飞奔的马</a:t>
              </a: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2063751" y="6092826"/>
              <a:ext cx="863600" cy="576263"/>
            </a:xfrm>
            <a:prstGeom prst="wedgeRoundRectCallout">
              <a:avLst>
                <a:gd name="adj1" fmla="val -211028"/>
                <a:gd name="adj2" fmla="val -11431"/>
                <a:gd name="adj3" fmla="val 16667"/>
              </a:avLst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rgbClr val="462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快</a:t>
              </a:r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047242" y="2378171"/>
            <a:ext cx="5188675" cy="33445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到了夏天江水漫上丘陵的时候，上下航行的船都阻隔断了。有时皇帝的命令急速传达，早晨从白帝城出发，傍晚就到了江陵，这两地相距一千二百里，即使骑上快马，驾着疾风，</a:t>
            </a:r>
            <a:r>
              <a:rPr lang="zh-CN" altLang="en-US" sz="24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也不如船行得快</a:t>
            </a:r>
            <a:r>
              <a:rPr lang="zh-CN" altLang="en-US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19" name="Text Box 5"/>
          <p:cNvSpPr>
            <a:spLocks noChangeArrowheads="1"/>
          </p:cNvSpPr>
          <p:nvPr/>
        </p:nvSpPr>
        <p:spPr bwMode="auto">
          <a:xfrm>
            <a:off x="1593472" y="3429000"/>
            <a:ext cx="701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三峡的山、水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200" y="1411605"/>
            <a:ext cx="106249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作者通过描写三峡的哪两个景观，来表现三峡的壮丽风光的？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96" y="279058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精读品味</a:t>
              </a:r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3396448" y="707325"/>
            <a:ext cx="4895849" cy="100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读“三峡之山”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24147" y="1713930"/>
            <a:ext cx="10972800" cy="496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三峡的山有怎样的特点？从文中找出相关的语句回答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　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、这一层作者采用了什么写法表现三峡山的特点？  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447986" y="2591943"/>
            <a:ext cx="8640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七百里，两岸连山，略无阙处    </a:t>
            </a:r>
            <a:r>
              <a:rPr lang="zh-CN" altLang="en-US" sz="1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188358" y="5052125"/>
            <a:ext cx="2688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正面描写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209736" y="2547365"/>
            <a:ext cx="182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连绵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209736" y="3161726"/>
            <a:ext cx="2112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高峻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470709" y="3206304"/>
            <a:ext cx="8832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重岩叠嶂，隐天蔽日。自非亭午夜分不见曦月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196825" y="5569650"/>
            <a:ext cx="3168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侧面描写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427970" y="5199964"/>
            <a:ext cx="201718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相结合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210681" y="4995359"/>
            <a:ext cx="54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重岩叠嶂，隐天蔽日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200098" y="5571620"/>
            <a:ext cx="633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自非亭午夜分不见曦月</a:t>
            </a:r>
          </a:p>
        </p:txBody>
      </p:sp>
      <p:sp>
        <p:nvSpPr>
          <p:cNvPr id="49" name="AutoShape 16"/>
          <p:cNvSpPr/>
          <p:nvPr/>
        </p:nvSpPr>
        <p:spPr bwMode="auto">
          <a:xfrm>
            <a:off x="6916964" y="4996561"/>
            <a:ext cx="383117" cy="863600"/>
          </a:xfrm>
          <a:prstGeom prst="rightBrace">
            <a:avLst>
              <a:gd name="adj1" fmla="val 25046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85" decel="100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85" decel="100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精读品味</a:t>
              </a: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42502" y="1824990"/>
            <a:ext cx="12433300" cy="573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、三峡的夏水有何特点？结合文中的语句说说。　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、这一层采用了什么写法表现三峡夏水的特点？ 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、写三峡山的“高峻”与写夏水的“迅疾”有什么关系？　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928408" y="2286140"/>
            <a:ext cx="5856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夏水襄陵，沿溯阻绝　</a:t>
            </a:r>
          </a:p>
        </p:txBody>
      </p:sp>
      <p:sp>
        <p:nvSpPr>
          <p:cNvPr id="30" name="Rectangle 7"/>
          <p:cNvSpPr txBox="1">
            <a:spLocks noChangeArrowheads="1"/>
          </p:cNvSpPr>
          <p:nvPr/>
        </p:nvSpPr>
        <p:spPr>
          <a:xfrm>
            <a:off x="3969172" y="975995"/>
            <a:ext cx="4956810" cy="10083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读“三峡的夏水”</a:t>
            </a:r>
            <a:endParaRPr lang="zh-CN" altLang="en-US" sz="4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183216" y="4079361"/>
            <a:ext cx="7008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正面描写与侧面描写相结合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42502" y="5490826"/>
            <a:ext cx="1113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写山峰的高峻、江面的狭窄为写夏水的迅疾做铺垫。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304079" y="2301220"/>
            <a:ext cx="2592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水势盛大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399330" y="2804456"/>
            <a:ext cx="1729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迅疾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928408" y="2860815"/>
            <a:ext cx="6335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朝发白帝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不以疾也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8925983" y="2113599"/>
            <a:ext cx="2688167" cy="574675"/>
          </a:xfrm>
          <a:prstGeom prst="wedgeRoundRectCallout">
            <a:avLst>
              <a:gd name="adj1" fmla="val -72724"/>
              <a:gd name="adj2" fmla="val 15911"/>
              <a:gd name="adj3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ysClr val="windowText" lastClr="000000"/>
            </a:solidFill>
            <a:miter lim="800000"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正面描写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8861848" y="2761298"/>
            <a:ext cx="2688167" cy="576262"/>
          </a:xfrm>
          <a:prstGeom prst="wedgeRoundRectCallout">
            <a:avLst>
              <a:gd name="adj1" fmla="val -66773"/>
              <a:gd name="adj2" fmla="val -10329"/>
              <a:gd name="adj3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ysClr val="windowText" lastClr="000000"/>
            </a:solidFill>
            <a:miter lim="800000"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侧面描写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5" grpId="0"/>
      <p:bldP spid="36" grpId="0" bldLvl="0" animBg="1"/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小结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69988" y="1443990"/>
            <a:ext cx="9852025" cy="4557658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</a:t>
            </a:r>
            <a:r>
              <a:rPr 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作者先写三峡的整体风貌，然后抓住了三峡最有特点的时间</a:t>
            </a:r>
            <a:r>
              <a:rPr 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——</a:t>
            </a:r>
            <a:r>
              <a:rPr 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夏天、春冬、晴初霜旦。高峻的山峰，汹涌的江流，清澈的碧水，飞悬的瀑布，哀转的猿鸣，悲凉的渔歌，三峡的奇异景象，被描绘得淋漓尽致。写出了三峡独特的美</a:t>
            </a:r>
            <a:r>
              <a:rPr 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——</a:t>
            </a:r>
            <a:r>
              <a:rPr 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奔放美、清幽美和凄婉美。同时表达了对山河自然的热爱，对劳动人民的同情。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pic>
        <p:nvPicPr>
          <p:cNvPr id="7" name="图片 6" descr="三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77" y="1271270"/>
            <a:ext cx="6805045" cy="483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83442" y="4977883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0486" y="3748643"/>
            <a:ext cx="389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雄奇险拔 清幽秀丽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3342" y="2334738"/>
            <a:ext cx="9087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r>
              <a:rPr lang="en-US" altLang="zh-CN" sz="66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5400" b="1" i="1" spc="3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学习目标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169" y="1237469"/>
            <a:ext cx="9174351" cy="417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>
              <a:lnSpc>
                <a:spcPct val="250000"/>
              </a:lnSpc>
            </a:pPr>
            <a:r>
              <a:rPr lang="en-US" altLang="zh-CN" sz="22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1.</a:t>
            </a:r>
            <a:r>
              <a:rPr lang="zh-CN" altLang="zh-CN" sz="22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了解文中所描写的三峡的自然景观，感受三峡的自然美。</a:t>
            </a:r>
            <a:r>
              <a:rPr lang="en-US" altLang="zh-CN" sz="22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</a:p>
          <a:p>
            <a:pPr indent="133350">
              <a:lnSpc>
                <a:spcPct val="250000"/>
              </a:lnSpc>
            </a:pPr>
            <a:r>
              <a:rPr lang="en-US" altLang="zh-CN" sz="22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2.</a:t>
            </a:r>
            <a:r>
              <a:rPr lang="zh-CN" altLang="zh-CN" sz="22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指导学生积累文言知识，重视朗读训练，逐步提高文言文的朗读和翻译能力。（重点）</a:t>
            </a:r>
            <a:endParaRPr lang="en-US" altLang="zh-CN" sz="22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133350">
              <a:lnSpc>
                <a:spcPct val="250000"/>
              </a:lnSpc>
            </a:pPr>
            <a:r>
              <a:rPr lang="en-US" altLang="zh-CN" sz="22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3.</a:t>
            </a:r>
            <a:r>
              <a:rPr lang="zh-CN" altLang="zh-CN" sz="22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引导学生在想象中再现景物，体会作品的意境和作者的思想感情，逐步提高鉴赏能力。（难点）</a:t>
            </a:r>
            <a:endParaRPr lang="zh-CN" altLang="en-US" sz="22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279058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作者简介</a:t>
              </a:r>
            </a:p>
          </p:txBody>
        </p:sp>
      </p:grpSp>
      <p:sp>
        <p:nvSpPr>
          <p:cNvPr id="10" name="Text Box 2"/>
          <p:cNvSpPr>
            <a:spLocks noChangeArrowheads="1"/>
          </p:cNvSpPr>
          <p:nvPr/>
        </p:nvSpPr>
        <p:spPr bwMode="auto">
          <a:xfrm>
            <a:off x="665096" y="1759053"/>
            <a:ext cx="6769464" cy="39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郦道元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南北朝北魏人 ，</a:t>
            </a:r>
            <a:r>
              <a:rPr lang="en-US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地理学家，散文家</a:t>
            </a:r>
            <a:r>
              <a:rPr 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他写的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水经注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是我国第一部完整记录河流地貌的书。因其文笔绚烂，语言清丽，被后人尊为山水游记文学的鼻祖。</a:t>
            </a:r>
            <a:endParaRPr 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课文节选自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水经注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江水注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，是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水经注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中最著名的一篇。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r="25761"/>
          <a:stretch>
            <a:fillRect/>
          </a:stretch>
        </p:blipFill>
        <p:spPr>
          <a:xfrm>
            <a:off x="7988299" y="1845310"/>
            <a:ext cx="3268981" cy="373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</a:t>
              </a: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>
          <a:xfrm>
            <a:off x="1025101" y="1145411"/>
            <a:ext cx="5202979" cy="49672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buFontTx/>
              <a:buNone/>
            </a:pP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阙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             叠</a:t>
            </a: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嶂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         ）  </a:t>
            </a:r>
          </a:p>
          <a:p>
            <a:pPr algn="l">
              <a:lnSpc>
                <a:spcPct val="200000"/>
              </a:lnSpc>
              <a:buFontTx/>
              <a:buNone/>
            </a:pP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襄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）陵　     沿</a:t>
            </a: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溯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 </a:t>
            </a:r>
          </a:p>
          <a:p>
            <a:pPr algn="l">
              <a:lnSpc>
                <a:spcPct val="200000"/>
              </a:lnSpc>
              <a:buFontTx/>
              <a:buNone/>
            </a:pP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曦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            素</a:t>
            </a: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湍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</a:t>
            </a:r>
          </a:p>
          <a:p>
            <a:pPr algn="l">
              <a:lnSpc>
                <a:spcPct val="200000"/>
              </a:lnSpc>
              <a:buFontTx/>
              <a:buNone/>
            </a:pP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绝巘（         ）          </a:t>
            </a: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漱 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</a:t>
            </a:r>
          </a:p>
          <a:p>
            <a:pPr algn="l">
              <a:lnSpc>
                <a:spcPct val="200000"/>
              </a:lnSpc>
              <a:buFontTx/>
              <a:buNone/>
            </a:pP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属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）引         哀</a:t>
            </a:r>
            <a:r>
              <a:rPr kumimoji="1"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转</a:t>
            </a: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</a:t>
            </a:r>
            <a:endParaRPr kumimoji="1"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200000"/>
              </a:lnSpc>
              <a:buFontTx/>
              <a:buNone/>
            </a:pPr>
            <a:r>
              <a:rPr kumimoji="1"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裳（         ）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47520" y="137668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quē</a:t>
            </a:r>
            <a:endParaRPr kumimoji="1" lang="en-US" altLang="zh-CN" sz="2000" b="1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20099" y="1376680"/>
            <a:ext cx="193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àng</a:t>
            </a:r>
            <a:endParaRPr kumimoji="1" lang="en-US" altLang="zh-CN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708709" y="2236889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xi</a:t>
            </a:r>
            <a:r>
              <a:rPr kumimoji="1" lang="en-US" altLang="zh-CN" sz="2000" b="1" dirty="0" err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āng</a:t>
            </a:r>
            <a:endParaRPr kumimoji="1" lang="en-US" altLang="zh-CN" sz="2000" b="1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75157" y="2206409"/>
            <a:ext cx="1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ù</a:t>
            </a:r>
            <a:endParaRPr kumimoji="1" lang="en-US" altLang="zh-CN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899920" y="3085728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</a:t>
            </a: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ī</a:t>
            </a:r>
            <a:endParaRPr kumimoji="1" lang="en-US" altLang="zh-CN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123815" y="3085728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tu</a:t>
            </a:r>
            <a:r>
              <a:rPr kumimoji="1" lang="en-US" altLang="zh-CN" sz="2000" b="1" dirty="0" err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ān</a:t>
            </a:r>
            <a:endParaRPr kumimoji="1" lang="en-US" altLang="zh-CN" sz="2000" b="1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204720" y="3893352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ăn</a:t>
            </a:r>
            <a:endParaRPr kumimoji="1" lang="en-US" altLang="zh-CN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747520" y="4752838"/>
            <a:ext cx="142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ŭ</a:t>
            </a:r>
            <a:endParaRPr kumimoji="1" lang="en-US" altLang="zh-CN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018617" y="4757659"/>
            <a:ext cx="193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zhu</a:t>
            </a:r>
            <a:r>
              <a:rPr kumimoji="1" lang="en-US" altLang="zh-CN" sz="2000" b="1">
                <a:solidFill>
                  <a:srgbClr val="FF0000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ăn</a:t>
            </a:r>
            <a:endParaRPr kumimoji="1" lang="en-US" altLang="zh-CN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020099" y="3915457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708709" y="5612324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kumimoji="1" lang="en-US" altLang="zh-CN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áng</a:t>
            </a:r>
            <a:endParaRPr kumimoji="1" lang="en-US" altLang="zh-CN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96" y="279058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记一记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55625" y="1214120"/>
            <a:ext cx="9721850" cy="2192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0050">
              <a:lnSpc>
                <a:spcPct val="200000"/>
              </a:lnSpc>
            </a:pPr>
            <a:r>
              <a:rPr 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通假字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400050">
              <a:lnSpc>
                <a:spcPct val="200000"/>
              </a:lnSpc>
            </a:pP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(1)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略无阙处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(“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阙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通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缺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，中断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400050">
              <a:lnSpc>
                <a:spcPct val="200000"/>
              </a:lnSpc>
            </a:pP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(2)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哀转久绝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(“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转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通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啭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，婉转发声</a:t>
            </a:r>
            <a:r>
              <a:rPr 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endParaRPr lang="en-US" altLang="en-US" sz="2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5625" y="3505835"/>
            <a:ext cx="11458575" cy="21989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0050">
              <a:lnSpc>
                <a:spcPct val="200000"/>
              </a:lnSpc>
            </a:pPr>
            <a:r>
              <a:rPr 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古今异义</a:t>
            </a:r>
            <a:endParaRPr lang="en-US" sz="2400" b="1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400050">
              <a:lnSpc>
                <a:spcPct val="200000"/>
              </a:lnSpc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(1)</a:t>
            </a:r>
            <a:r>
              <a:rPr lang="zh-CN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至于夏水襄陵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古义：到了；今义：另外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400050">
              <a:lnSpc>
                <a:spcPct val="200000"/>
              </a:lnSpc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(2)</a:t>
            </a:r>
            <a:r>
              <a:rPr lang="zh-CN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或王命急宣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古义：有时；今义：连词，表选择</a:t>
            </a:r>
            <a:r>
              <a:rPr 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96" y="279058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记一记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6688" y="1123788"/>
            <a:ext cx="9133711" cy="340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0050">
              <a:lnSpc>
                <a:spcPct val="20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词类活用</a:t>
            </a:r>
            <a:endParaRPr lang="en-US" altLang="zh-CN" sz="2800" b="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400050">
              <a:lnSpc>
                <a:spcPct val="200000"/>
              </a:lnSpc>
            </a:pP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(1)</a:t>
            </a:r>
            <a:r>
              <a:rPr lang="zh-CN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虽乘奔御风</a:t>
            </a: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动词用作名词，飞奔的马</a:t>
            </a: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400050">
              <a:lnSpc>
                <a:spcPct val="200000"/>
              </a:lnSpc>
            </a:pP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(2)</a:t>
            </a:r>
            <a:r>
              <a:rPr lang="zh-CN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良多趣味</a:t>
            </a: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形容词用作副词，实在，真的</a:t>
            </a: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400050">
              <a:lnSpc>
                <a:spcPct val="200000"/>
              </a:lnSpc>
            </a:pP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(3)</a:t>
            </a:r>
            <a:r>
              <a:rPr lang="zh-CN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空谷传响</a:t>
            </a: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名词用作状语，在空荡的山谷里</a:t>
            </a:r>
            <a:r>
              <a:rPr lang="en-US" altLang="zh-CN" sz="28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endParaRPr lang="en-US" altLang="en-US" sz="2800" b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96" y="279058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048000" y="316739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、课文朗诵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23265" y="1429735"/>
            <a:ext cx="10515600" cy="611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、自由朗读课文，注意节奏</a:t>
            </a:r>
          </a:p>
        </p:txBody>
      </p:sp>
      <p:sp>
        <p:nvSpPr>
          <p:cNvPr id="11" name="Rectangle 2"/>
          <p:cNvSpPr>
            <a:spLocks noGrp="1" noChangeArrowheads="1"/>
          </p:cNvSpPr>
          <p:nvPr/>
        </p:nvSpPr>
        <p:spPr>
          <a:xfrm>
            <a:off x="723265" y="1913402"/>
            <a:ext cx="985710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、利用课文注释及参考资料疏通文意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96" y="279058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2" y="104172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24147" y="892008"/>
            <a:ext cx="6432549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自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三峡七百里中，两岸连</a:t>
            </a:r>
          </a:p>
          <a:p>
            <a:pPr eaLnBrk="1" hangingPunct="1">
              <a:spcBef>
                <a:spcPct val="50000"/>
              </a:spcBef>
            </a:pPr>
            <a:endParaRPr lang="zh-CN" altLang="en-US" sz="32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山，</a:t>
            </a:r>
            <a:r>
              <a:rPr lang="zh-CN" altLang="en-US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略无阙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处。重岩叠</a:t>
            </a:r>
          </a:p>
          <a:p>
            <a:pPr eaLnBrk="1" hangingPunct="1">
              <a:spcBef>
                <a:spcPct val="50000"/>
              </a:spcBef>
            </a:pPr>
            <a:endParaRPr lang="zh-CN" altLang="en-US" sz="32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嶂，隐天蔽日，</a:t>
            </a:r>
            <a:r>
              <a:rPr lang="zh-CN" altLang="en-US" sz="3200" b="1" u="sng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自</a:t>
            </a:r>
            <a:r>
              <a:rPr lang="zh-CN" altLang="en-US" sz="32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非</a:t>
            </a:r>
            <a:r>
              <a:rPr lang="zh-CN" altLang="en-US" sz="3200" b="1" u="sng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亭午</a:t>
            </a:r>
          </a:p>
          <a:p>
            <a:pPr eaLnBrk="1" hangingPunct="1">
              <a:spcBef>
                <a:spcPct val="50000"/>
              </a:spcBef>
            </a:pPr>
            <a:endParaRPr lang="zh-CN" altLang="en-US" sz="3200" b="1" u="sng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夜分</a:t>
            </a:r>
            <a:r>
              <a:rPr lang="zh-CN" altLang="en-US" sz="32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，不见</a:t>
            </a:r>
            <a:r>
              <a:rPr lang="zh-CN" altLang="en-US" sz="3200" b="1" u="sng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曦</a:t>
            </a:r>
            <a:r>
              <a:rPr lang="zh-CN" altLang="en-US" sz="3200" b="1" u="sng" dirty="0">
                <a:ea typeface="思源黑体 CN Regular" panose="020B0500000000000000" pitchFamily="34" charset="-122"/>
                <a:sym typeface="Arial" panose="020B0604020202020204" pitchFamily="34" charset="0"/>
              </a:rPr>
              <a:t>月。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9077" y="1469857"/>
            <a:ext cx="105621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45694" y="3044975"/>
            <a:ext cx="1634067" cy="665162"/>
          </a:xfrm>
          <a:prstGeom prst="wedgeRoundRectCallout">
            <a:avLst>
              <a:gd name="adj1" fmla="val -6477"/>
              <a:gd name="adj2" fmla="val -80787"/>
              <a:gd name="adj3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462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毫无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990275" y="3044340"/>
            <a:ext cx="2207683" cy="665162"/>
          </a:xfrm>
          <a:prstGeom prst="wedgeRoundRectCallout">
            <a:avLst>
              <a:gd name="adj1" fmla="val -62750"/>
              <a:gd name="adj2" fmla="val -76014"/>
              <a:gd name="adj3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462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缺  中断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616260" y="4351170"/>
            <a:ext cx="1634067" cy="665162"/>
          </a:xfrm>
          <a:prstGeom prst="wedgeRoundRectCallout">
            <a:avLst>
              <a:gd name="adj1" fmla="val 73185"/>
              <a:gd name="adj2" fmla="val -57875"/>
              <a:gd name="adj3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970417" y="4351171"/>
            <a:ext cx="192193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正午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99077" y="5862471"/>
            <a:ext cx="134408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半夜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904128" y="5862471"/>
            <a:ext cx="153458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太阳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742488" y="1757878"/>
            <a:ext cx="4705351" cy="3903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在三峡七百里中，两岸高山连绵不绝，没有一点中断的地方；重重的悬崖，层层的峭壁，遮盖住了蓝天和太阳，如果不是正午和半夜，就看不见太阳和月亮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  <p:bldP spid="17" grpId="0" bldLvl="0" animBg="1"/>
      <p:bldP spid="18" grpId="0" animBg="1"/>
      <p:bldP spid="19" grpId="0"/>
      <p:bldP spid="20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Microsoft Office PowerPoint</Application>
  <PresentationFormat>宽屏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2020-12-15T03:05:16Z</dcterms:created>
  <dcterms:modified xsi:type="dcterms:W3CDTF">2021-01-09T11:55:21Z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