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57" r:id="rId4"/>
    <p:sldId id="281" r:id="rId5"/>
    <p:sldId id="282" r:id="rId6"/>
    <p:sldId id="283" r:id="rId7"/>
    <p:sldId id="285" r:id="rId8"/>
    <p:sldId id="294" r:id="rId9"/>
    <p:sldId id="295" r:id="rId10"/>
    <p:sldId id="286" r:id="rId11"/>
    <p:sldId id="288" r:id="rId12"/>
    <p:sldId id="289" r:id="rId13"/>
    <p:sldId id="291" r:id="rId14"/>
    <p:sldId id="292" r:id="rId15"/>
    <p:sldId id="287" r:id="rId16"/>
    <p:sldId id="293" r:id="rId17"/>
  </p:sldIdLst>
  <p:sldSz cx="12192000" cy="6858000"/>
  <p:notesSz cx="6858000" cy="9144000"/>
  <p:embeddedFontLst>
    <p:embeddedFont>
      <p:font typeface="思源黑体 CN Light" panose="0201060003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4660"/>
  </p:normalViewPr>
  <p:slideViewPr>
    <p:cSldViewPr snapToGrid="0">
      <p:cViewPr>
        <p:scale>
          <a:sx n="75" d="100"/>
          <a:sy n="75" d="100"/>
        </p:scale>
        <p:origin x="1493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B4B584-418D-4904-8183-059BEE37D13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D7AD7C-E309-40C3-BF45-49AA34B445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78" y="164329"/>
            <a:ext cx="3437657" cy="611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65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6" y="2591798"/>
            <a:ext cx="58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渔家傲（天接云涛连晓雾）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732757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700" y="2387075"/>
            <a:ext cx="8257074" cy="27101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我回答路途遥远，叹息天色已晚，我虽能写出惊人的诗句，却毫无用处。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像大鹏鸟那样乘风高飞。风啊，你不要停，把我所乘的如飞蓬般轻快的小船吹到仙山上去吧。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37" y="2843102"/>
            <a:ext cx="10635325" cy="168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351605"/>
            <a:ext cx="10607335" cy="1293944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赏析“接”“连”两个动词的妙处。  </a:t>
            </a:r>
          </a:p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接”“连”二字把四垂的天幕、汹涌的云涛、弥漫的大雾自然地组合在一起，形成一种浑茫无际的境界。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65" y="3127517"/>
            <a:ext cx="10607335" cy="878446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2. “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路长”“日暮”两个词写出了什么？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写出了词人孤独无依的痛苦感受和辛苦求索、遭逢坎坷的境遇。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8865" y="4487930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这首词是如何体现词人的浪漫主义特色的？ 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首词，思路开宕，想象丰富，意境辽阔，充满了浪漫主义色彩。它把读者带到仙境中去，饱览丰富多姿的云涛；大鹏展翅万里的浩大境界，以及那轻舟乘风吹向三山的美景，使人为之神往。这首词就是这样借神仙境界来表达自己浪漫主义胸怀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68101" y="2899420"/>
            <a:ext cx="10532962" cy="16922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这首词通过对梦境的描述，抒发了词人对现实的不满，表达了词人烦闷的心情，充分表现了她对理想生活的追求。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8101" y="2594464"/>
            <a:ext cx="10532962" cy="27101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此词语工词妙，天、云涛、晓雾有机地连在一起，气势磅礴，格调雄奇，大有豪放气派。词人最后表示，要像大鹏一样乘风高飞，奔向缥缈的神山，寻求幸福，意境壮阔，想象丰富，充满浓厚的浪漫主义色彩。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101" y="1724461"/>
            <a:ext cx="8599990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语言豪迈，气势磅礴，想象丰富，充满浪漫主义色彩。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656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000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2414316"/>
            <a:ext cx="11151951" cy="22023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李清照前期时题材多为自然风光和思念之情，清丽、明快。后期因国破家亡后政治上的风险和个人生活的种种悲惨遭遇，词变得凄凉而又深沉，多抒发伤时念旧和悼念亡夫之情。今天，我们学习这首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，看一看是什么风格的诗词呢？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924011"/>
            <a:ext cx="11360295" cy="271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诵读不同体裁的诗歌，体会它们不同的韵律特点。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结合诗人生平和诗歌创作背景，理解诗歌中寄寓的情感。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初步学习品析诗歌中传情达意的艺术手法。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700" y="2432787"/>
            <a:ext cx="7602701" cy="2940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1084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1155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），济南（今属山东）人，号易安居士。宋代女词人，婉约词派代表。其词风格婉约，善用白描手法，自辟蹊径，语言清丽，富有生活气息，人称“易安体”。后人有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漱玉词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辑本。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50" y="2432788"/>
            <a:ext cx="2211893" cy="294099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21690" y="1800276"/>
            <a:ext cx="8119110" cy="2802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南渡后不久，丈夫赵明诚病死。国破家亡兼夫死，使她生活上和精神上受到很大的打击。从此，她只身漂泊江南，孤单寂寞地度过晚年，处于“路长嗟日暮”的困境。但李清照性格爽直，不愿受生活的束缚，所以有时她会乘着想象的翅膀飞向另一个世界，去那里寻求自己的理想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74701" y="1730578"/>
            <a:ext cx="57388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殷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勤（       ）      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嗟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日暮（      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16126" y="1768678"/>
            <a:ext cx="617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238309" y="173057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jié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34807" y="2838639"/>
            <a:ext cx="546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谩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1787" y="2819145"/>
            <a:ext cx="5461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蓬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700" y="2690336"/>
            <a:ext cx="884713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学诗</a:t>
            </a:r>
            <a:r>
              <a:rPr lang="en-US" altLang="zh-CN" sz="2800" u="sng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màn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）有惊人句      </a:t>
            </a:r>
            <a:r>
              <a:rPr lang="en-US" altLang="zh-CN" sz="2800" u="sng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péng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728" y="1356241"/>
            <a:ext cx="10607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根据课下注释疏通文义，并将不懂之处画出来。</a:t>
            </a:r>
          </a:p>
        </p:txBody>
      </p:sp>
      <p:pic>
        <p:nvPicPr>
          <p:cNvPr id="18" name="范读《古诗五首5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18670"/>
            <a:ext cx="609600" cy="609600"/>
          </a:xfrm>
          <a:prstGeom prst="rect">
            <a:avLst/>
          </a:prstGeom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08036" y="1879461"/>
            <a:ext cx="8333228" cy="11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天接云涛连晓雾，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星河欲转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舞。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仿佛梦魂归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帝所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，闻天语，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殷勤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问我何处。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08036" y="3436119"/>
            <a:ext cx="89042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星河欲转：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银河流转，指天快亮了。星河，银河。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船，这里喻指星星。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帝所：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天帝居住的地方。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殷勤：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情意恳切。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817863" y="5652110"/>
            <a:ext cx="1913576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报：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6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699" y="2387075"/>
            <a:ext cx="8620713" cy="27101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漫天的云涛汹涌翻滚，连着早晨的雾气弥漫飘移，银河流转，星星点点如千帆荡移。迷迷糊糊中（我觉得）灵魂归回到天帝住的地方，听到天帝在说话，恳切地问我要回哪儿去。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974700" y="1441995"/>
            <a:ext cx="7505700" cy="11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路长 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嗟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日暮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学诗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谩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有惊人句。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九万里风鹏正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。风休住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蓬舟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吹取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三山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 </a:t>
            </a:r>
            <a:endParaRPr lang="zh-CN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74700" y="3052855"/>
            <a:ext cx="80200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  <a:r>
              <a:rPr lang="zh-CN" altLang="zh-CN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endParaRPr lang="en-US" altLang="zh-CN" sz="24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谩：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同“漫”，空，徒然。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蓬舟：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如飞蓬般轻快的船。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三山：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神话中的蓬莱、方丈、瀛洲三座海上仙山。</a:t>
            </a:r>
          </a:p>
        </p:txBody>
      </p:sp>
      <p:sp>
        <p:nvSpPr>
          <p:cNvPr id="11" name="文本框 14"/>
          <p:cNvSpPr txBox="1">
            <a:spLocks noChangeArrowheads="1"/>
          </p:cNvSpPr>
          <p:nvPr/>
        </p:nvSpPr>
        <p:spPr bwMode="auto">
          <a:xfrm>
            <a:off x="5070223" y="3743470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嗟：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叹息，慨叹。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70223" y="4205135"/>
            <a:ext cx="1723549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举：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高飞。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85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FandolFang R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2020-12-15T03:02:55Z</dcterms:created>
  <dcterms:modified xsi:type="dcterms:W3CDTF">2021-01-09T11:55:45Z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