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8" r:id="rId3"/>
    <p:sldId id="261" r:id="rId4"/>
    <p:sldId id="263" r:id="rId5"/>
    <p:sldId id="264" r:id="rId6"/>
    <p:sldId id="265" r:id="rId7"/>
    <p:sldId id="266" r:id="rId8"/>
    <p:sldId id="267" r:id="rId9"/>
    <p:sldId id="268" r:id="rId10"/>
    <p:sldId id="269" r:id="rId11"/>
    <p:sldId id="270" r:id="rId12"/>
    <p:sldId id="271" r:id="rId13"/>
    <p:sldId id="272" r:id="rId14"/>
    <p:sldId id="273" r:id="rId15"/>
    <p:sldId id="287" r:id="rId16"/>
    <p:sldId id="259" r:id="rId17"/>
  </p:sldIdLst>
  <p:sldSz cx="12192000" cy="6858000"/>
  <p:notesSz cx="6858000" cy="9144000"/>
  <p:embeddedFontLst>
    <p:embeddedFont>
      <p:font typeface="思源黑体 CN Light" panose="02010600030101010101" charset="-122"/>
      <p:regular r:id="rId19"/>
    </p:embeddedFont>
    <p:embeddedFont>
      <p:font typeface="Calibri" panose="020F0502020204030204" pitchFamily="34" charset="0"/>
      <p:regular r:id="rId20"/>
      <p:bold r:id="rId21"/>
      <p:italic r:id="rId22"/>
      <p:boldItalic r:id="rId2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1" d="100"/>
          <a:sy n="81" d="100"/>
        </p:scale>
        <p:origin x="86"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E60A55DD-8907-490F-9E8B-506B39C5EB6A}"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C9AB93B1-A47B-4A9C-9220-803F566153D9}"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9AB93B1-A47B-4A9C-9220-803F566153D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6E8917E-C5C0-4AA2-9CF2-E0379A98C586}" type="slidenum">
              <a:rPr kumimoji="0" lang="zh-CN" altLang="en-US" sz="1200" b="0" i="0" u="none" strike="noStrike" kern="1200" cap="none" spc="0" normalizeH="0" baseline="0" noProof="0" smtClean="0">
                <a:ln>
                  <a:noFill/>
                </a:ln>
                <a:solidFill>
                  <a:prstClr val="black"/>
                </a:solidFill>
                <a:effectLst/>
                <a:uLnTx/>
                <a:uFillTx/>
                <a:cs typeface="+mn-cs"/>
              </a:rPr>
              <a:t>10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6E8917E-C5C0-4AA2-9CF2-E0379A98C586}" type="slidenum">
              <a:rPr kumimoji="0" lang="zh-CN" altLang="en-US" sz="1200" b="0" i="0" u="none" strike="noStrike" kern="1200" cap="none" spc="0" normalizeH="0" baseline="0" noProof="0" smtClean="0">
                <a:ln>
                  <a:noFill/>
                </a:ln>
                <a:solidFill>
                  <a:prstClr val="black"/>
                </a:solidFill>
                <a:effectLst/>
                <a:uLnTx/>
                <a:uFillTx/>
                <a:cs typeface="+mn-cs"/>
              </a:rPr>
              <a:t>11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6E8917E-C5C0-4AA2-9CF2-E0379A98C586}" type="slidenum">
              <a:rPr kumimoji="0" lang="zh-CN" altLang="en-US" sz="1200" b="0" i="0" u="none" strike="noStrike" kern="1200" cap="none" spc="0" normalizeH="0" baseline="0" noProof="0" smtClean="0">
                <a:ln>
                  <a:noFill/>
                </a:ln>
                <a:solidFill>
                  <a:prstClr val="black"/>
                </a:solidFill>
                <a:effectLst/>
                <a:uLnTx/>
                <a:uFillTx/>
                <a:cs typeface="+mn-cs"/>
              </a:rPr>
              <a:t>12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6E8917E-C5C0-4AA2-9CF2-E0379A98C586}" type="slidenum">
              <a:rPr kumimoji="0" lang="zh-CN" altLang="en-US" sz="1200" b="0" i="0" u="none" strike="noStrike" kern="1200" cap="none" spc="0" normalizeH="0" baseline="0" noProof="0" smtClean="0">
                <a:ln>
                  <a:noFill/>
                </a:ln>
                <a:solidFill>
                  <a:prstClr val="black"/>
                </a:solidFill>
                <a:effectLst/>
                <a:uLnTx/>
                <a:uFillTx/>
                <a:cs typeface="+mn-cs"/>
              </a:rPr>
              <a:t>13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6E8917E-C5C0-4AA2-9CF2-E0379A98C586}" type="slidenum">
              <a:rPr kumimoji="0" lang="zh-CN" altLang="en-US" sz="1200" b="0" i="0" u="none" strike="noStrike" kern="1200" cap="none" spc="0" normalizeH="0" baseline="0" noProof="0" smtClean="0">
                <a:ln>
                  <a:noFill/>
                </a:ln>
                <a:solidFill>
                  <a:prstClr val="black"/>
                </a:solidFill>
                <a:effectLst/>
                <a:uLnTx/>
                <a:uFillTx/>
                <a:cs typeface="+mn-cs"/>
              </a:rPr>
              <a:t>14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15</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9AB93B1-A47B-4A9C-9220-803F566153D9}" type="slidenum">
              <a:rPr lang="zh-CN" altLang="en-US" smtClean="0"/>
              <a:t>16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6E8917E-C5C0-4AA2-9CF2-E0379A98C586}" type="slidenum">
              <a:rPr kumimoji="0" lang="zh-CN" altLang="en-US" sz="1200" b="0" i="0" u="none" strike="noStrike" kern="1200" cap="none" spc="0" normalizeH="0" baseline="0" noProof="0" smtClean="0">
                <a:ln>
                  <a:noFill/>
                </a:ln>
                <a:solidFill>
                  <a:prstClr val="black"/>
                </a:solidFill>
                <a:effectLst/>
                <a:uLnTx/>
                <a:uFillTx/>
                <a:cs typeface="+mn-cs"/>
              </a:rPr>
              <a:t>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6E8917E-C5C0-4AA2-9CF2-E0379A98C586}" type="slidenum">
              <a:rPr kumimoji="0" lang="zh-CN" altLang="en-US" sz="1200" b="0" i="0" u="none" strike="noStrike" kern="1200" cap="none" spc="0" normalizeH="0" baseline="0" noProof="0" smtClean="0">
                <a:ln>
                  <a:noFill/>
                </a:ln>
                <a:solidFill>
                  <a:prstClr val="black"/>
                </a:solidFill>
                <a:effectLst/>
                <a:uLnTx/>
                <a:uFillTx/>
                <a:cs typeface="+mn-cs"/>
              </a:rPr>
              <a:t>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6E8917E-C5C0-4AA2-9CF2-E0379A98C586}" type="slidenum">
              <a:rPr kumimoji="0" lang="zh-CN" altLang="en-US" sz="1200" b="0" i="0" u="none" strike="noStrike" kern="1200" cap="none" spc="0" normalizeH="0" baseline="0" noProof="0" smtClean="0">
                <a:ln>
                  <a:noFill/>
                </a:ln>
                <a:solidFill>
                  <a:prstClr val="black"/>
                </a:solidFill>
                <a:effectLst/>
                <a:uLnTx/>
                <a:uFillTx/>
                <a:cs typeface="+mn-cs"/>
              </a:rPr>
              <a:t>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6E8917E-C5C0-4AA2-9CF2-E0379A98C586}" type="slidenum">
              <a:rPr kumimoji="0" lang="zh-CN" altLang="en-US" sz="1200" b="0" i="0" u="none" strike="noStrike" kern="1200" cap="none" spc="0" normalizeH="0" baseline="0" noProof="0" smtClean="0">
                <a:ln>
                  <a:noFill/>
                </a:ln>
                <a:solidFill>
                  <a:prstClr val="black"/>
                </a:solidFill>
                <a:effectLst/>
                <a:uLnTx/>
                <a:uFillTx/>
                <a:cs typeface="+mn-cs"/>
              </a:rPr>
              <a:t>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6E8917E-C5C0-4AA2-9CF2-E0379A98C586}" type="slidenum">
              <a:rPr kumimoji="0" lang="zh-CN" altLang="en-US" sz="1200" b="0" i="0" u="none" strike="noStrike" kern="1200" cap="none" spc="0" normalizeH="0" baseline="0" noProof="0" smtClean="0">
                <a:ln>
                  <a:noFill/>
                </a:ln>
                <a:solidFill>
                  <a:prstClr val="black"/>
                </a:solidFill>
                <a:effectLst/>
                <a:uLnTx/>
                <a:uFillTx/>
                <a:cs typeface="+mn-cs"/>
              </a:rPr>
              <a:t>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6E8917E-C5C0-4AA2-9CF2-E0379A98C586}" type="slidenum">
              <a:rPr kumimoji="0" lang="zh-CN" altLang="en-US" sz="1200" b="0" i="0" u="none" strike="noStrike" kern="1200" cap="none" spc="0" normalizeH="0" baseline="0" noProof="0" smtClean="0">
                <a:ln>
                  <a:noFill/>
                </a:ln>
                <a:solidFill>
                  <a:prstClr val="black"/>
                </a:solidFill>
                <a:effectLst/>
                <a:uLnTx/>
                <a:uFillTx/>
                <a:cs typeface="+mn-cs"/>
              </a:rPr>
              <a:t>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6E8917E-C5C0-4AA2-9CF2-E0379A98C586}" type="slidenum">
              <a:rPr kumimoji="0" lang="zh-CN" altLang="en-US" sz="1200" b="0" i="0" u="none" strike="noStrike" kern="1200" cap="none" spc="0" normalizeH="0" baseline="0" noProof="0" smtClean="0">
                <a:ln>
                  <a:noFill/>
                </a:ln>
                <a:solidFill>
                  <a:prstClr val="black"/>
                </a:solidFill>
                <a:effectLst/>
                <a:uLnTx/>
                <a:uFillTx/>
                <a:cs typeface="+mn-cs"/>
              </a:rPr>
              <a:t>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6E8917E-C5C0-4AA2-9CF2-E0379A98C586}" type="slidenum">
              <a:rPr kumimoji="0" lang="zh-CN" altLang="en-US" sz="1200" b="0" i="0" u="none" strike="noStrike" kern="1200" cap="none" spc="0" normalizeH="0" baseline="0" noProof="0" smtClean="0">
                <a:ln>
                  <a:noFill/>
                </a:ln>
                <a:solidFill>
                  <a:prstClr val="black"/>
                </a:solidFill>
                <a:effectLst/>
                <a:uLnTx/>
                <a:uFillTx/>
                <a:cs typeface="+mn-cs"/>
              </a:rPr>
              <a:t>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E05D328-291A-47AC-BDFD-986BBBD9F7A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3A03F8-67D8-4B14-B435-8036BD8CFE8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16495" b="43949"/>
          <a:stretch>
            <a:fillRect/>
          </a:stretch>
        </p:blipFill>
        <p:spPr>
          <a:xfrm>
            <a:off x="120376" y="0"/>
            <a:ext cx="12192000" cy="6858000"/>
          </a:xfrm>
          <a:prstGeom prst="rect">
            <a:avLst/>
          </a:prstGeom>
        </p:spPr>
      </p:pic>
      <p:sp>
        <p:nvSpPr>
          <p:cNvPr id="6" name="文本框 5"/>
          <p:cNvSpPr txBox="1"/>
          <p:nvPr/>
        </p:nvSpPr>
        <p:spPr>
          <a:xfrm>
            <a:off x="120376" y="307163"/>
            <a:ext cx="3153652" cy="369332"/>
          </a:xfrm>
          <a:prstGeom prst="rect">
            <a:avLst/>
          </a:prstGeom>
          <a:noFill/>
        </p:spPr>
        <p:txBody>
          <a:bodyPr wrap="square" rtlCol="0">
            <a:spAutoFit/>
          </a:bodyPr>
          <a:lstStyle/>
          <a:p>
            <a:pPr algn="r"/>
            <a:r>
              <a:rPr lang="zh-CN" altLang="en-US" dirty="0">
                <a:latin typeface="Arial" panose="020B0604020202020204" pitchFamily="34" charset="0"/>
                <a:ea typeface="思源黑体 CN Regular" panose="020B0500000000000000" pitchFamily="34" charset="-122"/>
                <a:sym typeface="Arial" panose="020B0604020202020204" pitchFamily="34" charset="0"/>
              </a:rPr>
              <a:t>语文（人教版）八年级 上册</a:t>
            </a:r>
          </a:p>
        </p:txBody>
      </p:sp>
      <p:sp>
        <p:nvSpPr>
          <p:cNvPr id="7" name="文本框 6"/>
          <p:cNvSpPr txBox="1"/>
          <p:nvPr/>
        </p:nvSpPr>
        <p:spPr>
          <a:xfrm>
            <a:off x="4212394" y="4567137"/>
            <a:ext cx="3767212" cy="461665"/>
          </a:xfrm>
          <a:prstGeom prst="rect">
            <a:avLst/>
          </a:prstGeom>
          <a:noFill/>
        </p:spPr>
        <p:txBody>
          <a:bodyPr wrap="square" rtlCol="0">
            <a:spAutoFit/>
          </a:bodyPr>
          <a:lstStyle/>
          <a:p>
            <a:pPr algn="ctr"/>
            <a:r>
              <a:rPr lang="zh-CN" altLang="en-US" sz="2400">
                <a:latin typeface="Arial" panose="020B0604020202020204" pitchFamily="34" charset="0"/>
                <a:ea typeface="思源黑体 CN Regular" panose="020B0500000000000000" pitchFamily="34" charset="-122"/>
                <a:sym typeface="Arial" panose="020B0604020202020204" pitchFamily="34" charset="0"/>
              </a:rPr>
              <a:t>主讲人：</a:t>
            </a:r>
            <a:r>
              <a:rPr lang="en-US" altLang="zh-CN" sz="2400">
                <a:latin typeface="Arial" panose="020B0604020202020204" pitchFamily="34" charset="0"/>
                <a:ea typeface="思源黑体 CN Regular" panose="020B0500000000000000" pitchFamily="34" charset="-122"/>
                <a:sym typeface="Arial" panose="020B0604020202020204" pitchFamily="34" charset="0"/>
              </a:rPr>
              <a:t>xippt</a:t>
            </a:r>
            <a:endParaRPr lang="zh-CN" altLang="en-US" sz="16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8" name="文本框 7"/>
          <p:cNvSpPr txBox="1"/>
          <p:nvPr/>
        </p:nvSpPr>
        <p:spPr>
          <a:xfrm>
            <a:off x="4149438" y="3133949"/>
            <a:ext cx="3893124" cy="461665"/>
          </a:xfrm>
          <a:prstGeom prst="rect">
            <a:avLst/>
          </a:prstGeom>
          <a:noFill/>
        </p:spPr>
        <p:txBody>
          <a:bodyPr wrap="square" rtlCol="0">
            <a:spAutoFit/>
          </a:bodyPr>
          <a:lstStyle/>
          <a:p>
            <a:pPr algn="dist"/>
            <a:r>
              <a:rPr lang="zh-CN" altLang="en-US" sz="2400" dirty="0">
                <a:latin typeface="Arial" panose="020B0604020202020204" pitchFamily="34" charset="0"/>
                <a:ea typeface="思源黑体 CN Regular" panose="020B0500000000000000" pitchFamily="34" charset="-122"/>
                <a:sym typeface="Arial" panose="020B0604020202020204" pitchFamily="34" charset="0"/>
              </a:rPr>
              <a:t>读经典唐诗 学古人情怀</a:t>
            </a:r>
          </a:p>
        </p:txBody>
      </p:sp>
      <p:sp>
        <p:nvSpPr>
          <p:cNvPr id="9" name="文本框 8"/>
          <p:cNvSpPr txBox="1"/>
          <p:nvPr/>
        </p:nvSpPr>
        <p:spPr>
          <a:xfrm>
            <a:off x="2636520" y="1864806"/>
            <a:ext cx="6918960" cy="1200329"/>
          </a:xfrm>
          <a:prstGeom prst="rect">
            <a:avLst/>
          </a:prstGeom>
          <a:noFill/>
        </p:spPr>
        <p:txBody>
          <a:bodyPr wrap="square" rtlCol="0">
            <a:spAutoFit/>
          </a:bodyPr>
          <a:lstStyle/>
          <a:p>
            <a:pPr algn="ctr"/>
            <a:r>
              <a:rPr lang="en-US" altLang="zh-CN" sz="7200" b="1" i="1" spc="300" dirty="0">
                <a:solidFill>
                  <a:srgbClr val="0070C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7200" b="1" i="1" spc="300" dirty="0">
                <a:solidFill>
                  <a:srgbClr val="0070C0"/>
                </a:solidFill>
                <a:latin typeface="Arial" panose="020B0604020202020204" pitchFamily="34" charset="0"/>
                <a:ea typeface="思源黑体 CN Regular" panose="020B0500000000000000" pitchFamily="34" charset="-122"/>
                <a:sym typeface="Arial" panose="020B0604020202020204" pitchFamily="34" charset="0"/>
              </a:rPr>
              <a:t>唐诗五首</a:t>
            </a:r>
            <a:r>
              <a:rPr lang="en-US" altLang="zh-CN" sz="7200" b="1" i="1" spc="300" dirty="0">
                <a:solidFill>
                  <a:srgbClr val="0070C0"/>
                </a:solidFill>
                <a:latin typeface="Arial" panose="020B0604020202020204" pitchFamily="34" charset="0"/>
                <a:ea typeface="思源黑体 CN Regular" panose="020B0500000000000000" pitchFamily="34" charset="-122"/>
                <a:sym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634352" y="176783"/>
            <a:ext cx="3437657" cy="611620"/>
          </a:xfrm>
          <a:prstGeom prst="rect">
            <a:avLst/>
          </a:prstGeom>
        </p:spPr>
      </p:pic>
      <p:grpSp>
        <p:nvGrpSpPr>
          <p:cNvPr id="2" name="组合 1"/>
          <p:cNvGrpSpPr/>
          <p:nvPr/>
        </p:nvGrpSpPr>
        <p:grpSpPr>
          <a:xfrm>
            <a:off x="0" y="176783"/>
            <a:ext cx="4417271" cy="539009"/>
            <a:chOff x="0" y="176783"/>
            <a:chExt cx="4417271" cy="539009"/>
          </a:xfrm>
        </p:grpSpPr>
        <p:sp>
          <p:nvSpPr>
            <p:cNvPr id="9" name="矩形 8"/>
            <p:cNvSpPr/>
            <p:nvPr/>
          </p:nvSpPr>
          <p:spPr>
            <a:xfrm>
              <a:off x="0" y="176783"/>
              <a:ext cx="416689" cy="5390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文本框 11"/>
            <p:cNvSpPr txBox="1"/>
            <p:nvPr/>
          </p:nvSpPr>
          <p:spPr>
            <a:xfrm>
              <a:off x="524147" y="192572"/>
              <a:ext cx="38931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诗歌赏析</a:t>
              </a:r>
            </a:p>
          </p:txBody>
        </p:sp>
      </p:grpSp>
      <p:sp>
        <p:nvSpPr>
          <p:cNvPr id="10" name="文本框 9"/>
          <p:cNvSpPr txBox="1"/>
          <p:nvPr/>
        </p:nvSpPr>
        <p:spPr>
          <a:xfrm>
            <a:off x="681355" y="1216660"/>
            <a:ext cx="7952997" cy="523220"/>
          </a:xfrm>
          <a:prstGeom prst="rect">
            <a:avLst/>
          </a:prstGeom>
          <a:noFill/>
          <a:ln w="9525">
            <a:noFill/>
          </a:ln>
        </p:spPr>
        <p:txBody>
          <a:bodyPr wrap="square">
            <a:spAutoFit/>
          </a:bodyPr>
          <a:lstStyle/>
          <a:p>
            <a:pPr indent="266700"/>
            <a:r>
              <a:rPr lang="en-US" altLang="zh-CN" sz="2800" b="1" dirty="0">
                <a:solidFill>
                  <a:schemeClr val="tx1"/>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(2)</a:t>
            </a:r>
            <a:r>
              <a:rPr lang="zh-CN" altLang="en-US" sz="2800" b="1" dirty="0">
                <a:solidFill>
                  <a:schemeClr val="tx1"/>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征蓬出汉塞，归雁入胡天。</a:t>
            </a:r>
          </a:p>
        </p:txBody>
      </p:sp>
      <p:sp>
        <p:nvSpPr>
          <p:cNvPr id="11" name="文本框 10"/>
          <p:cNvSpPr txBox="1"/>
          <p:nvPr/>
        </p:nvSpPr>
        <p:spPr>
          <a:xfrm>
            <a:off x="799910" y="2261103"/>
            <a:ext cx="7715885" cy="3680495"/>
          </a:xfrm>
          <a:prstGeom prst="rect">
            <a:avLst/>
          </a:prstGeom>
          <a:noFill/>
          <a:ln w="9525">
            <a:solidFill>
              <a:srgbClr val="0070C0"/>
            </a:solidFill>
          </a:ln>
        </p:spPr>
        <p:txBody>
          <a:bodyPr wrap="square">
            <a:spAutoFit/>
          </a:bodyPr>
          <a:lstStyle/>
          <a:p>
            <a:pPr indent="266700">
              <a:lnSpc>
                <a:spcPct val="200000"/>
              </a:lnSpc>
            </a:pPr>
            <a:r>
              <a:rPr lang="zh-CN" altLang="en-US" sz="2400" b="0" dirty="0">
                <a:latin typeface="Arial" panose="020B0604020202020204" pitchFamily="34" charset="0"/>
                <a:ea typeface="思源黑体 CN Regular" panose="020B0500000000000000" pitchFamily="34" charset="-122"/>
                <a:cs typeface="楷体_GB2312" charset="0"/>
                <a:sym typeface="Arial" panose="020B0604020202020204" pitchFamily="34" charset="0"/>
              </a:rPr>
              <a:t>颔联两句包含多重意蕴。诗在表现手法上采用的是两两对照的写法。</a:t>
            </a:r>
          </a:p>
          <a:p>
            <a:pPr indent="266700">
              <a:lnSpc>
                <a:spcPct val="200000"/>
              </a:lnSpc>
            </a:pPr>
            <a:r>
              <a:rPr lang="zh-CN" altLang="en-US" sz="2400" b="0" dirty="0">
                <a:latin typeface="Arial" panose="020B0604020202020204" pitchFamily="34" charset="0"/>
                <a:ea typeface="思源黑体 CN Regular" panose="020B0500000000000000" pitchFamily="34" charset="-122"/>
                <a:cs typeface="楷体_GB2312" charset="0"/>
                <a:sym typeface="Arial" panose="020B0604020202020204" pitchFamily="34" charset="0"/>
              </a:rPr>
              <a:t>  “征蓬”喻诗人，是正比，而“归雁”喻诗人则是反衬。在一派春光中，雁北归旧巢育雏，是得其所；诗人迎着漠漠风沙像蓬草一样飘向塞外，景况迥然不同。</a:t>
            </a: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3645" y="290322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634352" y="176783"/>
            <a:ext cx="3437657" cy="611620"/>
          </a:xfrm>
          <a:prstGeom prst="rect">
            <a:avLst/>
          </a:prstGeom>
        </p:spPr>
      </p:pic>
      <p:grpSp>
        <p:nvGrpSpPr>
          <p:cNvPr id="2" name="组合 1"/>
          <p:cNvGrpSpPr/>
          <p:nvPr/>
        </p:nvGrpSpPr>
        <p:grpSpPr>
          <a:xfrm>
            <a:off x="0" y="176783"/>
            <a:ext cx="4417271" cy="539009"/>
            <a:chOff x="0" y="176783"/>
            <a:chExt cx="4417271" cy="539009"/>
          </a:xfrm>
        </p:grpSpPr>
        <p:sp>
          <p:nvSpPr>
            <p:cNvPr id="9" name="矩形 8"/>
            <p:cNvSpPr/>
            <p:nvPr/>
          </p:nvSpPr>
          <p:spPr>
            <a:xfrm>
              <a:off x="0" y="176783"/>
              <a:ext cx="416689" cy="5390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文本框 11"/>
            <p:cNvSpPr txBox="1"/>
            <p:nvPr/>
          </p:nvSpPr>
          <p:spPr>
            <a:xfrm>
              <a:off x="524147" y="192572"/>
              <a:ext cx="38931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诗歌赏析</a:t>
              </a:r>
            </a:p>
          </p:txBody>
        </p:sp>
      </p:grpSp>
      <p:sp>
        <p:nvSpPr>
          <p:cNvPr id="10" name="文本框 9"/>
          <p:cNvSpPr txBox="1"/>
          <p:nvPr/>
        </p:nvSpPr>
        <p:spPr>
          <a:xfrm>
            <a:off x="681355" y="1216660"/>
            <a:ext cx="7952997" cy="523220"/>
          </a:xfrm>
          <a:prstGeom prst="rect">
            <a:avLst/>
          </a:prstGeom>
          <a:noFill/>
          <a:ln w="9525">
            <a:noFill/>
          </a:ln>
        </p:spPr>
        <p:txBody>
          <a:bodyPr wrap="square">
            <a:spAutoFit/>
          </a:bodyPr>
          <a:lstStyle/>
          <a:p>
            <a:pPr indent="266700"/>
            <a:r>
              <a:rPr lang="en-US" altLang="zh-CN" sz="2800" b="1" dirty="0">
                <a:solidFill>
                  <a:schemeClr val="tx1"/>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(3)</a:t>
            </a:r>
            <a:r>
              <a:rPr lang="zh-CN" altLang="en-US" sz="2800" b="1" dirty="0">
                <a:solidFill>
                  <a:schemeClr val="tx1"/>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大漠孤烟直，长河落日圆。</a:t>
            </a:r>
          </a:p>
        </p:txBody>
      </p:sp>
      <p:sp>
        <p:nvSpPr>
          <p:cNvPr id="11" name="文本框 10"/>
          <p:cNvSpPr txBox="1"/>
          <p:nvPr/>
        </p:nvSpPr>
        <p:spPr>
          <a:xfrm>
            <a:off x="799910" y="2159851"/>
            <a:ext cx="10965370" cy="4100931"/>
          </a:xfrm>
          <a:prstGeom prst="rect">
            <a:avLst/>
          </a:prstGeom>
          <a:noFill/>
          <a:ln w="9525">
            <a:solidFill>
              <a:srgbClr val="0070C0"/>
            </a:solidFill>
          </a:ln>
        </p:spPr>
        <p:txBody>
          <a:bodyPr wrap="square">
            <a:spAutoFit/>
          </a:bodyPr>
          <a:lstStyle/>
          <a:p>
            <a:pPr indent="266700">
              <a:lnSpc>
                <a:spcPct val="150000"/>
              </a:lnSpc>
            </a:pPr>
            <a:r>
              <a:rPr lang="zh-CN" altLang="en-US" sz="2200" b="0" dirty="0">
                <a:latin typeface="Arial" panose="020B0604020202020204" pitchFamily="34" charset="0"/>
                <a:ea typeface="思源黑体 CN Regular" panose="020B0500000000000000" pitchFamily="34" charset="-122"/>
                <a:cs typeface="楷体_GB2312" charset="0"/>
                <a:sym typeface="Arial" panose="020B0604020202020204" pitchFamily="34" charset="0"/>
              </a:rPr>
              <a:t>颈联写进入边塞后所看到的塞外奇特壮丽的风光，画面开阔，意境雄浑，王国维称之为“千古壮观”。边疆沙漠，浩瀚无边，所以用了“大漠”的“大”字。边塞荒凉，没有什么奇观异景，烽火台燃起的那一股浓烟就显得格外醒目，因此称作“孤烟”。一个“孤”字写出了景物的单调，紧接一个“直”字，却又表现了它的劲拔、坚毅之美。沙漠上没有山峦林木，那横贯其间的黄河，就非用一个“长”字不能表达诗人的感觉。落日，本来容易给人以感伤的印象，这里用一“圆”字，却给人以亲切温暖而又苍茫的感觉。一个“圆”字，一个“直”字，不仅准确地描绘了沙漠的景象，而且表现了作者的深切的感受。诗人把自己的孤寂情绪巧妙地溶化在广阔的自然景象的描绘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634352" y="176783"/>
            <a:ext cx="3437657" cy="611620"/>
          </a:xfrm>
          <a:prstGeom prst="rect">
            <a:avLst/>
          </a:prstGeom>
        </p:spPr>
      </p:pic>
      <p:grpSp>
        <p:nvGrpSpPr>
          <p:cNvPr id="2" name="组合 1"/>
          <p:cNvGrpSpPr/>
          <p:nvPr/>
        </p:nvGrpSpPr>
        <p:grpSpPr>
          <a:xfrm>
            <a:off x="0" y="176783"/>
            <a:ext cx="4417271" cy="539009"/>
            <a:chOff x="0" y="176783"/>
            <a:chExt cx="4417271" cy="539009"/>
          </a:xfrm>
        </p:grpSpPr>
        <p:sp>
          <p:nvSpPr>
            <p:cNvPr id="9" name="矩形 8"/>
            <p:cNvSpPr/>
            <p:nvPr/>
          </p:nvSpPr>
          <p:spPr>
            <a:xfrm>
              <a:off x="0" y="176783"/>
              <a:ext cx="416689" cy="5390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文本框 11"/>
            <p:cNvSpPr txBox="1"/>
            <p:nvPr/>
          </p:nvSpPr>
          <p:spPr>
            <a:xfrm>
              <a:off x="524147" y="192572"/>
              <a:ext cx="38931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诗歌赏析</a:t>
              </a:r>
            </a:p>
          </p:txBody>
        </p:sp>
      </p:grpSp>
      <p:sp>
        <p:nvSpPr>
          <p:cNvPr id="10" name="文本框 9"/>
          <p:cNvSpPr txBox="1"/>
          <p:nvPr/>
        </p:nvSpPr>
        <p:spPr>
          <a:xfrm>
            <a:off x="681355" y="1216660"/>
            <a:ext cx="7952997" cy="523220"/>
          </a:xfrm>
          <a:prstGeom prst="rect">
            <a:avLst/>
          </a:prstGeom>
          <a:noFill/>
          <a:ln w="9525">
            <a:noFill/>
          </a:ln>
        </p:spPr>
        <p:txBody>
          <a:bodyPr wrap="square">
            <a:spAutoFit/>
          </a:bodyPr>
          <a:lstStyle/>
          <a:p>
            <a:pPr indent="266700"/>
            <a:r>
              <a:rPr lang="en-US" altLang="zh-CN" sz="2800" b="1" dirty="0">
                <a:solidFill>
                  <a:schemeClr val="tx1"/>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(4)</a:t>
            </a:r>
            <a:r>
              <a:rPr lang="zh-CN" altLang="en-US" sz="2800" b="1" dirty="0">
                <a:solidFill>
                  <a:schemeClr val="tx1"/>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萧关逢候骑，都护在燕然。</a:t>
            </a:r>
          </a:p>
        </p:txBody>
      </p:sp>
      <p:sp>
        <p:nvSpPr>
          <p:cNvPr id="11" name="文本框 10"/>
          <p:cNvSpPr txBox="1"/>
          <p:nvPr/>
        </p:nvSpPr>
        <p:spPr>
          <a:xfrm>
            <a:off x="799910" y="2708491"/>
            <a:ext cx="7216330" cy="1316194"/>
          </a:xfrm>
          <a:prstGeom prst="rect">
            <a:avLst/>
          </a:prstGeom>
          <a:noFill/>
          <a:ln w="9525">
            <a:solidFill>
              <a:srgbClr val="0070C0"/>
            </a:solidFill>
          </a:ln>
        </p:spPr>
        <p:txBody>
          <a:bodyPr wrap="square">
            <a:spAutoFit/>
          </a:bodyPr>
          <a:lstStyle/>
          <a:p>
            <a:pPr indent="266700">
              <a:lnSpc>
                <a:spcPct val="150000"/>
              </a:lnSpc>
            </a:pPr>
            <a:r>
              <a:rPr lang="zh-CN" altLang="en-US" sz="2800" b="0" dirty="0">
                <a:latin typeface="Arial" panose="020B0604020202020204" pitchFamily="34" charset="0"/>
                <a:ea typeface="思源黑体 CN Regular" panose="020B0500000000000000" pitchFamily="34" charset="-122"/>
                <a:cs typeface="楷体_GB2312" charset="0"/>
                <a:sym typeface="Arial" panose="020B0604020202020204" pitchFamily="34" charset="0"/>
              </a:rPr>
              <a:t>到了边塞，却没有遇到将官，侦察兵告诉使臣：首将正在燕然前线。</a:t>
            </a:r>
          </a:p>
        </p:txBody>
      </p:sp>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3645" y="290322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634352" y="176783"/>
            <a:ext cx="3437657" cy="611620"/>
          </a:xfrm>
          <a:prstGeom prst="rect">
            <a:avLst/>
          </a:prstGeom>
        </p:spPr>
      </p:pic>
      <p:grpSp>
        <p:nvGrpSpPr>
          <p:cNvPr id="2" name="组合 1"/>
          <p:cNvGrpSpPr/>
          <p:nvPr/>
        </p:nvGrpSpPr>
        <p:grpSpPr>
          <a:xfrm>
            <a:off x="0" y="176783"/>
            <a:ext cx="4417271" cy="539009"/>
            <a:chOff x="0" y="176783"/>
            <a:chExt cx="4417271" cy="539009"/>
          </a:xfrm>
        </p:grpSpPr>
        <p:sp>
          <p:nvSpPr>
            <p:cNvPr id="9" name="矩形 8"/>
            <p:cNvSpPr/>
            <p:nvPr/>
          </p:nvSpPr>
          <p:spPr>
            <a:xfrm>
              <a:off x="0" y="176783"/>
              <a:ext cx="416689" cy="5390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文本框 11"/>
            <p:cNvSpPr txBox="1"/>
            <p:nvPr/>
          </p:nvSpPr>
          <p:spPr>
            <a:xfrm>
              <a:off x="524147" y="192572"/>
              <a:ext cx="38931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主题概括</a:t>
              </a:r>
            </a:p>
          </p:txBody>
        </p:sp>
      </p:grpSp>
      <p:sp>
        <p:nvSpPr>
          <p:cNvPr id="14" name="文本框 13"/>
          <p:cNvSpPr txBox="1"/>
          <p:nvPr/>
        </p:nvSpPr>
        <p:spPr>
          <a:xfrm>
            <a:off x="883920" y="1472476"/>
            <a:ext cx="10469880" cy="4374339"/>
          </a:xfrm>
          <a:prstGeom prst="rect">
            <a:avLst/>
          </a:prstGeom>
          <a:noFill/>
          <a:ln>
            <a:solidFill>
              <a:srgbClr val="0070C0"/>
            </a:solidFill>
          </a:ln>
        </p:spPr>
        <p:txBody>
          <a:bodyPr wrap="square">
            <a:spAutoFit/>
          </a:bodyPr>
          <a:lstStyle/>
          <a:p>
            <a:pPr>
              <a:lnSpc>
                <a:spcPct val="200000"/>
              </a:lnSpc>
            </a:pPr>
            <a:r>
              <a:rPr lang="en-US" altLang="zh-CN" sz="280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 </a:t>
            </a:r>
            <a:r>
              <a:rPr lang="zh-CN" altLang="en-US" sz="360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此诗以简练的笔触叙述了诗人出使至塞上的旅程，描绘了旅程中所见的雄浑壮阔的塞外风光，隐约地透露出自己受排挤而孤寂伤感之感以及在雄浑大漠中得到升华后的慷慨悲壮之情。</a:t>
            </a:r>
            <a:endParaRPr lang="zh-CN" altLang="en-US" sz="3600" dirty="0">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634352" y="176783"/>
            <a:ext cx="3437657" cy="611620"/>
          </a:xfrm>
          <a:prstGeom prst="rect">
            <a:avLst/>
          </a:prstGeom>
        </p:spPr>
      </p:pic>
      <p:grpSp>
        <p:nvGrpSpPr>
          <p:cNvPr id="2" name="组合 1"/>
          <p:cNvGrpSpPr/>
          <p:nvPr/>
        </p:nvGrpSpPr>
        <p:grpSpPr>
          <a:xfrm>
            <a:off x="0" y="176783"/>
            <a:ext cx="4417271" cy="539009"/>
            <a:chOff x="0" y="176783"/>
            <a:chExt cx="4417271" cy="539009"/>
          </a:xfrm>
        </p:grpSpPr>
        <p:sp>
          <p:nvSpPr>
            <p:cNvPr id="9" name="矩形 8"/>
            <p:cNvSpPr/>
            <p:nvPr/>
          </p:nvSpPr>
          <p:spPr>
            <a:xfrm>
              <a:off x="0" y="176783"/>
              <a:ext cx="416689" cy="5390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文本框 11"/>
            <p:cNvSpPr txBox="1"/>
            <p:nvPr/>
          </p:nvSpPr>
          <p:spPr>
            <a:xfrm>
              <a:off x="524147" y="192572"/>
              <a:ext cx="38931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板书设计</a:t>
              </a:r>
            </a:p>
          </p:txBody>
        </p:sp>
      </p:grpSp>
      <p:pic>
        <p:nvPicPr>
          <p:cNvPr id="7" name="图片 6" descr="使至塞上"/>
          <p:cNvPicPr>
            <a:picLocks noChangeAspect="1"/>
          </p:cNvPicPr>
          <p:nvPr/>
        </p:nvPicPr>
        <p:blipFill>
          <a:blip r:embed="rId4"/>
          <a:stretch>
            <a:fillRect/>
          </a:stretch>
        </p:blipFill>
        <p:spPr>
          <a:xfrm>
            <a:off x="1393507" y="1576705"/>
            <a:ext cx="9404985" cy="434884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16495" b="43949"/>
          <a:stretch>
            <a:fillRect/>
          </a:stretch>
        </p:blipFill>
        <p:spPr>
          <a:xfrm>
            <a:off x="0" y="0"/>
            <a:ext cx="12192000" cy="6858000"/>
          </a:xfrm>
          <a:prstGeom prst="rect">
            <a:avLst/>
          </a:prstGeom>
        </p:spPr>
      </p:pic>
      <p:sp>
        <p:nvSpPr>
          <p:cNvPr id="6" name="文本框 5"/>
          <p:cNvSpPr txBox="1"/>
          <p:nvPr/>
        </p:nvSpPr>
        <p:spPr>
          <a:xfrm>
            <a:off x="120376" y="307163"/>
            <a:ext cx="3153652" cy="369332"/>
          </a:xfrm>
          <a:prstGeom prst="rect">
            <a:avLst/>
          </a:prstGeom>
          <a:noFill/>
        </p:spPr>
        <p:txBody>
          <a:bodyPr wrap="square" rtlCol="0">
            <a:spAutoFit/>
          </a:bodyPr>
          <a:lstStyle/>
          <a:p>
            <a:pPr algn="r"/>
            <a:r>
              <a:rPr lang="zh-CN" altLang="en-US" dirty="0">
                <a:latin typeface="Arial" panose="020B0604020202020204" pitchFamily="34" charset="0"/>
                <a:ea typeface="思源黑体 CN Regular" panose="020B0500000000000000" pitchFamily="34" charset="-122"/>
                <a:sym typeface="Arial" panose="020B0604020202020204" pitchFamily="34" charset="0"/>
              </a:rPr>
              <a:t>语文（人教版）八年级 上册</a:t>
            </a:r>
          </a:p>
        </p:txBody>
      </p:sp>
      <p:sp>
        <p:nvSpPr>
          <p:cNvPr id="7" name="文本框 6"/>
          <p:cNvSpPr txBox="1"/>
          <p:nvPr/>
        </p:nvSpPr>
        <p:spPr>
          <a:xfrm>
            <a:off x="4212394" y="4567137"/>
            <a:ext cx="3767212" cy="461665"/>
          </a:xfrm>
          <a:prstGeom prst="rect">
            <a:avLst/>
          </a:prstGeom>
          <a:noFill/>
        </p:spPr>
        <p:txBody>
          <a:bodyPr wrap="square" rtlCol="0">
            <a:spAutoFit/>
          </a:bodyPr>
          <a:lstStyle/>
          <a:p>
            <a:pPr algn="ctr"/>
            <a:r>
              <a:rPr lang="zh-CN" altLang="en-US" sz="2400">
                <a:latin typeface="Arial" panose="020B0604020202020204" pitchFamily="34" charset="0"/>
                <a:ea typeface="思源黑体 CN Regular" panose="020B0500000000000000" pitchFamily="34" charset="-122"/>
                <a:sym typeface="Arial" panose="020B0604020202020204" pitchFamily="34" charset="0"/>
              </a:rPr>
              <a:t>主讲人：</a:t>
            </a:r>
            <a:r>
              <a:rPr lang="en-US" altLang="zh-CN" sz="2400">
                <a:latin typeface="Arial" panose="020B0604020202020204" pitchFamily="34" charset="0"/>
                <a:ea typeface="思源黑体 CN Regular" panose="020B0500000000000000" pitchFamily="34" charset="-122"/>
                <a:sym typeface="Arial" panose="020B0604020202020204" pitchFamily="34" charset="0"/>
              </a:rPr>
              <a:t>xippt</a:t>
            </a:r>
            <a:endParaRPr lang="zh-CN" altLang="en-US" sz="16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8" name="文本框 7"/>
          <p:cNvSpPr txBox="1"/>
          <p:nvPr/>
        </p:nvSpPr>
        <p:spPr>
          <a:xfrm>
            <a:off x="4149438" y="3133949"/>
            <a:ext cx="3893124" cy="461665"/>
          </a:xfrm>
          <a:prstGeom prst="rect">
            <a:avLst/>
          </a:prstGeom>
          <a:noFill/>
        </p:spPr>
        <p:txBody>
          <a:bodyPr wrap="square" rtlCol="0">
            <a:spAutoFit/>
          </a:bodyPr>
          <a:lstStyle/>
          <a:p>
            <a:pPr algn="dist"/>
            <a:r>
              <a:rPr lang="zh-CN" altLang="en-US" sz="2400" dirty="0">
                <a:latin typeface="Arial" panose="020B0604020202020204" pitchFamily="34" charset="0"/>
                <a:ea typeface="思源黑体 CN Regular" panose="020B0500000000000000" pitchFamily="34" charset="-122"/>
                <a:sym typeface="Arial" panose="020B0604020202020204" pitchFamily="34" charset="0"/>
              </a:rPr>
              <a:t>读经典唐诗 学古人情怀</a:t>
            </a:r>
          </a:p>
        </p:txBody>
      </p:sp>
      <p:sp>
        <p:nvSpPr>
          <p:cNvPr id="9" name="文本框 8"/>
          <p:cNvSpPr txBox="1"/>
          <p:nvPr/>
        </p:nvSpPr>
        <p:spPr>
          <a:xfrm>
            <a:off x="2133600" y="1864806"/>
            <a:ext cx="7924800" cy="1200329"/>
          </a:xfrm>
          <a:prstGeom prst="rect">
            <a:avLst/>
          </a:prstGeom>
          <a:noFill/>
        </p:spPr>
        <p:txBody>
          <a:bodyPr wrap="square" rtlCol="0">
            <a:spAutoFit/>
          </a:bodyPr>
          <a:lstStyle/>
          <a:p>
            <a:pPr algn="ctr"/>
            <a:r>
              <a:rPr lang="zh-CN" altLang="en-US" sz="7200" b="1" i="1" spc="300" dirty="0">
                <a:solidFill>
                  <a:srgbClr val="0070C0"/>
                </a:solidFill>
                <a:latin typeface="Arial" panose="020B0604020202020204" pitchFamily="34" charset="0"/>
                <a:ea typeface="思源黑体 CN Regular" panose="020B0500000000000000" pitchFamily="34" charset="-122"/>
                <a:sym typeface="Arial" panose="020B0604020202020204" pitchFamily="34" charset="0"/>
              </a:rPr>
              <a:t>感谢各位的聆听</a:t>
            </a:r>
            <a:endParaRPr lang="en-US" altLang="zh-CN" sz="7200" b="1" i="1" spc="300" dirty="0">
              <a:solidFill>
                <a:srgbClr val="0070C0"/>
              </a:solidFill>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76783"/>
            <a:ext cx="4417271" cy="539009"/>
            <a:chOff x="0" y="176783"/>
            <a:chExt cx="4417271" cy="539009"/>
          </a:xfrm>
        </p:grpSpPr>
        <p:sp>
          <p:nvSpPr>
            <p:cNvPr id="9" name="矩形 8"/>
            <p:cNvSpPr/>
            <p:nvPr/>
          </p:nvSpPr>
          <p:spPr>
            <a:xfrm>
              <a:off x="0" y="176783"/>
              <a:ext cx="416689" cy="5390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文本框 11"/>
            <p:cNvSpPr txBox="1"/>
            <p:nvPr/>
          </p:nvSpPr>
          <p:spPr>
            <a:xfrm>
              <a:off x="524147" y="192572"/>
              <a:ext cx="38931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学习目标</a:t>
              </a:r>
            </a:p>
          </p:txBody>
        </p:sp>
      </p:grpSp>
      <p:sp>
        <p:nvSpPr>
          <p:cNvPr id="10" name="文本框 9"/>
          <p:cNvSpPr txBox="1"/>
          <p:nvPr/>
        </p:nvSpPr>
        <p:spPr>
          <a:xfrm>
            <a:off x="670560" y="1123631"/>
            <a:ext cx="8702040" cy="3634328"/>
          </a:xfrm>
          <a:prstGeom prst="rect">
            <a:avLst/>
          </a:prstGeom>
          <a:noFill/>
        </p:spPr>
        <p:txBody>
          <a:bodyPr wrap="square">
            <a:spAutoFit/>
          </a:bodyPr>
          <a:lstStyle/>
          <a:p>
            <a:pPr>
              <a:lnSpc>
                <a:spcPct val="250000"/>
              </a:lnSpc>
            </a:pPr>
            <a:r>
              <a:rPr lang="en-US" altLang="zh-CN"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1.</a:t>
            </a:r>
            <a:r>
              <a:rPr lang="zh-CN" altLang="zh-CN"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了解五首诗歌创作的不同背景和不同艺术风格。</a:t>
            </a:r>
          </a:p>
          <a:p>
            <a:pPr>
              <a:lnSpc>
                <a:spcPct val="250000"/>
              </a:lnSpc>
            </a:pPr>
            <a:r>
              <a:rPr lang="en-US" altLang="zh-CN"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2.</a:t>
            </a:r>
            <a:r>
              <a:rPr lang="zh-CN" altLang="zh-CN"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品味诗句，感受诗歌的意境美，培养学生读诗的情感。</a:t>
            </a:r>
            <a:endParaRPr lang="en-US" altLang="zh-CN"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endParaRPr>
          </a:p>
          <a:p>
            <a:pPr>
              <a:lnSpc>
                <a:spcPct val="250000"/>
              </a:lnSpc>
            </a:pPr>
            <a:r>
              <a:rPr lang="en-US" altLang="zh-CN"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3.</a:t>
            </a:r>
            <a:r>
              <a:rPr lang="zh-CN" altLang="zh-CN"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培养学生热爱祖国古代文化的思想感情，提高文化品味和审美能力。</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9200" y="2882914"/>
            <a:ext cx="2667000" cy="3581400"/>
          </a:xfrm>
          <a:prstGeom prst="rect">
            <a:avLst/>
          </a:prstGeom>
        </p:spPr>
      </p:pic>
      <p:pic>
        <p:nvPicPr>
          <p:cNvPr id="11" name="图片 10"/>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634352" y="176783"/>
            <a:ext cx="3437657" cy="6116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634352" y="176783"/>
            <a:ext cx="3437657" cy="611620"/>
          </a:xfrm>
          <a:prstGeom prst="rect">
            <a:avLst/>
          </a:prstGeom>
        </p:spPr>
      </p:pic>
      <p:grpSp>
        <p:nvGrpSpPr>
          <p:cNvPr id="2" name="组合 1"/>
          <p:cNvGrpSpPr/>
          <p:nvPr/>
        </p:nvGrpSpPr>
        <p:grpSpPr>
          <a:xfrm>
            <a:off x="0" y="176783"/>
            <a:ext cx="4417271" cy="539009"/>
            <a:chOff x="0" y="176783"/>
            <a:chExt cx="4417271" cy="539009"/>
          </a:xfrm>
        </p:grpSpPr>
        <p:sp>
          <p:nvSpPr>
            <p:cNvPr id="9" name="矩形 8"/>
            <p:cNvSpPr/>
            <p:nvPr/>
          </p:nvSpPr>
          <p:spPr>
            <a:xfrm>
              <a:off x="0" y="176783"/>
              <a:ext cx="416689" cy="5390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文本框 11"/>
            <p:cNvSpPr txBox="1"/>
            <p:nvPr/>
          </p:nvSpPr>
          <p:spPr>
            <a:xfrm>
              <a:off x="524147" y="192572"/>
              <a:ext cx="38931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使至塞上</a:t>
              </a:r>
            </a:p>
          </p:txBody>
        </p:sp>
      </p:grpSp>
      <p:sp>
        <p:nvSpPr>
          <p:cNvPr id="10" name="矩形 9"/>
          <p:cNvSpPr/>
          <p:nvPr/>
        </p:nvSpPr>
        <p:spPr>
          <a:xfrm>
            <a:off x="3074224" y="2402299"/>
            <a:ext cx="6043552" cy="1200325"/>
          </a:xfrm>
          <a:prstGeom prst="rect">
            <a:avLst/>
          </a:prstGeom>
          <a:noFill/>
          <a:ln>
            <a:noFill/>
          </a:ln>
        </p:spPr>
        <p:txBody>
          <a:bodyPr wrap="square" lIns="91438" tIns="45718" rIns="91438" bIns="45718">
            <a:spAutoFit/>
            <a:scene3d>
              <a:camera prst="orthographicFront"/>
              <a:lightRig rig="soft" dir="t">
                <a:rot lat="0" lon="0" rev="15600000"/>
              </a:lightRig>
            </a:scene3d>
            <a:sp3d extrusionH="57150" prstMaterial="softEdge">
              <a:bevelT w="25400" h="38100"/>
            </a:sp3d>
          </a:bodyPr>
          <a:lstStyle/>
          <a:p>
            <a:pPr algn="dist" fontAlgn="base">
              <a:spcBef>
                <a:spcPct val="0"/>
              </a:spcBef>
              <a:spcAft>
                <a:spcPct val="0"/>
              </a:spcAft>
              <a:buFont typeface="Arial" panose="020B0604020202020204" pitchFamily="34" charset="0"/>
              <a:buNone/>
            </a:pPr>
            <a:r>
              <a:rPr lang="en-US" altLang="zh-CN" sz="7200" b="1" noProof="1">
                <a:solidFill>
                  <a:srgbClr val="000000"/>
                </a:solidFill>
                <a:latin typeface="Arial" panose="020B0604020202020204" pitchFamily="34" charset="0"/>
                <a:ea typeface="思源黑体 CN Regular" panose="020B0500000000000000" pitchFamily="34" charset="-122"/>
                <a:sym typeface="Arial" panose="020B0604020202020204" pitchFamily="34" charset="0"/>
              </a:rPr>
              <a:t>《</a:t>
            </a:r>
            <a:r>
              <a:rPr lang="zh-CN" altLang="zh-CN" sz="7200" b="1" noProof="1">
                <a:solidFill>
                  <a:srgbClr val="000000"/>
                </a:solidFill>
                <a:latin typeface="Arial" panose="020B0604020202020204" pitchFamily="34" charset="0"/>
                <a:ea typeface="思源黑体 CN Regular" panose="020B0500000000000000" pitchFamily="34" charset="-122"/>
                <a:sym typeface="Arial" panose="020B0604020202020204" pitchFamily="34" charset="0"/>
              </a:rPr>
              <a:t>使至塞上</a:t>
            </a:r>
            <a:r>
              <a:rPr lang="en-US" altLang="zh-CN" sz="7200" b="1" noProof="1">
                <a:solidFill>
                  <a:srgbClr val="000000"/>
                </a:solidFill>
                <a:latin typeface="Arial" panose="020B0604020202020204" pitchFamily="34" charset="0"/>
                <a:ea typeface="思源黑体 CN Regular" panose="020B0500000000000000" pitchFamily="34" charset="-122"/>
                <a:sym typeface="Arial" panose="020B0604020202020204" pitchFamily="34" charset="0"/>
              </a:rPr>
              <a:t>》</a:t>
            </a:r>
            <a:endParaRPr lang="zh-CN" altLang="zh-CN" sz="7200" b="1" noProof="1">
              <a:solidFill>
                <a:srgbClr val="00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矩形 10"/>
          <p:cNvSpPr/>
          <p:nvPr/>
        </p:nvSpPr>
        <p:spPr>
          <a:xfrm>
            <a:off x="5372086" y="4379979"/>
            <a:ext cx="1447829" cy="830993"/>
          </a:xfrm>
          <a:prstGeom prst="rect">
            <a:avLst/>
          </a:prstGeom>
          <a:noFill/>
          <a:ln>
            <a:noFill/>
          </a:ln>
        </p:spPr>
        <p:txBody>
          <a:bodyPr wrap="none" lIns="91438" tIns="45718" rIns="91438" bIns="45718">
            <a:spAutoFit/>
          </a:bodyPr>
          <a:lstStyle/>
          <a:p>
            <a:pPr algn="ctr" fontAlgn="base">
              <a:spcBef>
                <a:spcPct val="0"/>
              </a:spcBef>
              <a:spcAft>
                <a:spcPct val="0"/>
              </a:spcAft>
              <a:buFont typeface="Arial" panose="020B0604020202020204" pitchFamily="34" charset="0"/>
              <a:buNone/>
            </a:pPr>
            <a:r>
              <a:rPr lang="zh-CN" altLang="en-US" sz="4800" b="1" noProof="1">
                <a:ln w="9525">
                  <a:solidFill>
                    <a:srgbClr val="FFFFFF"/>
                  </a:solidFill>
                  <a:prstDash val="solid"/>
                </a:ln>
                <a:solidFill>
                  <a:srgbClr val="000000"/>
                </a:solidFill>
                <a:effectLst>
                  <a:outerShdw blurRad="12700" dist="38100" dir="2700000" algn="tl" rotWithShape="0">
                    <a:srgbClr val="FFFFFF">
                      <a:lumMod val="50000"/>
                    </a:srgbClr>
                  </a:outerShdw>
                </a:effectLst>
                <a:latin typeface="Arial" panose="020B0604020202020204" pitchFamily="34" charset="0"/>
                <a:ea typeface="思源黑体 CN Regular" panose="020B0500000000000000" pitchFamily="34" charset="-122"/>
                <a:sym typeface="Arial" panose="020B0604020202020204" pitchFamily="34" charset="0"/>
              </a:rPr>
              <a:t>王维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634352" y="176783"/>
            <a:ext cx="3437657" cy="611620"/>
          </a:xfrm>
          <a:prstGeom prst="rect">
            <a:avLst/>
          </a:prstGeom>
        </p:spPr>
      </p:pic>
      <p:grpSp>
        <p:nvGrpSpPr>
          <p:cNvPr id="2" name="组合 1"/>
          <p:cNvGrpSpPr/>
          <p:nvPr/>
        </p:nvGrpSpPr>
        <p:grpSpPr>
          <a:xfrm>
            <a:off x="0" y="176783"/>
            <a:ext cx="4417271" cy="539009"/>
            <a:chOff x="0" y="176783"/>
            <a:chExt cx="4417271" cy="539009"/>
          </a:xfrm>
        </p:grpSpPr>
        <p:sp>
          <p:nvSpPr>
            <p:cNvPr id="9" name="矩形 8"/>
            <p:cNvSpPr/>
            <p:nvPr/>
          </p:nvSpPr>
          <p:spPr>
            <a:xfrm>
              <a:off x="0" y="176783"/>
              <a:ext cx="416689" cy="5390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文本框 11"/>
            <p:cNvSpPr txBox="1"/>
            <p:nvPr/>
          </p:nvSpPr>
          <p:spPr>
            <a:xfrm>
              <a:off x="524147" y="192572"/>
              <a:ext cx="38931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作者简介</a:t>
              </a:r>
            </a:p>
          </p:txBody>
        </p:sp>
      </p:grpSp>
      <p:sp>
        <p:nvSpPr>
          <p:cNvPr id="13" name="文本框 12"/>
          <p:cNvSpPr txBox="1">
            <a:spLocks noChangeArrowheads="1"/>
          </p:cNvSpPr>
          <p:nvPr/>
        </p:nvSpPr>
        <p:spPr bwMode="auto">
          <a:xfrm>
            <a:off x="738185" y="1663387"/>
            <a:ext cx="6790375" cy="390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8" rIns="91438" bIns="45718">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lnSpc>
                <a:spcPct val="150000"/>
              </a:lnSpc>
              <a:spcBef>
                <a:spcPct val="50000"/>
              </a:spcBef>
              <a:spcAft>
                <a:spcPct val="0"/>
              </a:spcAft>
              <a:buFont typeface="Arial" panose="020B0604020202020204" pitchFamily="34" charset="0"/>
              <a:buNone/>
            </a:pPr>
            <a:r>
              <a:rPr lang="en-US" altLang="zh-CN" sz="2800" dirty="0">
                <a:solidFill>
                  <a:srgbClr val="000000"/>
                </a:solidFill>
                <a:ea typeface="思源黑体 CN Regular" panose="020B0500000000000000" pitchFamily="34" charset="-122"/>
                <a:sym typeface="Arial" panose="020B0604020202020204" pitchFamily="34" charset="0"/>
              </a:rPr>
              <a:t>       </a:t>
            </a:r>
            <a:r>
              <a:rPr lang="zh-CN" altLang="en-US" sz="2800" dirty="0">
                <a:solidFill>
                  <a:srgbClr val="000000"/>
                </a:solidFill>
                <a:ea typeface="思源黑体 CN Regular" panose="020B0500000000000000" pitchFamily="34" charset="-122"/>
                <a:sym typeface="Arial" panose="020B0604020202020204" pitchFamily="34" charset="0"/>
              </a:rPr>
              <a:t>王维，唐代诗人、画家。字</a:t>
            </a:r>
            <a:r>
              <a:rPr lang="zh-CN" altLang="en-US" sz="2800" dirty="0">
                <a:solidFill>
                  <a:srgbClr val="FF0000"/>
                </a:solidFill>
                <a:ea typeface="思源黑体 CN Regular" panose="020B0500000000000000" pitchFamily="34" charset="-122"/>
                <a:sym typeface="Arial" panose="020B0604020202020204" pitchFamily="34" charset="0"/>
              </a:rPr>
              <a:t>摩诘</a:t>
            </a:r>
            <a:r>
              <a:rPr lang="zh-CN" altLang="en-US" sz="2800" dirty="0">
                <a:solidFill>
                  <a:srgbClr val="000000"/>
                </a:solidFill>
                <a:ea typeface="思源黑体 CN Regular" panose="020B0500000000000000" pitchFamily="34" charset="-122"/>
                <a:sym typeface="Arial" panose="020B0604020202020204" pitchFamily="34" charset="0"/>
              </a:rPr>
              <a:t>。官至尚书右丞，故亦称</a:t>
            </a:r>
            <a:r>
              <a:rPr lang="zh-CN" altLang="en-US" sz="2800" b="1" dirty="0">
                <a:solidFill>
                  <a:srgbClr val="000000"/>
                </a:solidFill>
                <a:ea typeface="思源黑体 CN Regular" panose="020B0500000000000000" pitchFamily="34" charset="-122"/>
                <a:sym typeface="Arial" panose="020B0604020202020204" pitchFamily="34" charset="0"/>
              </a:rPr>
              <a:t>王右丞</a:t>
            </a:r>
            <a:r>
              <a:rPr lang="zh-CN" altLang="en-US" sz="2800" dirty="0">
                <a:solidFill>
                  <a:srgbClr val="000000"/>
                </a:solidFill>
                <a:ea typeface="思源黑体 CN Regular" panose="020B0500000000000000" pitchFamily="34" charset="-122"/>
                <a:sym typeface="Arial" panose="020B0604020202020204" pitchFamily="34" charset="0"/>
              </a:rPr>
              <a:t>。信奉佛教，人称</a:t>
            </a:r>
            <a:r>
              <a:rPr lang="en-US" altLang="zh-CN" sz="2800" dirty="0">
                <a:solidFill>
                  <a:srgbClr val="000000"/>
                </a:solidFill>
                <a:ea typeface="思源黑体 CN Regular" panose="020B0500000000000000" pitchFamily="34" charset="-122"/>
                <a:sym typeface="Arial" panose="020B0604020202020204" pitchFamily="34" charset="0"/>
              </a:rPr>
              <a:t>“</a:t>
            </a:r>
            <a:r>
              <a:rPr lang="zh-CN" altLang="en-US" sz="2800" dirty="0">
                <a:solidFill>
                  <a:srgbClr val="FF0000"/>
                </a:solidFill>
                <a:ea typeface="思源黑体 CN Regular" panose="020B0500000000000000" pitchFamily="34" charset="-122"/>
                <a:sym typeface="Arial" panose="020B0604020202020204" pitchFamily="34" charset="0"/>
              </a:rPr>
              <a:t>诗佛</a:t>
            </a:r>
            <a:r>
              <a:rPr lang="en-US" altLang="zh-CN" sz="2800" dirty="0">
                <a:solidFill>
                  <a:srgbClr val="000000"/>
                </a:solidFill>
                <a:ea typeface="思源黑体 CN Regular" panose="020B0500000000000000" pitchFamily="34" charset="-122"/>
                <a:sym typeface="Arial" panose="020B0604020202020204" pitchFamily="34" charset="0"/>
              </a:rPr>
              <a:t>”</a:t>
            </a:r>
            <a:r>
              <a:rPr lang="zh-CN" altLang="en-US" sz="2800" dirty="0">
                <a:solidFill>
                  <a:srgbClr val="000000"/>
                </a:solidFill>
                <a:ea typeface="思源黑体 CN Regular" panose="020B0500000000000000" pitchFamily="34" charset="-122"/>
                <a:sym typeface="Arial" panose="020B0604020202020204" pitchFamily="34" charset="0"/>
              </a:rPr>
              <a:t>。晚年居蓝田辋川，过着亦官亦隐的优游生活。诗与孟浩然齐名，并称“王孟”。他的画和诗被苏轼评价为</a:t>
            </a:r>
            <a:r>
              <a:rPr lang="en-US" altLang="zh-CN" sz="2800" dirty="0">
                <a:solidFill>
                  <a:srgbClr val="000000"/>
                </a:solidFill>
                <a:ea typeface="思源黑体 CN Regular" panose="020B0500000000000000" pitchFamily="34" charset="-122"/>
                <a:sym typeface="Arial" panose="020B0604020202020204" pitchFamily="34" charset="0"/>
              </a:rPr>
              <a:t>“</a:t>
            </a:r>
            <a:r>
              <a:rPr lang="zh-CN" altLang="en-US" sz="2800" dirty="0">
                <a:solidFill>
                  <a:srgbClr val="FF0000"/>
                </a:solidFill>
                <a:ea typeface="思源黑体 CN Regular" panose="020B0500000000000000" pitchFamily="34" charset="-122"/>
                <a:sym typeface="Arial" panose="020B0604020202020204" pitchFamily="34" charset="0"/>
              </a:rPr>
              <a:t>诗中有画，画中有诗</a:t>
            </a:r>
            <a:r>
              <a:rPr lang="en-US" altLang="zh-CN" sz="2800" dirty="0">
                <a:solidFill>
                  <a:srgbClr val="000000"/>
                </a:solidFill>
                <a:ea typeface="思源黑体 CN Regular" panose="020B0500000000000000" pitchFamily="34" charset="-122"/>
                <a:sym typeface="Arial" panose="020B0604020202020204" pitchFamily="34" charset="0"/>
              </a:rPr>
              <a:t>”</a:t>
            </a:r>
            <a:r>
              <a:rPr lang="zh-CN" altLang="en-US" sz="2800" dirty="0">
                <a:solidFill>
                  <a:srgbClr val="000000"/>
                </a:solidFill>
                <a:ea typeface="思源黑体 CN Regular" panose="020B0500000000000000" pitchFamily="34" charset="-122"/>
                <a:sym typeface="Arial" panose="020B0604020202020204" pitchFamily="34" charset="0"/>
              </a:rPr>
              <a:t>。</a:t>
            </a:r>
          </a:p>
        </p:txBody>
      </p:sp>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1460" y="2033270"/>
            <a:ext cx="3150342" cy="390875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634352" y="176783"/>
            <a:ext cx="3437657" cy="611620"/>
          </a:xfrm>
          <a:prstGeom prst="rect">
            <a:avLst/>
          </a:prstGeom>
        </p:spPr>
      </p:pic>
      <p:grpSp>
        <p:nvGrpSpPr>
          <p:cNvPr id="2" name="组合 1"/>
          <p:cNvGrpSpPr/>
          <p:nvPr/>
        </p:nvGrpSpPr>
        <p:grpSpPr>
          <a:xfrm>
            <a:off x="0" y="176783"/>
            <a:ext cx="4417271" cy="539009"/>
            <a:chOff x="0" y="176783"/>
            <a:chExt cx="4417271" cy="539009"/>
          </a:xfrm>
        </p:grpSpPr>
        <p:sp>
          <p:nvSpPr>
            <p:cNvPr id="9" name="矩形 8"/>
            <p:cNvSpPr/>
            <p:nvPr/>
          </p:nvSpPr>
          <p:spPr>
            <a:xfrm>
              <a:off x="0" y="176783"/>
              <a:ext cx="416689" cy="5390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文本框 11"/>
            <p:cNvSpPr txBox="1"/>
            <p:nvPr/>
          </p:nvSpPr>
          <p:spPr>
            <a:xfrm>
              <a:off x="524147" y="192572"/>
              <a:ext cx="38931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背景链接</a:t>
              </a:r>
            </a:p>
          </p:txBody>
        </p:sp>
      </p:grpSp>
      <p:sp>
        <p:nvSpPr>
          <p:cNvPr id="6" name="文本框 1"/>
          <p:cNvSpPr txBox="1">
            <a:spLocks noChangeArrowheads="1"/>
          </p:cNvSpPr>
          <p:nvPr/>
        </p:nvSpPr>
        <p:spPr bwMode="auto">
          <a:xfrm>
            <a:off x="1073785" y="1523365"/>
            <a:ext cx="10327005" cy="4244975"/>
          </a:xfrm>
          <a:prstGeom prst="rect">
            <a:avLst/>
          </a:prstGeom>
          <a:noFill/>
          <a:ln w="28575">
            <a:solidFill>
              <a:srgbClr val="0070C0"/>
            </a:solidFill>
            <a:miter lim="800000"/>
          </a:ln>
          <a:extLst>
            <a:ext uri="{909E8E84-426E-40DD-AFC4-6F175D3DCCD1}">
              <a14:hiddenFill xmlns:a14="http://schemas.microsoft.com/office/drawing/2010/main">
                <a:solidFill>
                  <a:srgbClr val="FFFFFF"/>
                </a:solidFill>
              </a14:hiddenFill>
            </a:ext>
          </a:extLst>
        </p:spPr>
        <p:txBody>
          <a:bodyPr wrap="square" lIns="91438" tIns="45718" rIns="91438" bIns="45718">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lnSpc>
                <a:spcPct val="150000"/>
              </a:lnSpc>
              <a:spcBef>
                <a:spcPct val="0"/>
              </a:spcBef>
              <a:spcAft>
                <a:spcPct val="0"/>
              </a:spcAft>
              <a:buFont typeface="Arial" panose="020B0604020202020204" pitchFamily="34" charset="0"/>
              <a:buNone/>
            </a:pPr>
            <a:r>
              <a:rPr lang="en-US" altLang="zh-CN" sz="2800" b="1" dirty="0">
                <a:solidFill>
                  <a:srgbClr val="000000"/>
                </a:solidFill>
                <a:ea typeface="思源黑体 CN Regular" panose="020B0500000000000000" pitchFamily="34" charset="-122"/>
                <a:sym typeface="Arial" panose="020B0604020202020204" pitchFamily="34" charset="0"/>
              </a:rPr>
              <a:t>   </a:t>
            </a:r>
            <a:r>
              <a:rPr lang="zh-CN" altLang="en-US" sz="3600" b="1" dirty="0">
                <a:solidFill>
                  <a:srgbClr val="000000"/>
                </a:solidFill>
                <a:ea typeface="思源黑体 CN Regular" panose="020B0500000000000000" pitchFamily="34" charset="-122"/>
                <a:sym typeface="Arial" panose="020B0604020202020204" pitchFamily="34" charset="0"/>
              </a:rPr>
              <a:t>开元二十五年，唐河西节度使崔希逸在对吐蕃的战争中取得了重大的胜利，王维奉唐玄宗之命，</a:t>
            </a:r>
            <a:r>
              <a:rPr lang="zh-CN" altLang="en-US" sz="3600" b="1" u="sng" dirty="0">
                <a:solidFill>
                  <a:srgbClr val="000000"/>
                </a:solidFill>
                <a:ea typeface="思源黑体 CN Regular" panose="020B0500000000000000" pitchFamily="34" charset="-122"/>
                <a:sym typeface="Arial" panose="020B0604020202020204" pitchFamily="34" charset="0"/>
              </a:rPr>
              <a:t>赴西北边塞慰问</a:t>
            </a:r>
            <a:r>
              <a:rPr lang="zh-CN" altLang="en-US" sz="3600" b="1" dirty="0">
                <a:solidFill>
                  <a:srgbClr val="000000"/>
                </a:solidFill>
                <a:ea typeface="思源黑体 CN Regular" panose="020B0500000000000000" pitchFamily="34" charset="-122"/>
                <a:sym typeface="Arial" panose="020B0604020202020204" pitchFamily="34" charset="0"/>
              </a:rPr>
              <a:t>，后留在河西节度使幕府任节度判官，</a:t>
            </a:r>
            <a:r>
              <a:rPr lang="zh-CN" altLang="en-US" sz="3600" b="1" u="sng" dirty="0">
                <a:solidFill>
                  <a:srgbClr val="000000"/>
                </a:solidFill>
                <a:ea typeface="思源黑体 CN Regular" panose="020B0500000000000000" pitchFamily="34" charset="-122"/>
                <a:sym typeface="Arial" panose="020B0604020202020204" pitchFamily="34" charset="0"/>
              </a:rPr>
              <a:t>实际上是被排挤出了朝廷</a:t>
            </a:r>
            <a:r>
              <a:rPr lang="zh-CN" altLang="en-US" sz="3600" b="1" dirty="0">
                <a:solidFill>
                  <a:srgbClr val="000000"/>
                </a:solidFill>
                <a:ea typeface="思源黑体 CN Regular" panose="020B0500000000000000" pitchFamily="34" charset="-122"/>
                <a:sym typeface="Arial" panose="020B0604020202020204" pitchFamily="34" charset="0"/>
              </a:rPr>
              <a:t>。这首诗所写的即为此次出使途中的所见所感。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634352" y="176783"/>
            <a:ext cx="3437657" cy="611620"/>
          </a:xfrm>
          <a:prstGeom prst="rect">
            <a:avLst/>
          </a:prstGeom>
        </p:spPr>
      </p:pic>
      <p:grpSp>
        <p:nvGrpSpPr>
          <p:cNvPr id="2" name="组合 1"/>
          <p:cNvGrpSpPr/>
          <p:nvPr/>
        </p:nvGrpSpPr>
        <p:grpSpPr>
          <a:xfrm>
            <a:off x="0" y="176783"/>
            <a:ext cx="4417271" cy="539009"/>
            <a:chOff x="0" y="176783"/>
            <a:chExt cx="4417271" cy="539009"/>
          </a:xfrm>
        </p:grpSpPr>
        <p:sp>
          <p:nvSpPr>
            <p:cNvPr id="9" name="矩形 8"/>
            <p:cNvSpPr/>
            <p:nvPr/>
          </p:nvSpPr>
          <p:spPr>
            <a:xfrm>
              <a:off x="0" y="176783"/>
              <a:ext cx="416689" cy="5390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文本框 11"/>
            <p:cNvSpPr txBox="1"/>
            <p:nvPr/>
          </p:nvSpPr>
          <p:spPr>
            <a:xfrm>
              <a:off x="524147" y="192572"/>
              <a:ext cx="38931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基础知识</a:t>
              </a:r>
            </a:p>
          </p:txBody>
        </p:sp>
      </p:grpSp>
      <p:sp>
        <p:nvSpPr>
          <p:cNvPr id="7" name="文本框 6"/>
          <p:cNvSpPr txBox="1"/>
          <p:nvPr/>
        </p:nvSpPr>
        <p:spPr>
          <a:xfrm>
            <a:off x="762000" y="1230363"/>
            <a:ext cx="10668000" cy="5019323"/>
          </a:xfrm>
          <a:prstGeom prst="rect">
            <a:avLst/>
          </a:prstGeom>
          <a:noFill/>
          <a:ln>
            <a:solidFill>
              <a:srgbClr val="0070C0"/>
            </a:solidFill>
          </a:ln>
        </p:spPr>
        <p:txBody>
          <a:bodyPr wrap="square">
            <a:spAutoFit/>
          </a:bodyPr>
          <a:lstStyle/>
          <a:p>
            <a:pPr>
              <a:lnSpc>
                <a:spcPct val="150000"/>
              </a:lnSpc>
            </a:pPr>
            <a:r>
              <a:rPr lang="zh-CN" altLang="zh-CN"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使至塞上：奉命出使边塞。使，出使。</a:t>
            </a:r>
          </a:p>
          <a:p>
            <a:pPr>
              <a:lnSpc>
                <a:spcPct val="150000"/>
              </a:lnSpc>
            </a:pPr>
            <a:r>
              <a:rPr lang="zh-CN" altLang="zh-CN"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单车：一辆车，表明此次出使随从不多。</a:t>
            </a:r>
          </a:p>
          <a:p>
            <a:pPr>
              <a:lnSpc>
                <a:spcPct val="150000"/>
              </a:lnSpc>
            </a:pPr>
            <a:r>
              <a:rPr lang="zh-CN" altLang="zh-CN"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问边：慰问边关守军。</a:t>
            </a:r>
          </a:p>
          <a:p>
            <a:pPr>
              <a:lnSpc>
                <a:spcPct val="150000"/>
              </a:lnSpc>
            </a:pPr>
            <a:r>
              <a:rPr lang="zh-CN" altLang="zh-CN"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属国：典属国的简称。汉代称负责少数民族事务的官员为典  属国，诗人在这里借指自己出使边塞的使者身份。</a:t>
            </a:r>
          </a:p>
          <a:p>
            <a:pPr>
              <a:lnSpc>
                <a:spcPct val="150000"/>
              </a:lnSpc>
            </a:pPr>
            <a:r>
              <a:rPr lang="zh-CN" altLang="zh-CN"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居延：地名。此处泛指辽远的边塞地区。</a:t>
            </a:r>
          </a:p>
          <a:p>
            <a:pPr>
              <a:lnSpc>
                <a:spcPct val="150000"/>
              </a:lnSpc>
            </a:pPr>
            <a:r>
              <a:rPr lang="zh-CN" altLang="zh-CN"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征蓬：飘飞的蓬草，此处为诗人自喻。</a:t>
            </a:r>
          </a:p>
          <a:p>
            <a:pPr>
              <a:lnSpc>
                <a:spcPct val="150000"/>
              </a:lnSpc>
            </a:pPr>
            <a:r>
              <a:rPr lang="zh-CN" altLang="zh-CN"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归雁：雁是候鸟，春天北飞，秋天南行，这里是指大雁北飞。</a:t>
            </a:r>
          </a:p>
          <a:p>
            <a:pPr>
              <a:lnSpc>
                <a:spcPct val="150000"/>
              </a:lnSpc>
            </a:pPr>
            <a:r>
              <a:rPr lang="zh-CN" altLang="zh-CN"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长河：指黄河。</a:t>
            </a:r>
            <a:endParaRPr lang="zh-CN" altLang="en-US"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634352" y="176783"/>
            <a:ext cx="3437657" cy="611620"/>
          </a:xfrm>
          <a:prstGeom prst="rect">
            <a:avLst/>
          </a:prstGeom>
        </p:spPr>
      </p:pic>
      <p:grpSp>
        <p:nvGrpSpPr>
          <p:cNvPr id="2" name="组合 1"/>
          <p:cNvGrpSpPr/>
          <p:nvPr/>
        </p:nvGrpSpPr>
        <p:grpSpPr>
          <a:xfrm>
            <a:off x="0" y="176783"/>
            <a:ext cx="4417271" cy="539009"/>
            <a:chOff x="0" y="176783"/>
            <a:chExt cx="4417271" cy="539009"/>
          </a:xfrm>
        </p:grpSpPr>
        <p:sp>
          <p:nvSpPr>
            <p:cNvPr id="9" name="矩形 8"/>
            <p:cNvSpPr/>
            <p:nvPr/>
          </p:nvSpPr>
          <p:spPr>
            <a:xfrm>
              <a:off x="0" y="176783"/>
              <a:ext cx="416689" cy="5390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文本框 11"/>
            <p:cNvSpPr txBox="1"/>
            <p:nvPr/>
          </p:nvSpPr>
          <p:spPr>
            <a:xfrm>
              <a:off x="524147" y="192572"/>
              <a:ext cx="38931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诗歌诵读</a:t>
              </a:r>
            </a:p>
          </p:txBody>
        </p:sp>
      </p:grpSp>
      <p:sp>
        <p:nvSpPr>
          <p:cNvPr id="7" name="文本框 6"/>
          <p:cNvSpPr txBox="1"/>
          <p:nvPr/>
        </p:nvSpPr>
        <p:spPr>
          <a:xfrm>
            <a:off x="3169763" y="2755778"/>
            <a:ext cx="6094428" cy="3408754"/>
          </a:xfrm>
          <a:prstGeom prst="rect">
            <a:avLst/>
          </a:prstGeom>
          <a:noFill/>
        </p:spPr>
        <p:txBody>
          <a:bodyPr wrap="square">
            <a:spAutoFit/>
          </a:bodyPr>
          <a:lstStyle/>
          <a:p>
            <a:pPr algn="ctr">
              <a:lnSpc>
                <a:spcPct val="200000"/>
              </a:lnSpc>
            </a:pPr>
            <a:r>
              <a:rPr lang="zh-CN" altLang="en-US" sz="2800" b="0" i="0" dirty="0">
                <a:solidFill>
                  <a:srgbClr val="333333"/>
                </a:solidFill>
                <a:effectLst/>
                <a:latin typeface="思源黑体 CN Light" panose="020B0300000000000000" pitchFamily="34" charset="-122"/>
                <a:ea typeface="思源黑体 CN Light" panose="020B0300000000000000" pitchFamily="34" charset="-122"/>
              </a:rPr>
              <a:t>单车欲问边，属国过居延。</a:t>
            </a:r>
          </a:p>
          <a:p>
            <a:pPr algn="ctr">
              <a:lnSpc>
                <a:spcPct val="200000"/>
              </a:lnSpc>
            </a:pPr>
            <a:r>
              <a:rPr lang="zh-CN" altLang="en-US" sz="2800" b="0" i="0" dirty="0">
                <a:solidFill>
                  <a:srgbClr val="333333"/>
                </a:solidFill>
                <a:effectLst/>
                <a:latin typeface="思源黑体 CN Light" panose="020B0300000000000000" pitchFamily="34" charset="-122"/>
                <a:ea typeface="思源黑体 CN Light" panose="020B0300000000000000" pitchFamily="34" charset="-122"/>
              </a:rPr>
              <a:t>征蓬出汉塞，归雁入胡天。</a:t>
            </a:r>
          </a:p>
          <a:p>
            <a:pPr algn="ctr">
              <a:lnSpc>
                <a:spcPct val="200000"/>
              </a:lnSpc>
            </a:pPr>
            <a:r>
              <a:rPr lang="zh-CN" altLang="en-US" sz="2800" b="0" i="0" dirty="0">
                <a:solidFill>
                  <a:srgbClr val="333333"/>
                </a:solidFill>
                <a:effectLst/>
                <a:latin typeface="思源黑体 CN Light" panose="020B0300000000000000" pitchFamily="34" charset="-122"/>
                <a:ea typeface="思源黑体 CN Light" panose="020B0300000000000000" pitchFamily="34" charset="-122"/>
              </a:rPr>
              <a:t>大漠孤烟直，长河落日圆。</a:t>
            </a:r>
          </a:p>
          <a:p>
            <a:pPr algn="ctr">
              <a:lnSpc>
                <a:spcPct val="200000"/>
              </a:lnSpc>
            </a:pPr>
            <a:r>
              <a:rPr lang="zh-CN" altLang="en-US" sz="2800" b="0" i="0" dirty="0">
                <a:solidFill>
                  <a:srgbClr val="333333"/>
                </a:solidFill>
                <a:effectLst/>
                <a:latin typeface="思源黑体 CN Light" panose="020B0300000000000000" pitchFamily="34" charset="-122"/>
                <a:ea typeface="思源黑体 CN Light" panose="020B0300000000000000" pitchFamily="34" charset="-122"/>
              </a:rPr>
              <a:t>萧关逢候骑，都护在燕然。</a:t>
            </a:r>
          </a:p>
        </p:txBody>
      </p:sp>
      <p:sp>
        <p:nvSpPr>
          <p:cNvPr id="10" name="文本框 9"/>
          <p:cNvSpPr txBox="1"/>
          <p:nvPr/>
        </p:nvSpPr>
        <p:spPr>
          <a:xfrm>
            <a:off x="3535051" y="1393570"/>
            <a:ext cx="5363852" cy="923330"/>
          </a:xfrm>
          <a:prstGeom prst="rect">
            <a:avLst/>
          </a:prstGeom>
          <a:noFill/>
        </p:spPr>
        <p:txBody>
          <a:bodyPr wrap="square">
            <a:spAutoFit/>
          </a:bodyPr>
          <a:lstStyle/>
          <a:p>
            <a:pPr algn="dist" fontAlgn="base">
              <a:spcBef>
                <a:spcPct val="0"/>
              </a:spcBef>
              <a:spcAft>
                <a:spcPct val="0"/>
              </a:spcAft>
              <a:buFont typeface="Arial" panose="020B0604020202020204" pitchFamily="34" charset="0"/>
              <a:buNone/>
            </a:pPr>
            <a:r>
              <a:rPr lang="en-US" altLang="zh-CN" sz="5400" b="1" noProof="1">
                <a:solidFill>
                  <a:srgbClr val="000000"/>
                </a:solidFill>
                <a:latin typeface="Arial" panose="020B0604020202020204" pitchFamily="34" charset="0"/>
                <a:ea typeface="思源黑体 CN Regular" panose="020B0500000000000000" pitchFamily="34" charset="-122"/>
                <a:sym typeface="Arial" panose="020B0604020202020204" pitchFamily="34" charset="0"/>
              </a:rPr>
              <a:t>《</a:t>
            </a:r>
            <a:r>
              <a:rPr lang="zh-CN" altLang="zh-CN" sz="5400" b="1" noProof="1">
                <a:solidFill>
                  <a:srgbClr val="000000"/>
                </a:solidFill>
                <a:latin typeface="Arial" panose="020B0604020202020204" pitchFamily="34" charset="0"/>
                <a:ea typeface="思源黑体 CN Regular" panose="020B0500000000000000" pitchFamily="34" charset="-122"/>
                <a:sym typeface="Arial" panose="020B0604020202020204" pitchFamily="34" charset="0"/>
              </a:rPr>
              <a:t>使至塞上</a:t>
            </a:r>
            <a:r>
              <a:rPr lang="en-US" altLang="zh-CN" sz="5400" b="1" noProof="1">
                <a:solidFill>
                  <a:srgbClr val="000000"/>
                </a:solidFill>
                <a:latin typeface="Arial" panose="020B0604020202020204" pitchFamily="34" charset="0"/>
                <a:ea typeface="思源黑体 CN Regular" panose="020B0500000000000000" pitchFamily="34" charset="-122"/>
                <a:sym typeface="Arial" panose="020B0604020202020204" pitchFamily="34" charset="0"/>
              </a:rPr>
              <a:t>》</a:t>
            </a:r>
            <a:endParaRPr lang="zh-CN" altLang="zh-CN" sz="5400" b="1" noProof="1">
              <a:solidFill>
                <a:srgbClr val="00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文本框 10"/>
          <p:cNvSpPr txBox="1"/>
          <p:nvPr/>
        </p:nvSpPr>
        <p:spPr>
          <a:xfrm>
            <a:off x="6893351" y="2371060"/>
            <a:ext cx="1581346" cy="369332"/>
          </a:xfrm>
          <a:prstGeom prst="rect">
            <a:avLst/>
          </a:prstGeom>
          <a:noFill/>
        </p:spPr>
        <p:txBody>
          <a:bodyPr wrap="square">
            <a:spAutoFit/>
          </a:bodyPr>
          <a:lstStyle/>
          <a:p>
            <a:pPr algn="ctr"/>
            <a:r>
              <a:rPr lang="zh-CN" altLang="en-US" b="0" i="0" dirty="0">
                <a:solidFill>
                  <a:srgbClr val="333333"/>
                </a:solidFill>
                <a:effectLst/>
                <a:latin typeface="思源黑体 CN Light" panose="020B0300000000000000" pitchFamily="34" charset="-122"/>
                <a:ea typeface="思源黑体 CN Light" panose="020B0300000000000000" pitchFamily="34" charset="-122"/>
              </a:rPr>
              <a:t>王维</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634352" y="176783"/>
            <a:ext cx="3437657" cy="611620"/>
          </a:xfrm>
          <a:prstGeom prst="rect">
            <a:avLst/>
          </a:prstGeom>
        </p:spPr>
      </p:pic>
      <p:grpSp>
        <p:nvGrpSpPr>
          <p:cNvPr id="2" name="组合 1"/>
          <p:cNvGrpSpPr/>
          <p:nvPr/>
        </p:nvGrpSpPr>
        <p:grpSpPr>
          <a:xfrm>
            <a:off x="0" y="176783"/>
            <a:ext cx="4417271" cy="539009"/>
            <a:chOff x="0" y="176783"/>
            <a:chExt cx="4417271" cy="539009"/>
          </a:xfrm>
        </p:grpSpPr>
        <p:sp>
          <p:nvSpPr>
            <p:cNvPr id="9" name="矩形 8"/>
            <p:cNvSpPr/>
            <p:nvPr/>
          </p:nvSpPr>
          <p:spPr>
            <a:xfrm>
              <a:off x="0" y="176783"/>
              <a:ext cx="416689" cy="5390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文本框 11"/>
            <p:cNvSpPr txBox="1"/>
            <p:nvPr/>
          </p:nvSpPr>
          <p:spPr>
            <a:xfrm>
              <a:off x="524147" y="192572"/>
              <a:ext cx="38931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参考译文</a:t>
              </a:r>
            </a:p>
          </p:txBody>
        </p:sp>
      </p:grpSp>
      <p:sp>
        <p:nvSpPr>
          <p:cNvPr id="7" name="文本框 1"/>
          <p:cNvSpPr txBox="1">
            <a:spLocks noChangeArrowheads="1"/>
          </p:cNvSpPr>
          <p:nvPr/>
        </p:nvSpPr>
        <p:spPr bwMode="auto">
          <a:xfrm>
            <a:off x="982980" y="1430973"/>
            <a:ext cx="10226039" cy="4449291"/>
          </a:xfrm>
          <a:prstGeom prst="rect">
            <a:avLst/>
          </a:prstGeom>
          <a:noFill/>
          <a:ln w="28575">
            <a:solidFill>
              <a:srgbClr val="0070C0"/>
            </a:solidFill>
            <a:miter lim="800000"/>
          </a:ln>
          <a:extLst>
            <a:ext uri="{909E8E84-426E-40DD-AFC4-6F175D3DCCD1}">
              <a14:hiddenFill xmlns:a14="http://schemas.microsoft.com/office/drawing/2010/main">
                <a:solidFill>
                  <a:srgbClr val="FFFFFF"/>
                </a:solidFill>
              </a14:hiddenFill>
            </a:ext>
          </a:extLst>
        </p:spPr>
        <p:txBody>
          <a:bodyPr wrap="square" lIns="91438" tIns="45718" rIns="91438" bIns="45718">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lnSpc>
                <a:spcPct val="150000"/>
              </a:lnSpc>
              <a:spcBef>
                <a:spcPct val="0"/>
              </a:spcBef>
              <a:spcAft>
                <a:spcPct val="0"/>
              </a:spcAft>
              <a:buFont typeface="Arial" panose="020B0604020202020204" pitchFamily="34" charset="0"/>
              <a:buNone/>
            </a:pPr>
            <a:r>
              <a:rPr lang="zh-CN" altLang="en-US" sz="3200" dirty="0">
                <a:solidFill>
                  <a:srgbClr val="000000"/>
                </a:solidFill>
                <a:ea typeface="思源黑体 CN Regular" panose="020B0500000000000000" pitchFamily="34" charset="-122"/>
                <a:sym typeface="Arial" panose="020B0604020202020204" pitchFamily="34" charset="0"/>
              </a:rPr>
              <a:t>      轻车简从地前往边疆慰问将士，我途中要经过辽远的居延。</a:t>
            </a:r>
          </a:p>
          <a:p>
            <a:pPr fontAlgn="base">
              <a:lnSpc>
                <a:spcPct val="150000"/>
              </a:lnSpc>
              <a:spcBef>
                <a:spcPct val="0"/>
              </a:spcBef>
              <a:spcAft>
                <a:spcPct val="0"/>
              </a:spcAft>
              <a:buFont typeface="Arial" panose="020B0604020202020204" pitchFamily="34" charset="0"/>
              <a:buNone/>
            </a:pPr>
            <a:r>
              <a:rPr lang="zh-CN" altLang="en-US" sz="3200" dirty="0">
                <a:solidFill>
                  <a:srgbClr val="000000"/>
                </a:solidFill>
                <a:ea typeface="思源黑体 CN Regular" panose="020B0500000000000000" pitchFamily="34" charset="-122"/>
                <a:sym typeface="Arial" panose="020B0604020202020204" pitchFamily="34" charset="0"/>
              </a:rPr>
              <a:t>       像飘飞的蓬草那样飞出汉塞，像北归的大雁那样飞入胡天。</a:t>
            </a:r>
          </a:p>
          <a:p>
            <a:pPr fontAlgn="base">
              <a:lnSpc>
                <a:spcPct val="150000"/>
              </a:lnSpc>
              <a:spcBef>
                <a:spcPct val="0"/>
              </a:spcBef>
              <a:spcAft>
                <a:spcPct val="0"/>
              </a:spcAft>
              <a:buFont typeface="Arial" panose="020B0604020202020204" pitchFamily="34" charset="0"/>
              <a:buNone/>
            </a:pPr>
            <a:r>
              <a:rPr lang="zh-CN" altLang="en-US" sz="3200" dirty="0">
                <a:solidFill>
                  <a:srgbClr val="000000"/>
                </a:solidFill>
                <a:ea typeface="思源黑体 CN Regular" panose="020B0500000000000000" pitchFamily="34" charset="-122"/>
                <a:sym typeface="Arial" panose="020B0604020202020204" pitchFamily="34" charset="0"/>
              </a:rPr>
              <a:t>        浩瀚沙漠中孤烟直上，无尽黄河上落日浑圆。</a:t>
            </a:r>
          </a:p>
          <a:p>
            <a:pPr fontAlgn="base">
              <a:lnSpc>
                <a:spcPct val="150000"/>
              </a:lnSpc>
              <a:spcBef>
                <a:spcPct val="0"/>
              </a:spcBef>
              <a:spcAft>
                <a:spcPct val="0"/>
              </a:spcAft>
              <a:buFont typeface="Arial" panose="020B0604020202020204" pitchFamily="34" charset="0"/>
              <a:buNone/>
            </a:pPr>
            <a:r>
              <a:rPr lang="zh-CN" altLang="en-US" sz="3200" dirty="0">
                <a:solidFill>
                  <a:srgbClr val="000000"/>
                </a:solidFill>
                <a:ea typeface="思源黑体 CN Regular" panose="020B0500000000000000" pitchFamily="34" charset="-122"/>
                <a:sym typeface="Arial" panose="020B0604020202020204" pitchFamily="34" charset="0"/>
              </a:rPr>
              <a:t>        到萧关遇到侦候骑士，告诉我都护已在燕然。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634352" y="176783"/>
            <a:ext cx="3437657" cy="611620"/>
          </a:xfrm>
          <a:prstGeom prst="rect">
            <a:avLst/>
          </a:prstGeom>
        </p:spPr>
      </p:pic>
      <p:grpSp>
        <p:nvGrpSpPr>
          <p:cNvPr id="2" name="组合 1"/>
          <p:cNvGrpSpPr/>
          <p:nvPr/>
        </p:nvGrpSpPr>
        <p:grpSpPr>
          <a:xfrm>
            <a:off x="0" y="176783"/>
            <a:ext cx="4417271" cy="539009"/>
            <a:chOff x="0" y="176783"/>
            <a:chExt cx="4417271" cy="539009"/>
          </a:xfrm>
        </p:grpSpPr>
        <p:sp>
          <p:nvSpPr>
            <p:cNvPr id="9" name="矩形 8"/>
            <p:cNvSpPr/>
            <p:nvPr/>
          </p:nvSpPr>
          <p:spPr>
            <a:xfrm>
              <a:off x="0" y="176783"/>
              <a:ext cx="416689" cy="5390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文本框 11"/>
            <p:cNvSpPr txBox="1"/>
            <p:nvPr/>
          </p:nvSpPr>
          <p:spPr>
            <a:xfrm>
              <a:off x="524147" y="192572"/>
              <a:ext cx="38931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诗歌赏析</a:t>
              </a:r>
            </a:p>
          </p:txBody>
        </p:sp>
      </p:grpSp>
      <p:sp>
        <p:nvSpPr>
          <p:cNvPr id="10" name="文本框 9"/>
          <p:cNvSpPr txBox="1"/>
          <p:nvPr/>
        </p:nvSpPr>
        <p:spPr>
          <a:xfrm>
            <a:off x="681355" y="1216660"/>
            <a:ext cx="7952997" cy="523220"/>
          </a:xfrm>
          <a:prstGeom prst="rect">
            <a:avLst/>
          </a:prstGeom>
          <a:noFill/>
          <a:ln w="9525">
            <a:noFill/>
          </a:ln>
        </p:spPr>
        <p:txBody>
          <a:bodyPr wrap="square">
            <a:spAutoFit/>
          </a:bodyPr>
          <a:lstStyle/>
          <a:p>
            <a:pPr indent="266700"/>
            <a:r>
              <a:rPr lang="en-US" sz="2800" b="1" dirty="0">
                <a:solidFill>
                  <a:schemeClr val="tx1"/>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(1)</a:t>
            </a:r>
            <a:r>
              <a:rPr lang="zh-CN" sz="2800" b="1" dirty="0">
                <a:solidFill>
                  <a:schemeClr val="tx1"/>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单车欲问边，属国过居延。</a:t>
            </a:r>
            <a:endParaRPr lang="zh-CN" sz="2400" b="0" dirty="0">
              <a:solidFill>
                <a:srgbClr val="C00000"/>
              </a:solidFill>
              <a:latin typeface="Arial" panose="020B0604020202020204" pitchFamily="34" charset="0"/>
              <a:ea typeface="思源黑体 CN Regular" panose="020B0500000000000000" pitchFamily="34" charset="-122"/>
              <a:cs typeface="楷体_GB2312" charset="0"/>
              <a:sym typeface="Arial" panose="020B0604020202020204" pitchFamily="34" charset="0"/>
            </a:endParaRPr>
          </a:p>
        </p:txBody>
      </p:sp>
      <p:sp>
        <p:nvSpPr>
          <p:cNvPr id="11" name="文本框 10"/>
          <p:cNvSpPr txBox="1"/>
          <p:nvPr/>
        </p:nvSpPr>
        <p:spPr>
          <a:xfrm>
            <a:off x="681355" y="1932940"/>
            <a:ext cx="7715885" cy="4419158"/>
          </a:xfrm>
          <a:prstGeom prst="rect">
            <a:avLst/>
          </a:prstGeom>
          <a:noFill/>
          <a:ln w="9525">
            <a:solidFill>
              <a:srgbClr val="0070C0"/>
            </a:solidFill>
          </a:ln>
        </p:spPr>
        <p:txBody>
          <a:bodyPr wrap="square">
            <a:spAutoFit/>
          </a:bodyPr>
          <a:lstStyle/>
          <a:p>
            <a:pPr indent="266700">
              <a:lnSpc>
                <a:spcPct val="200000"/>
              </a:lnSpc>
            </a:pPr>
            <a:r>
              <a:rPr lang="zh-CN" altLang="zh-CN" sz="2400" b="0" dirty="0">
                <a:latin typeface="Arial" panose="020B0604020202020204" pitchFamily="34" charset="0"/>
                <a:ea typeface="思源黑体 CN Regular" panose="020B0500000000000000" pitchFamily="34" charset="-122"/>
                <a:cs typeface="楷体_GB2312" charset="0"/>
                <a:sym typeface="Arial" panose="020B0604020202020204" pitchFamily="34" charset="0"/>
              </a:rPr>
              <a:t>首联交待此行目的和到达地点</a:t>
            </a:r>
            <a:r>
              <a:rPr lang="zh-CN" altLang="zh-CN" sz="24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zh-CN" altLang="zh-CN" sz="2400" b="0" dirty="0">
                <a:latin typeface="Arial" panose="020B0604020202020204" pitchFamily="34" charset="0"/>
                <a:ea typeface="思源黑体 CN Regular" panose="020B0500000000000000" pitchFamily="34" charset="-122"/>
                <a:cs typeface="楷体_GB2312" charset="0"/>
                <a:sym typeface="Arial" panose="020B0604020202020204" pitchFamily="34" charset="0"/>
              </a:rPr>
              <a:t>诗缘何而作</a:t>
            </a:r>
            <a:r>
              <a:rPr lang="zh-CN" altLang="zh-CN" sz="24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zh-CN" altLang="zh-CN" sz="2400" b="0" dirty="0">
                <a:latin typeface="Arial" panose="020B0604020202020204" pitchFamily="34" charset="0"/>
                <a:ea typeface="思源黑体 CN Regular" panose="020B0500000000000000" pitchFamily="34" charset="-122"/>
                <a:cs typeface="楷体_GB2312" charset="0"/>
                <a:sym typeface="Arial" panose="020B0604020202020204" pitchFamily="34" charset="0"/>
              </a:rPr>
              <a:t>以及写作的地点并说明边塞的遥远辽阔。</a:t>
            </a:r>
            <a:r>
              <a:rPr lang="en-US" altLang="zh-CN" sz="24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zh-CN" altLang="zh-CN" sz="2400" b="0" dirty="0">
                <a:latin typeface="Arial" panose="020B0604020202020204" pitchFamily="34" charset="0"/>
                <a:ea typeface="思源黑体 CN Regular" panose="020B0500000000000000" pitchFamily="34" charset="-122"/>
                <a:cs typeface="楷体_GB2312" charset="0"/>
                <a:sym typeface="Arial" panose="020B0604020202020204" pitchFamily="34" charset="0"/>
              </a:rPr>
              <a:t>欲问边</a:t>
            </a:r>
            <a:r>
              <a:rPr lang="en-US" altLang="zh-CN" sz="24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zh-CN" altLang="zh-CN" sz="24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zh-CN" altLang="zh-CN" sz="2400" b="0" dirty="0">
                <a:latin typeface="Arial" panose="020B0604020202020204" pitchFamily="34" charset="0"/>
                <a:ea typeface="思源黑体 CN Regular" panose="020B0500000000000000" pitchFamily="34" charset="-122"/>
                <a:cs typeface="楷体_GB2312" charset="0"/>
                <a:sym typeface="Arial" panose="020B0604020202020204" pitchFamily="34" charset="0"/>
              </a:rPr>
              <a:t>是出使的目的。</a:t>
            </a:r>
            <a:r>
              <a:rPr lang="en-US" altLang="zh-CN" sz="24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zh-CN" altLang="zh-CN" sz="2400" b="0" dirty="0">
                <a:latin typeface="Arial" panose="020B0604020202020204" pitchFamily="34" charset="0"/>
                <a:ea typeface="思源黑体 CN Regular" panose="020B0500000000000000" pitchFamily="34" charset="-122"/>
                <a:cs typeface="楷体_GB2312" charset="0"/>
                <a:sym typeface="Arial" panose="020B0604020202020204" pitchFamily="34" charset="0"/>
              </a:rPr>
              <a:t>单车</a:t>
            </a:r>
            <a:r>
              <a:rPr lang="en-US" altLang="zh-CN" sz="24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zh-CN" altLang="zh-CN" sz="24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zh-CN" altLang="zh-CN" sz="2400" b="0" dirty="0">
                <a:latin typeface="Arial" panose="020B0604020202020204" pitchFamily="34" charset="0"/>
                <a:ea typeface="思源黑体 CN Regular" panose="020B0500000000000000" pitchFamily="34" charset="-122"/>
                <a:cs typeface="楷体_GB2312" charset="0"/>
                <a:sym typeface="Arial" panose="020B0604020202020204" pitchFamily="34" charset="0"/>
              </a:rPr>
              <a:t>是说随从少</a:t>
            </a:r>
            <a:r>
              <a:rPr lang="zh-CN" altLang="zh-CN" sz="24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zh-CN" altLang="zh-CN" sz="2400" b="0" dirty="0">
                <a:latin typeface="Arial" panose="020B0604020202020204" pitchFamily="34" charset="0"/>
                <a:ea typeface="思源黑体 CN Regular" panose="020B0500000000000000" pitchFamily="34" charset="-122"/>
                <a:cs typeface="楷体_GB2312" charset="0"/>
                <a:sym typeface="Arial" panose="020B0604020202020204" pitchFamily="34" charset="0"/>
              </a:rPr>
              <a:t>仪节规格不高。诗于记事写景之中微露失意情绪</a:t>
            </a:r>
            <a:r>
              <a:rPr lang="zh-CN" altLang="zh-CN" sz="24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zh-CN" altLang="zh-CN" sz="2400" b="0" dirty="0">
                <a:latin typeface="Arial" panose="020B0604020202020204" pitchFamily="34" charset="0"/>
                <a:ea typeface="思源黑体 CN Regular" panose="020B0500000000000000" pitchFamily="34" charset="-122"/>
                <a:cs typeface="楷体_GB2312" charset="0"/>
                <a:sym typeface="Arial" panose="020B0604020202020204" pitchFamily="34" charset="0"/>
              </a:rPr>
              <a:t>这种情绪便是从</a:t>
            </a:r>
            <a:r>
              <a:rPr lang="en-US" altLang="zh-CN" sz="24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zh-CN" altLang="zh-CN" sz="2400" b="0" dirty="0">
                <a:latin typeface="Arial" panose="020B0604020202020204" pitchFamily="34" charset="0"/>
                <a:ea typeface="思源黑体 CN Regular" panose="020B0500000000000000" pitchFamily="34" charset="-122"/>
                <a:cs typeface="楷体_GB2312" charset="0"/>
                <a:sym typeface="Arial" panose="020B0604020202020204" pitchFamily="34" charset="0"/>
              </a:rPr>
              <a:t>单车</a:t>
            </a:r>
            <a:r>
              <a:rPr lang="en-US" altLang="zh-CN" sz="24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zh-CN" altLang="zh-CN" sz="2400" b="0" dirty="0">
                <a:latin typeface="Arial" panose="020B0604020202020204" pitchFamily="34" charset="0"/>
                <a:ea typeface="思源黑体 CN Regular" panose="020B0500000000000000" pitchFamily="34" charset="-122"/>
                <a:cs typeface="楷体_GB2312" charset="0"/>
                <a:sym typeface="Arial" panose="020B0604020202020204" pitchFamily="34" charset="0"/>
              </a:rPr>
              <a:t>二字引发出来的。而后一句说身过</a:t>
            </a:r>
            <a:r>
              <a:rPr lang="en-US" altLang="zh-CN" sz="24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zh-CN" altLang="zh-CN" sz="2400" b="0" dirty="0">
                <a:latin typeface="Arial" panose="020B0604020202020204" pitchFamily="34" charset="0"/>
                <a:ea typeface="思源黑体 CN Regular" panose="020B0500000000000000" pitchFamily="34" charset="-122"/>
                <a:cs typeface="楷体_GB2312" charset="0"/>
                <a:sym typeface="Arial" panose="020B0604020202020204" pitchFamily="34" charset="0"/>
              </a:rPr>
              <a:t>居延</a:t>
            </a:r>
            <a:r>
              <a:rPr lang="en-US" altLang="zh-CN" sz="24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zh-CN" altLang="zh-CN" sz="2400" b="0" dirty="0">
                <a:latin typeface="Arial" panose="020B0604020202020204" pitchFamily="34" charset="0"/>
                <a:ea typeface="思源黑体 CN Regular" panose="020B0500000000000000" pitchFamily="34" charset="-122"/>
                <a:cs typeface="楷体_GB2312" charset="0"/>
                <a:sym typeface="Arial" panose="020B0604020202020204" pitchFamily="34" charset="0"/>
              </a:rPr>
              <a:t>这特殊的地域</a:t>
            </a:r>
            <a:r>
              <a:rPr lang="zh-CN" altLang="zh-CN" sz="24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zh-CN" altLang="zh-CN" sz="2400" b="0" dirty="0">
                <a:latin typeface="Arial" panose="020B0604020202020204" pitchFamily="34" charset="0"/>
                <a:ea typeface="思源黑体 CN Regular" panose="020B0500000000000000" pitchFamily="34" charset="-122"/>
                <a:cs typeface="楷体_GB2312" charset="0"/>
                <a:sym typeface="Arial" panose="020B0604020202020204" pitchFamily="34" charset="0"/>
              </a:rPr>
              <a:t>则成为诗中描绘</a:t>
            </a:r>
            <a:r>
              <a:rPr lang="zh-CN" altLang="zh-CN" sz="24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的风光景物的根据。</a:t>
            </a:r>
            <a:endParaRPr lang="zh-CN" sz="2000" b="0" dirty="0">
              <a:latin typeface="Arial" panose="020B0604020202020204" pitchFamily="34" charset="0"/>
              <a:ea typeface="思源黑体 CN Regular" panose="020B0500000000000000" pitchFamily="34" charset="-122"/>
              <a:cs typeface="楷体_GB2312" charset="0"/>
              <a:sym typeface="Arial" panose="020B0604020202020204" pitchFamily="34" charset="0"/>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3645" y="290322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1171</Words>
  <Application>Microsoft Office PowerPoint</Application>
  <PresentationFormat>宽屏</PresentationFormat>
  <Paragraphs>77</Paragraphs>
  <Slides>16</Slides>
  <Notes>16</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16</vt:i4>
      </vt:variant>
    </vt:vector>
  </HeadingPairs>
  <TitlesOfParts>
    <vt:vector size="21" baseType="lpstr">
      <vt:lpstr>Arial</vt:lpstr>
      <vt:lpstr>FandolFang R</vt:lpstr>
      <vt:lpstr>Calibri</vt:lpstr>
      <vt:lpstr>思源黑体 CN Light</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cp:revision>
  <dcterms:created xsi:type="dcterms:W3CDTF">2020-12-15T03:03:09Z</dcterms:created>
  <dcterms:modified xsi:type="dcterms:W3CDTF">2021-01-09T11:56:11Z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