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87" r:id="rId14"/>
    <p:sldId id="259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60A55DD-8907-490F-9E8B-506B39C5EB6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9AB93B1-A47B-4A9C-9220-803F566153D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B93B1-A47B-4A9C-9220-803F566153D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B93B1-A47B-4A9C-9220-803F566153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8917E-C5C0-4AA2-9CF2-E0379A98C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439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12394" y="4567137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9438" y="3133949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读经典唐诗 学古人情怀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36520" y="1864806"/>
            <a:ext cx="691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唐诗五首</a:t>
            </a:r>
            <a:r>
              <a:rPr lang="en-US" altLang="zh-CN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355" y="1216660"/>
            <a:ext cx="79529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(3)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相顾无相识，长歌怀采薇。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9910" y="2491586"/>
            <a:ext cx="7744650" cy="2202334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然而，王绩还不能像陶渊明那样从田园中找到慰藉，所以最后说自己在现实中孤独无依，只好追怀古代的隐士，和伯夷、叔齐那样的人交朋友了。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45" y="29032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主题概括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83920" y="2661196"/>
            <a:ext cx="10469880" cy="16922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这首诗写的是山野秋景，于萧瑟怡静的景色描写中流露出孤独抑郁的心情，抒发了惆怅、孤寂的情怀。</a:t>
            </a:r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10" name="图片 9" descr="野望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60" y="1461135"/>
            <a:ext cx="9682480" cy="451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 b="439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37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12394" y="4567137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9438" y="3133949"/>
            <a:ext cx="389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读经典唐诗 学古人情怀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33600" y="186480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i="1" spc="3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7200" b="1" i="1" spc="3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野  望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074224" y="2402299"/>
            <a:ext cx="6043552" cy="120032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8" rIns="91438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 望</a:t>
            </a:r>
            <a:r>
              <a:rPr lang="en-US" altLang="zh-CN" sz="72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zh-CN" sz="7200" b="1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72086" y="4379979"/>
            <a:ext cx="1447829" cy="830993"/>
          </a:xfrm>
          <a:prstGeom prst="rect">
            <a:avLst/>
          </a:prstGeom>
          <a:noFill/>
          <a:ln>
            <a:noFill/>
          </a:ln>
        </p:spPr>
        <p:txBody>
          <a:bodyPr wrap="none" lIns="91438" tIns="45718" rIns="91438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noProof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作者简介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84397" y="1108262"/>
            <a:ext cx="10698539" cy="18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王绩（约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589—644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，字无功，绛州龙门（今山西河津）人。常居东皋，号东皋子。仕隋为秘书省正字，唐初以原官待诏门下省。后弃官还乡。放诞纵酒，其诗多以酒和田园生活为题材，赞美嵇康、阮籍和陶潜，嘲讽周、孔礼教，流露出颓放消极思想，表现对现实不满。原有集，已散佚，后人辑有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东皋子集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（一名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王无功集</a:t>
            </a:r>
            <a:r>
              <a:rPr lang="en-US" altLang="zh-CN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88" y="3256776"/>
            <a:ext cx="5840223" cy="304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背景链接</a:t>
              </a:r>
            </a:p>
          </p:txBody>
        </p:sp>
      </p:grp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073786" y="1523365"/>
            <a:ext cx="7209602" cy="220233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王绩入唐后以秘书省正字待诏门下省，不久辞官还乡。贞观中出为太乐丞，旋又告归。此诗当作于诗人辞官隐居东皋（在今山西万荣）之时。</a:t>
            </a:r>
            <a:endParaRPr lang="zh-CN" altLang="en-US" sz="3200" dirty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80" y="2806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基础知识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2000" y="1230363"/>
            <a:ext cx="10668000" cy="5019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东皋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gāo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　　　　徙倚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xǐ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yǐ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　　　　犊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altLang="zh-CN" sz="2400" dirty="0" err="1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dú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东皋：地名，诗人隐居的地方。皋，水边高地。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薄暮：傍晚，太阳快落山的时候。薄，接近。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徙倚：徘徊。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犊：小牛。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禽：泛指猎获的鸟兽。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相顾：相视；互看。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采薇：薇，是一种植物。相传周武王灭商后 ，伯夷、叔齐不愿做周的臣子，在首阳山上采薇而食，最后饿死。后遂以“采薇”比喻隐居不仕。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诗歌诵读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169763" y="2755778"/>
            <a:ext cx="6094428" cy="340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东皋薄暮望，徙倚欲何依。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树树皆秋色，山山唯落晖。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牧人驱犊返，猎马带禽归。</a:t>
            </a:r>
          </a:p>
          <a:p>
            <a:pPr algn="ctr">
              <a:lnSpc>
                <a:spcPct val="200000"/>
              </a:lnSpc>
            </a:pPr>
            <a:r>
              <a:rPr lang="zh-CN" altLang="en-US" sz="2800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相顾无相识，长歌怀采薇。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35051" y="1393570"/>
            <a:ext cx="5363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 望</a:t>
            </a:r>
            <a:r>
              <a:rPr lang="en-US" altLang="zh-CN" sz="54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zh-CN" sz="5400" b="1" noProof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93351" y="2371060"/>
            <a:ext cx="1581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rgbClr val="333333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王绩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参考译文</a:t>
              </a:r>
            </a:p>
          </p:txBody>
        </p:sp>
      </p:grp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82980" y="1502093"/>
            <a:ext cx="10226039" cy="42237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8" tIns="45718" rIns="9143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傍晚时分站在东皋纵目远望，我徘徊不定不知该归依何方。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层层树林都染上秋天的色彩，重重山岭披覆着落日的余光。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牧人驱赶着那牛群返还家园，猎人带着诸多猎物回归家园。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大家相对无言彼此互不相识，我长啸高歌真想隐居在山冈！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355" y="1216660"/>
            <a:ext cx="79529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东皋薄暮望，徙倚欲何依。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1355" y="1932940"/>
            <a:ext cx="7715885" cy="3679662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皋是水边高地。东皋，指他家乡绛州龙门的一个地方。他归隐后常游北山、东皋，自号“东皋子”。“徙倚”是徘徊的意思。“欲何依”，化用曹操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《</a:t>
            </a:r>
            <a:r>
              <a:rPr lang="zh-CN" alt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短歌行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》</a:t>
            </a:r>
            <a:r>
              <a:rPr lang="zh-CN" alt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中“月明星稀，乌鹊南飞，绕树三匝，何枝可依”的意思，表现了百无聊赖的彷徨心情。</a:t>
            </a:r>
            <a:endParaRPr lang="zh-CN" sz="2000" b="0" dirty="0"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45" y="29032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2" y="176783"/>
            <a:ext cx="3437657" cy="611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6783"/>
            <a:ext cx="4417271" cy="539009"/>
            <a:chOff x="0" y="176783"/>
            <a:chExt cx="4417271" cy="539009"/>
          </a:xfrm>
        </p:grpSpPr>
        <p:sp>
          <p:nvSpPr>
            <p:cNvPr id="9" name="矩形 8"/>
            <p:cNvSpPr/>
            <p:nvPr/>
          </p:nvSpPr>
          <p:spPr>
            <a:xfrm>
              <a:off x="0" y="176783"/>
              <a:ext cx="416689" cy="539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4147" y="192572"/>
              <a:ext cx="3893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诗歌赏析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355" y="1216660"/>
            <a:ext cx="106064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树树皆秋色，山山唯落晖。牧人驱犊返，猎马带禽归。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9910" y="2261103"/>
            <a:ext cx="7715885" cy="3679662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举目四望，到处是一片秋色，在夕阳的余晖中越发显得萧瑟。在这静谧的背景之上，牧人与猎马的特写，带着牧歌式的田园气氛，使整个画面活动了起来。这四句诗宛如一幅山家秋晚图，光与色，远景与近景，静态与动态，搭配得恰到好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45" y="290322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宽屏</PresentationFormat>
  <Paragraphs>67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2020-12-15T03:05:51Z</dcterms:created>
  <dcterms:modified xsi:type="dcterms:W3CDTF">2021-01-09T11:56:14Z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