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73" r:id="rId19"/>
    <p:sldId id="260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501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9B00B4A-9018-485A-B671-72DC35A9B99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4B650EE-9B25-4B91-85E5-AA4937D5A34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50EE-9B25-4B91-85E5-AA4937D5A34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688826" y="1453858"/>
            <a:ext cx="9678362" cy="4097437"/>
          </a:xfrm>
          <a:prstGeom prst="roundRect">
            <a:avLst>
              <a:gd name="adj" fmla="val 4376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8226" y="367725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85176" y="4729108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41564" y="3502577"/>
            <a:ext cx="345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第三单元  第十二课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73248" y="2316241"/>
            <a:ext cx="499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与朱元思书</a:t>
            </a:r>
            <a:r>
              <a:rPr lang="en-US" altLang="zh-CN" sz="54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4400" b="1" i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62387" y="1636915"/>
            <a:ext cx="8911533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风停了，烟雾都消散尽净，天空和远山呈现出相同的颜色。我乘着船随水流飘浮移动，随心所欲，任船所至观赏景物。从富阳到桐庐，一百里左右，奇异的山水，是天下独一无二的美景。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67138" y="1147965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8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936625" y="1163638"/>
            <a:ext cx="10329862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原文：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水皆</a:t>
            </a: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缥碧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，千丈见底。游鱼细石，</a:t>
            </a: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直视无碍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。急湍</a:t>
            </a: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甚箭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，猛浪若</a:t>
            </a: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奔</a:t>
            </a:r>
            <a:r>
              <a:rPr lang="zh-CN" altLang="en-US" sz="2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525196" y="2563845"/>
            <a:ext cx="831085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漂碧：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青绿色。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直视无碍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一直看下去毫无障碍，形容水清澈透明。 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甚箭：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甚于箭，比箭还快。甚，胜过。 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奔：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动词用作名词，奔马。 </a:t>
            </a: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925513" y="1982788"/>
            <a:ext cx="1192955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注释：</a:t>
            </a:r>
            <a:r>
              <a:rPr lang="zh-CN" altLang="zh-CN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8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30541" y="1786284"/>
            <a:ext cx="9665710" cy="14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富春江水都呈青绿色，深深的江水清澈见底。游动的鱼儿和细小的石子，一直看下去，可以看得很清楚，毫无障碍。夹岸湍急的水流比箭还快，凶猛的巨浪就像奔腾的骏马。 </a:t>
            </a: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544816" y="1317971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8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结构示例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55" y="1876143"/>
            <a:ext cx="10503090" cy="348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0" y="260181"/>
            <a:ext cx="411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品读课文，赏析语句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28072" y="1049756"/>
            <a:ext cx="10935855" cy="18461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赏析“风烟俱净，天山共色”中的“共色”二字。  </a:t>
            </a:r>
            <a:endParaRPr lang="en-US" altLang="zh-CN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【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合作交流</a:t>
            </a:r>
            <a:r>
              <a:rPr lang="zh-CN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】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“共色”二字不光写出了天和山的颜色，而且还包含着形体感：青青的山霭渐渐地溶入蓝蓝的天空，二者合为一体。境界阔大，令人神清气爽。</a:t>
            </a:r>
            <a:endParaRPr lang="zh-CN" altLang="en-US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28071" y="3052932"/>
            <a:ext cx="10935855" cy="12305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2.“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从流飘荡，任意东西”表现了作者怎样的情感？  </a:t>
            </a:r>
            <a:endParaRPr lang="en-US" altLang="zh-CN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【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合作交流</a:t>
            </a:r>
            <a:r>
              <a:rPr lang="zh-CN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】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表达了作者面对富春江美景的陶醉，自由，潇洒，无拘无束的情感。</a:t>
            </a:r>
            <a:endParaRPr lang="zh-CN" altLang="en-US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628070" y="4440555"/>
            <a:ext cx="10935855" cy="18461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赏析句子“水皆缥碧，千丈见底。游鱼细石，直视无碍”。  </a:t>
            </a:r>
            <a:endParaRPr lang="en-US" altLang="zh-CN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【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合作交流</a:t>
            </a:r>
            <a:r>
              <a:rPr lang="zh-CN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】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运用正面描写与侧面烘托相结合的方法，写出了江水清澈透明的特征，表达了作者对富春江水的欣赏和赞美之情。</a:t>
            </a:r>
            <a:endParaRPr lang="zh-CN" altLang="en-US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0" y="260181"/>
            <a:ext cx="411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中心意思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7260" y="1958084"/>
            <a:ext cx="6800464" cy="29418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720090" algn="just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本文抓住富春江富阳至桐庐段山水的特点，描绘了一幅秀丽迷人的山水画卷。表达了作者对大自然的热爱之情，同时也含蓄地流露出避世退隐的高洁志趣。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2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0" y="260181"/>
            <a:ext cx="411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8339" y="1352956"/>
            <a:ext cx="7742061" cy="4076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90" algn="just"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情景交融，写景中融入了作者浓厚的感情。</a:t>
            </a:r>
          </a:p>
          <a:p>
            <a:pPr indent="720090" algn="just">
              <a:lnSpc>
                <a:spcPct val="200000"/>
              </a:lnSpc>
            </a:pP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为一篇精彩的山水游记小品文，作者在描绘美景的同时，更是融情于景，以景传情。文章第一段“从流飘荡，任意东西”透露出作者的闲适和对自由的向往；“奇山异水，天下独绝”，直接表达对景物的喜爱之情。第二段写山景的时候，描绘山的雄伟峭拔，显示出赞叹之情；写山间景色，各种动植物等，体现出对美景的陶醉神往，进而抒发了淡泊名利、向往平静自由生活的心情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2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0" y="260181"/>
            <a:ext cx="411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8339" y="1352956"/>
            <a:ext cx="7742061" cy="352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90" algn="just"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刻画景物角度多变，手法不一。</a:t>
            </a:r>
          </a:p>
          <a:p>
            <a:pPr indent="720090" algn="just">
              <a:lnSpc>
                <a:spcPct val="200000"/>
              </a:lnSpc>
            </a:pPr>
            <a:endParaRPr lang="en-US" altLang="zh-CN" sz="1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720090" algn="just">
              <a:lnSpc>
                <a:spcPct val="200000"/>
              </a:lnSpc>
            </a:pP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的景物形象生动丰满、立体感强，这源于作者在刻画景物时角度多变，手法多样。如在写富春江水时，从动态和静态两方面写出了水的湍急凶猛、清澈深邃；表现水的澄清又是正面“水皆缥碧，千丈见底”和侧面“游鱼细石，直视无碍”相结合来写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2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1256819" y="1453858"/>
            <a:ext cx="9678362" cy="4097437"/>
          </a:xfrm>
          <a:prstGeom prst="roundRect">
            <a:avLst>
              <a:gd name="adj" fmla="val 4376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226" y="367725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44456" y="4729108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00844" y="3502577"/>
            <a:ext cx="345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第三单元  第十二课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98764" y="2316241"/>
            <a:ext cx="625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54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r>
              <a:rPr lang="en-US" altLang="zh-CN" sz="5400" b="1" i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4400" b="1" i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0540" y="1109873"/>
            <a:ext cx="8970660" cy="363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根据阅读提示和注释自读课文，整体把握文意。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抓住“奇山异水，天下独绝”，把握作者笔下景物的突出特征。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学习作者描绘景物的手法。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体会作者寄情山水的高雅的审美情趣。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8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作家作品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6720" y="1871873"/>
            <a:ext cx="7447280" cy="3813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吴均（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469-520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），字叔庠，吴兴故鄣（今浙江安吉）人。南朝梁文学家。好学，有俊才。诗文风格清拔而有古气，称为“吴均体”。梁武帝天监初年，为郡主簿。后又被任命为奉朝请。他曾私撰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齐春秋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，武帝恶其实录，“以其书不实”，命焚毁。后奉诏撰写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通史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，未及成书即去世。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" y="2363470"/>
            <a:ext cx="25527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3120" y="1530259"/>
            <a:ext cx="10525760" cy="44191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612140" algn="just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南北朝时，政治黑暗，社会动乱。一些仕途失意或受佛教、道教影响的士人便遁迹山林，避世隐居。吴均一生的仕途不如意，因而，他只能通过寄情山水来排解心中的苦闷。他曾在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与顾章书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说：“仆去月谢病，还觅薜萝”，表明自己辞官后，将要到石门山中去隐居。因此，这篇文章也不单纯是写景，而是寓情于景，字里行间都流露出作者寄情于山水，向往自然的志趣；同时，也含蓄地表达了对世间追求利禄之徒的讽刺之意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读读写写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812829" y="1237500"/>
            <a:ext cx="7982960" cy="31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zh-CN" sz="280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缥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碧                   无</a:t>
            </a:r>
            <a:r>
              <a:rPr lang="zh-CN" altLang="en-US" sz="280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碍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负势</a:t>
            </a:r>
            <a:r>
              <a:rPr lang="zh-CN" altLang="en-US" sz="280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</a:t>
            </a:r>
            <a:endParaRPr lang="en-US" altLang="zh-CN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280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泠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泠作响             </a:t>
            </a:r>
            <a:r>
              <a:rPr lang="zh-CN" altLang="en-US" sz="280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嘤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嘤                </a:t>
            </a:r>
            <a:r>
              <a:rPr lang="zh-CN" altLang="en-US" sz="280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鸢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</a:t>
            </a:r>
            <a:r>
              <a:rPr lang="zh-CN" altLang="en-US" sz="280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戾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互相</a:t>
            </a:r>
            <a:r>
              <a:rPr lang="zh-CN" altLang="en-US" sz="280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轩邈</a:t>
            </a:r>
          </a:p>
        </p:txBody>
      </p:sp>
      <p:sp>
        <p:nvSpPr>
          <p:cNvPr id="8" name="矩形 31"/>
          <p:cNvSpPr>
            <a:spLocks noChangeArrowheads="1"/>
          </p:cNvSpPr>
          <p:nvPr/>
        </p:nvSpPr>
        <p:spPr bwMode="auto">
          <a:xfrm>
            <a:off x="3621116" y="2415425"/>
            <a:ext cx="106891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yīng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52504" y="1315288"/>
            <a:ext cx="104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piǎo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39804" y="2415425"/>
            <a:ext cx="944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líng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97665" y="1351800"/>
            <a:ext cx="89163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jìng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13215" y="1342275"/>
            <a:ext cx="597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ài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675340" y="2415425"/>
            <a:ext cx="104458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yuān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6792946" y="2354887"/>
            <a:ext cx="502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lì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4154" y="3452063"/>
            <a:ext cx="1128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xuān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2066666" y="3452062"/>
            <a:ext cx="1149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miǎo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81" y="2953501"/>
            <a:ext cx="2667000" cy="3581400"/>
          </a:xfrm>
          <a:prstGeom prst="rect">
            <a:avLst/>
          </a:prstGeom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812829" y="4814050"/>
            <a:ext cx="8070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急</a:t>
            </a:r>
            <a:r>
              <a:rPr lang="zh-CN" altLang="zh-CN" sz="2800" dirty="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tuān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横</a:t>
            </a:r>
            <a:r>
              <a:rPr lang="zh-CN" altLang="zh-CN" sz="2800" dirty="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kē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</a:t>
            </a:r>
            <a:r>
              <a:rPr lang="zh-CN" altLang="zh-CN" sz="2800" dirty="0">
                <a:solidFill>
                  <a:srgbClr val="08682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lún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）世务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359279" y="4793349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湍 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649941" y="4842625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柯 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066666" y="5695831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纶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</a:t>
            </a:r>
          </a:p>
        </p:txBody>
      </p:sp>
      <p:sp>
        <p:nvSpPr>
          <p:cNvPr id="19" name="矩形 25"/>
          <p:cNvSpPr>
            <a:spLocks noChangeArrowheads="1"/>
          </p:cNvSpPr>
          <p:nvPr/>
        </p:nvSpPr>
        <p:spPr bwMode="auto">
          <a:xfrm>
            <a:off x="497712" y="1144588"/>
            <a:ext cx="7594600" cy="51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（一）通假字</a:t>
            </a:r>
            <a:endParaRPr lang="zh-CN" altLang="zh-CN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762824" y="1674813"/>
            <a:ext cx="73040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蝉则千转不穷 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“转”同“啭”，鸟婉转地叫。这里指蝉鸣 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窥谷忘反（“反”同“返”，返回）</a:t>
            </a:r>
            <a:endParaRPr lang="zh-CN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5"/>
          <p:cNvSpPr>
            <a:spLocks noChangeArrowheads="1"/>
          </p:cNvSpPr>
          <p:nvPr/>
        </p:nvSpPr>
        <p:spPr bwMode="auto">
          <a:xfrm>
            <a:off x="762824" y="3444875"/>
            <a:ext cx="9711459" cy="27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（二）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古今异义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任意东西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55600">
              <a:lnSpc>
                <a:spcPct val="150000"/>
              </a:lnSpc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古义：向东或向西；今义：泛指各种具体的或抽象的事物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鸢飞戾天者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古义：至；今义：罪过，乖张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8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7712" y="1041868"/>
            <a:ext cx="8553450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（三）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一词多义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966024" y="1570514"/>
            <a:ext cx="6908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绝 天下独绝            独一无二的，形容词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猿则百叫无绝    停止，动词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上 负势竞上            向上，动词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横柯上蔽            在上面，名词作状语</a:t>
            </a:r>
            <a:endParaRPr lang="zh-CN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81" y="295350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听读课文</a:t>
            </a:r>
          </a:p>
        </p:txBody>
      </p:sp>
      <p:pic>
        <p:nvPicPr>
          <p:cNvPr id="8" name="范读《与朱元思书》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 rot="5400000">
            <a:off x="-236181" y="87914"/>
            <a:ext cx="1237392" cy="2303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24" y="210186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0541" y="260181"/>
            <a:ext cx="242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30541" y="1179567"/>
            <a:ext cx="10935855" cy="5871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根据课下注释疏通文义，并将不懂之处画出来。</a:t>
            </a: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752461" y="1995170"/>
            <a:ext cx="10672288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风烟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俱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净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天山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共色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从流飘荡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任意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东西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自富阳至桐庐，一百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许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里，奇山异水，天下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独绝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52461" y="3846689"/>
            <a:ext cx="4617316" cy="18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俱：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全，都。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共色：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同样的颜色。共，相同，一样。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从流飘荡：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（船）随着水流飘浮移动。从，顺、随。</a:t>
            </a:r>
          </a:p>
        </p:txBody>
      </p:sp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752461" y="3228945"/>
            <a:ext cx="1605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注释：</a:t>
            </a:r>
            <a:r>
              <a:rPr lang="zh-CN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52956" y="3846689"/>
            <a:ext cx="5201227" cy="18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东西：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名词作动词，向东向西，指随心所欲地任船所至观赏景物。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许：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表示大约的数量。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独绝：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独一无二。 </a:t>
            </a:r>
            <a:endParaRPr lang="zh-CN" altLang="zh-CN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宽屏</PresentationFormat>
  <Paragraphs>116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2020-12-15T03:06:31Z</dcterms:created>
  <dcterms:modified xsi:type="dcterms:W3CDTF">2021-01-09T11:56:48Z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