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57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864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46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D9BA1B1-11CE-4D33-826A-BBD1F1659AD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DF1D8E9-EA8C-4602-8168-E663E7D1C2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8E9-EA8C-4602-8168-E663E7D1C23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4.xml"/><Relationship Id="rId7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image" Target="../media/image2.png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4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notesSlide" Target="../notesSlides/notesSlide5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9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742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rgbClr val="FAFAFA"/>
              </a:gs>
              <a:gs pos="0">
                <a:srgbClr val="FAFAFA">
                  <a:alpha val="0"/>
                </a:srgbClr>
              </a:gs>
              <a:gs pos="100000">
                <a:srgbClr val="FAFA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7595" y="227987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i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5400" b="1" i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阿西莫夫短文两篇</a:t>
            </a:r>
            <a:r>
              <a:rPr lang="en-US" altLang="zh-CN" sz="5400" b="1" i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5400" b="1" i="1" dirty="0">
              <a:solidFill>
                <a:srgbClr val="FB5864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99317" y="3341939"/>
            <a:ext cx="5944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THE LANGUAGE OF NATURE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1573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538855" y="5064340"/>
            <a:ext cx="416937" cy="379036"/>
            <a:chOff x="891974" y="4415843"/>
            <a:chExt cx="450443" cy="450443"/>
          </a:xfrm>
        </p:grpSpPr>
        <p:sp>
          <p:nvSpPr>
            <p:cNvPr id="11" name="椭圆 10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B5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1"/>
          <p:cNvSpPr txBox="1"/>
          <p:nvPr/>
        </p:nvSpPr>
        <p:spPr>
          <a:xfrm>
            <a:off x="6027652" y="5065632"/>
            <a:ext cx="1438045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559377" y="5064340"/>
            <a:ext cx="416937" cy="379036"/>
            <a:chOff x="891974" y="4415843"/>
            <a:chExt cx="450443" cy="450443"/>
          </a:xfrm>
        </p:grpSpPr>
        <p:sp>
          <p:nvSpPr>
            <p:cNvPr id="15" name="椭圆 14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B5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5"/>
          <p:cNvSpPr txBox="1"/>
          <p:nvPr/>
        </p:nvSpPr>
        <p:spPr>
          <a:xfrm>
            <a:off x="9030054" y="5065632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49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49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49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49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436229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为什么说恐龙无处不在？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829463" y="2367032"/>
            <a:ext cx="8395817" cy="264534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1986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月，阿根廷南极研究所的专家在南极发现一些化石骨骼，而这些骨骼属于鸟臀目恐龙。</a:t>
            </a:r>
            <a:b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在地球的其他大陆上也都发现有恐龙化石。这些古老的爬行动物在南极的出现，说明恐龙确实遍布于世界各地。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695309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作者由恐龙化石的发现联想到什么问题？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829463" y="2367032"/>
            <a:ext cx="8395817" cy="264534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恐龙这样的两栖动物不适应南极气候。恐龙如何能在南极地区生存呢？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恐龙是如何越过大洋到另一个大陆上去的呢？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10722457" cy="1070187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“是大陆在漂移而不是恐龙自在迁移”一句中“移”与”迁移”能否互换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品味赏析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829463" y="2809179"/>
            <a:ext cx="8395817" cy="264534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不能。因为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漂移”是指漂浮的物体朝某个方向移动；“迁移”是指离开原来的所在地而另换地点。“迁移”多指有生命的东西；“漂移”多指无生命的东西。板块构造理论中的大陆就像漂浮在海洋上的物体一样。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归纳总结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799670" y="2000683"/>
            <a:ext cx="8131657" cy="264534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恐龙无处不有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是一篇说明文，根据在南极发现恐龙化石的事实，证明了大陆漂移的假说，说明不同领域的科学发现可以相互启发，从而发现新的论据或得到新的结论。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799670" y="2284423"/>
            <a:ext cx="8131657" cy="3276731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1--5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）：介绍“撞击说”和“火山说”及研究地球生物大灭绝原因的深远意义。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6--17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）：通过被压扁的沙子，证明撞击地球是恐龙灭绝的原因。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9463" y="1296846"/>
            <a:ext cx="3269569" cy="550004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文章分为两个部分。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799670" y="2284423"/>
            <a:ext cx="8131657" cy="3384857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被压扁的沙子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年的一则报道谈起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继续探讨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6500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万年前的那次“大灭绝”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介绍了两种不同的解释：“撞击说”和“火山说”。进而指出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这不仅仅是一个学术问题，因为我们将来也许还会遇到这样或那样的大灾难。”这就揭示出研究这一问题的重要意义。行文至此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才引出“被压扁的沙子”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斯石英的话题。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9463" y="1296846"/>
            <a:ext cx="3269569" cy="550004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１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主要内容梳理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698930" y="1638065"/>
            <a:ext cx="8131657" cy="4299359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作者在解释了被压扁的沙子及形成原因之后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便重点说明斯石英的性质。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斯石英并不十分稳定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它会变为普通沙子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但在自然状态下的“反弹”非常缓慢，可以保持数百万年；另一方面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斯石英在很高的温度下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又会很快恢复为普通沙子。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第二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斯石英“只出现在被强烈挤压的地方”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它的形成来自于巨大的压力。作者讨论这些问题似乎与开头提出的问题没有什么关系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再看下文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才恍然大悟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原来这是为排除“火山说”并确认“撞击说”提供科学根据。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9463" y="1296846"/>
            <a:ext cx="7989417" cy="550004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这篇文章中作者的看法是什么？根据又是什么？</a:t>
            </a:r>
          </a:p>
        </p:txBody>
      </p:sp>
      <p:sp>
        <p:nvSpPr>
          <p:cNvPr id="11" name="Rectangle 5"/>
          <p:cNvSpPr/>
          <p:nvPr>
            <p:custDataLst>
              <p:tags r:id="rId2"/>
            </p:custDataLst>
          </p:nvPr>
        </p:nvSpPr>
        <p:spPr>
          <a:xfrm>
            <a:off x="736170" y="2584215"/>
            <a:ext cx="7989159" cy="4483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000"/>
              </a:lnSpc>
              <a:spcBef>
                <a:spcPct val="50000"/>
              </a:spcBef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“造成恐龙灭绝的原因不是火山活动，而应该是撞击。”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48131"/>
          <p:cNvSpPr txBox="1"/>
          <p:nvPr>
            <p:custDataLst>
              <p:tags r:id="rId3"/>
            </p:custDataLst>
          </p:nvPr>
        </p:nvSpPr>
        <p:spPr>
          <a:xfrm>
            <a:off x="736171" y="3398748"/>
            <a:ext cx="7444230" cy="708025"/>
          </a:xfrm>
          <a:prstGeom prst="rect">
            <a:avLst/>
          </a:prstGeom>
          <a:noFill/>
          <a:ln w="55000" cap="flat" cmpd="thickThin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证据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因为在恐龙灭绝的那个年代的岩石层中，发现了斯石英 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压扁的沙子。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48132"/>
          <p:cNvSpPr txBox="1"/>
          <p:nvPr>
            <p:custDataLst>
              <p:tags r:id="rId4"/>
            </p:custDataLst>
          </p:nvPr>
        </p:nvSpPr>
        <p:spPr>
          <a:xfrm>
            <a:off x="736171" y="4497152"/>
            <a:ext cx="7446570" cy="707886"/>
          </a:xfrm>
          <a:prstGeom prst="rect">
            <a:avLst/>
          </a:prstGeom>
          <a:noFill/>
          <a:ln w="55000" cap="flat" cmpd="thickThin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证据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斯石英只在被撞击后才形成，所以如果是火山爆发吞没了恐龙，就不会有“斯石英”存在。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归纳总结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1086065" y="2637673"/>
            <a:ext cx="10019870" cy="1582655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被压扁的沙子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是一篇说明文，通过对“被压扁的沙子”的产生、分布、特性等的介绍，证明了外星体撞击地球导致了恐龙灭绝的观点。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5" name="等腰三角形 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作者介绍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0279" y="1668865"/>
            <a:ext cx="6537365" cy="4000500"/>
          </a:xfrm>
          <a:prstGeom prst="rect">
            <a:avLst/>
          </a:prstGeom>
          <a:ln w="9525" algn="ctr">
            <a:solidFill>
              <a:srgbClr val="FB5864"/>
            </a:solidFill>
            <a:miter lim="1000000"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阿西莫夫（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1920—1992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年）  美国科普作家、科幻小说家。曾获得代表科幻界最高荣誉的雨果奖和星云奖。其代表作有“基地”系列、“银河帝国”系列、“机器人系列”等。他提出的“机器人学三定律”被称为“现代机器人学的基石”。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80" y="1668864"/>
            <a:ext cx="3000374" cy="4000499"/>
          </a:xfrm>
          <a:prstGeom prst="rect">
            <a:avLst/>
          </a:prstGeom>
          <a:ln>
            <a:solidFill>
              <a:srgbClr val="FB586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742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rgbClr val="FAFAFA"/>
              </a:gs>
              <a:gs pos="0">
                <a:srgbClr val="FAFAFA">
                  <a:alpha val="0"/>
                </a:srgbClr>
              </a:gs>
              <a:gs pos="100000">
                <a:srgbClr val="FAFA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55196" y="2279875"/>
            <a:ext cx="5166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i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</a:p>
        </p:txBody>
      </p:sp>
      <p:sp>
        <p:nvSpPr>
          <p:cNvPr id="8" name="矩形 7"/>
          <p:cNvSpPr/>
          <p:nvPr/>
        </p:nvSpPr>
        <p:spPr>
          <a:xfrm>
            <a:off x="4999317" y="3341939"/>
            <a:ext cx="5944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THE LANGUAGE OF NATURE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1573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538855" y="5064340"/>
            <a:ext cx="416937" cy="379036"/>
            <a:chOff x="891974" y="4415843"/>
            <a:chExt cx="450443" cy="450443"/>
          </a:xfrm>
        </p:grpSpPr>
        <p:sp>
          <p:nvSpPr>
            <p:cNvPr id="11" name="椭圆 10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B5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1"/>
          <p:cNvSpPr txBox="1"/>
          <p:nvPr/>
        </p:nvSpPr>
        <p:spPr>
          <a:xfrm>
            <a:off x="6027652" y="5065632"/>
            <a:ext cx="1438045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559377" y="5064340"/>
            <a:ext cx="416937" cy="379036"/>
            <a:chOff x="891974" y="4415843"/>
            <a:chExt cx="450443" cy="450443"/>
          </a:xfrm>
        </p:grpSpPr>
        <p:sp>
          <p:nvSpPr>
            <p:cNvPr id="15" name="椭圆 14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B5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5"/>
          <p:cNvSpPr txBox="1"/>
          <p:nvPr/>
        </p:nvSpPr>
        <p:spPr>
          <a:xfrm>
            <a:off x="9030054" y="5065632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25" name="等腰三角形 2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写作背景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30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13786" y="1668865"/>
            <a:ext cx="8920761" cy="4000500"/>
          </a:xfrm>
          <a:prstGeom prst="rect">
            <a:avLst/>
          </a:prstGeom>
          <a:ln w="9525" algn="ctr">
            <a:solidFill>
              <a:srgbClr val="FB5864"/>
            </a:solidFill>
            <a:miter lim="1000000"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长期以来，人们试图解释地球上陆地和海洋的起源，曾提出各种各样的假说。现在，地质学家们普遍认为，在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亿年前，地球上所有的大陆都是连在一起的，后来由于某种原因，这块超级古大陆一分为二，继而又四分五裂，相继形成了北美洲和亚欧大陆、南极洲、非洲、南美洲、大洋洲、新西兰和印度次大陆。这就是在地质学上曾引起一场深刻革命的大陆漂移学说。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1986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年，阿根廷南极研究所的专家在南极发现的恐龙化石，就为这一学说提供了有力证据。   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美国科普作家阿西莫夫从不同领域的科学发现中受到启发，追寻恐龙灭绝原因，写成此文。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24" y="278863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29463" y="2559708"/>
            <a:ext cx="8101177" cy="319412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恐龙无处不有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用双重否定的形式，突出强调了恐龙哪里都有的事实，揭示了文章内容。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被压扁的沙子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中的“沙子”点明了文章的说明对象，“被压扁”说明了沙子的状态，也引起了读者的阅读兴趣。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29463" y="1462899"/>
            <a:ext cx="178165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题目解说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知识链接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293989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给下列字注音。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检查预习</a:t>
              </a:r>
            </a:p>
          </p:txBody>
        </p:sp>
      </p:grpSp>
      <p:sp>
        <p:nvSpPr>
          <p:cNvPr id="11" name="矩形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9670" y="2975118"/>
            <a:ext cx="95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鸟</a:t>
            </a:r>
            <a:r>
              <a:rPr lang="zh-CN" altLang="en-US" sz="2000" u="sng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臀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22536"/>
          <p:cNvSpPr/>
          <p:nvPr>
            <p:custDataLst>
              <p:tags r:id="rId3"/>
            </p:custDataLst>
          </p:nvPr>
        </p:nvSpPr>
        <p:spPr>
          <a:xfrm>
            <a:off x="1679145" y="2884630"/>
            <a:ext cx="906462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tún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85607" y="3011630"/>
            <a:ext cx="70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骨</a:t>
            </a:r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骼</a:t>
            </a:r>
            <a:endParaRPr lang="zh-CN" altLang="en-US" sz="2000" u="sng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22536"/>
          <p:cNvSpPr/>
          <p:nvPr>
            <p:custDataLst>
              <p:tags r:id="rId5"/>
            </p:custDataLst>
          </p:nvPr>
        </p:nvSpPr>
        <p:spPr>
          <a:xfrm>
            <a:off x="3312682" y="2940193"/>
            <a:ext cx="906463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gé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08020" y="3011630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流</a:t>
            </a:r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逝</a:t>
            </a:r>
            <a:endParaRPr lang="zh-CN" altLang="en-US" sz="2000" u="sng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536"/>
          <p:cNvSpPr/>
          <p:nvPr>
            <p:custDataLst>
              <p:tags r:id="rId7"/>
            </p:custDataLst>
          </p:nvPr>
        </p:nvSpPr>
        <p:spPr>
          <a:xfrm>
            <a:off x="4809695" y="2975118"/>
            <a:ext cx="906462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shì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0945" y="3619643"/>
            <a:ext cx="70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褶皱</a:t>
            </a:r>
            <a:endParaRPr lang="zh-CN" altLang="en-US" sz="2000" u="sng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2532"/>
          <p:cNvSpPr/>
          <p:nvPr>
            <p:custDataLst>
              <p:tags r:id="rId9"/>
            </p:custDataLst>
          </p:nvPr>
        </p:nvSpPr>
        <p:spPr>
          <a:xfrm>
            <a:off x="1485470" y="3573605"/>
            <a:ext cx="232727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zhě zhòu</a:t>
            </a:r>
          </a:p>
        </p:txBody>
      </p:sp>
      <p:sp>
        <p:nvSpPr>
          <p:cNvPr id="28" name="矩形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44357" y="3619643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</a:t>
            </a:r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栖</a:t>
            </a:r>
            <a:endParaRPr lang="zh-CN" altLang="en-US" sz="2000" u="sng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2535"/>
          <p:cNvSpPr/>
          <p:nvPr>
            <p:custDataLst>
              <p:tags r:id="rId11"/>
            </p:custDataLst>
          </p:nvPr>
        </p:nvSpPr>
        <p:spPr>
          <a:xfrm>
            <a:off x="3446032" y="3573605"/>
            <a:ext cx="652463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qī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68345" y="3605355"/>
            <a:ext cx="70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彗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星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22535"/>
          <p:cNvSpPr/>
          <p:nvPr>
            <p:custDataLst>
              <p:tags r:id="rId13"/>
            </p:custDataLst>
          </p:nvPr>
        </p:nvSpPr>
        <p:spPr>
          <a:xfrm>
            <a:off x="4877957" y="3538680"/>
            <a:ext cx="10001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huì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66345" y="4281630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劫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难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22535"/>
          <p:cNvSpPr/>
          <p:nvPr>
            <p:custDataLst>
              <p:tags r:id="rId15"/>
            </p:custDataLst>
          </p:nvPr>
        </p:nvSpPr>
        <p:spPr>
          <a:xfrm>
            <a:off x="1633107" y="4195905"/>
            <a:ext cx="998538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jié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44357" y="4195905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陨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22535"/>
          <p:cNvSpPr/>
          <p:nvPr>
            <p:custDataLst>
              <p:tags r:id="rId17"/>
            </p:custDataLst>
          </p:nvPr>
        </p:nvSpPr>
        <p:spPr>
          <a:xfrm>
            <a:off x="3446032" y="4124468"/>
            <a:ext cx="10001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yǔn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98507" y="4068905"/>
            <a:ext cx="697627" cy="5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潮</a:t>
            </a:r>
            <a:r>
              <a:rPr lang="en-US" altLang="en-US" sz="2000" u="sng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汐</a:t>
            </a:r>
          </a:p>
        </p:txBody>
      </p:sp>
      <p:sp>
        <p:nvSpPr>
          <p:cNvPr id="37" name="文本框 22535"/>
          <p:cNvSpPr/>
          <p:nvPr>
            <p:custDataLst>
              <p:tags r:id="rId19"/>
            </p:custDataLst>
          </p:nvPr>
        </p:nvSpPr>
        <p:spPr>
          <a:xfrm>
            <a:off x="4881132" y="4108593"/>
            <a:ext cx="652463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xī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2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52057" y="5007118"/>
            <a:ext cx="697627" cy="5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sz="2000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衍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射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22535"/>
          <p:cNvSpPr/>
          <p:nvPr>
            <p:custDataLst>
              <p:tags r:id="rId21"/>
            </p:custDataLst>
          </p:nvPr>
        </p:nvSpPr>
        <p:spPr>
          <a:xfrm>
            <a:off x="1591832" y="5103147"/>
            <a:ext cx="99377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yǎn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207629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重点词语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检查预习</a:t>
              </a:r>
            </a:p>
          </p:txBody>
        </p:sp>
      </p:grpSp>
      <p:sp>
        <p:nvSpPr>
          <p:cNvPr id="40" name="文本框 1"/>
          <p:cNvSpPr/>
          <p:nvPr>
            <p:custDataLst>
              <p:tags r:id="rId2"/>
            </p:custDataLst>
          </p:nvPr>
        </p:nvSpPr>
        <p:spPr>
          <a:xfrm>
            <a:off x="641349" y="2657793"/>
            <a:ext cx="11572875" cy="5061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天衣无缝：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7"/>
          <p:cNvSpPr/>
          <p:nvPr>
            <p:custDataLst>
              <p:tags r:id="rId3"/>
            </p:custDataLst>
          </p:nvPr>
        </p:nvSpPr>
        <p:spPr>
          <a:xfrm>
            <a:off x="1878012" y="2657793"/>
            <a:ext cx="9255125" cy="5061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形容事物严密，没有一点儿破绽。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1"/>
          <p:cNvSpPr/>
          <p:nvPr>
            <p:custDataLst>
              <p:tags r:id="rId4"/>
            </p:custDataLst>
          </p:nvPr>
        </p:nvSpPr>
        <p:spPr>
          <a:xfrm>
            <a:off x="655637" y="3310255"/>
            <a:ext cx="11572875" cy="5061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追溯：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9"/>
          <p:cNvSpPr/>
          <p:nvPr>
            <p:custDataLst>
              <p:tags r:id="rId5"/>
            </p:custDataLst>
          </p:nvPr>
        </p:nvSpPr>
        <p:spPr>
          <a:xfrm>
            <a:off x="1468437" y="3310255"/>
            <a:ext cx="9255125" cy="9677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逆流而上，向江河发源处走。</a:t>
            </a:r>
            <a:endParaRPr lang="en-US" altLang="zh-CN" sz="2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比喻探索事物的由来。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784501" cy="969646"/>
            <a:chOff x="-6543" y="123221"/>
            <a:chExt cx="784501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045460" y="2604254"/>
            <a:ext cx="6101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5400" b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&lt;</a:t>
            </a:r>
            <a:r>
              <a:rPr lang="zh-CN" altLang="en-US" sz="5400" b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恐龙无处不有</a:t>
            </a:r>
            <a:r>
              <a:rPr lang="en-US" altLang="zh-CN" sz="5400" b="1" dirty="0">
                <a:solidFill>
                  <a:srgbClr val="FB586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306491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文章分为三部分。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829463" y="2367032"/>
            <a:ext cx="8395817" cy="319412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1--6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）：由在南极洲发现恐龙化石引出本文的核心问题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—“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恐龙无处不有”是支持“板块构造”理论的有力证据。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7--14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）：用南极恐龙化石的发现，证明了大陆漂移假说。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）：总结全文，突出主旨，再次点明南极恐龙化石的发现，是“板块”学说的有力证据。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9463" y="1296845"/>
            <a:ext cx="3064917" cy="548781"/>
          </a:xfrm>
          <a:prstGeom prst="rect">
            <a:avLst/>
          </a:prstGeom>
          <a:solidFill>
            <a:srgbClr val="FB5864"/>
          </a:solidFill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71575" eaLnBrk="1" hangingPunct="1"/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１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主要内容梳理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6543" y="123221"/>
            <a:ext cx="4105575" cy="969646"/>
            <a:chOff x="-6543" y="123221"/>
            <a:chExt cx="4105575" cy="969646"/>
          </a:xfrm>
        </p:grpSpPr>
        <p:sp>
          <p:nvSpPr>
            <p:cNvPr id="14" name="等腰三角形 1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B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4115" y="331380"/>
              <a:ext cx="306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内容探究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829463" y="2367032"/>
            <a:ext cx="8395817" cy="3194123"/>
          </a:xfrm>
          <a:prstGeom prst="rect">
            <a:avLst/>
          </a:prstGeom>
          <a:noFill/>
          <a:ln>
            <a:solidFill>
              <a:srgbClr val="FB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恐龙无处不有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这篇短文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隐含着一个逻辑推理过程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恐龙的化石在现存各个分离的大陆上都有发现。这说明：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恐龙曾经生活在每一块大陆上；但是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恐龙不可能是在每块大陆上独立生存的；所以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现在的各块大陆在远古曾经是联结在一起的一整块大陆或者说“泛大陆”。这块“泛大陆”在恐龙出现之后逐渐分裂成为现在的各块大陆。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0" y="25842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Microsoft Office PowerPoint</Application>
  <PresentationFormat>宽屏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2020-12-16T07:42:54Z</dcterms:created>
  <dcterms:modified xsi:type="dcterms:W3CDTF">2021-01-09T11:57:11Z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