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F03E774-D0A8-42D8-B787-9F6EA9974AC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A3FD5BB-3D71-4EC6-8C4E-C654478929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D5BB-3D71-4EC6-8C4E-C654478929B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D5BB-3D71-4EC6-8C4E-C654478929B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863524" y="1728967"/>
            <a:ext cx="9664690" cy="3400066"/>
          </a:xfrm>
          <a:prstGeom prst="roundRect">
            <a:avLst>
              <a:gd name="adj" fmla="val 45923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2947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4986" y="4358114"/>
            <a:ext cx="376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541" y="3464085"/>
            <a:ext cx="561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安塞腰鼓表演可由几人或上千人一同进行，磅礴的气势，精湛的表现力令人陶醉，被称为“天下第一鼓”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1954" y="2118313"/>
            <a:ext cx="4991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6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2930624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文章分为三部分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251422"/>
            <a:ext cx="8579071" cy="359659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1--4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）：写安塞腰鼓被舞动之前的预备阶段。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5--27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）：写安塞腰鼓的舞姿和鼓声是生命和力量的赞歌。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5--13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）：写腰鼓表演的场面和给人的感受，突出了安塞腰鼓壮阔豪放的气势。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14--17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）：写观众与腰鼓声产生共鸣，突出这种力量给人以震撼和鼓舞。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18--22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）：写后生们的动作突出这种力量所表现的生命力的奇伟磅礴。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23--27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）：写安塞腰鼓的舞姿和节奏，极力赞美安塞腰鼓所显示的力量之美。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28--30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）：写鼓声戛然而止后的寂静，与文章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开头相照应，有以静衬动，突出了安塞腰鼓的感染力之强。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83102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朗读指导 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251422"/>
            <a:ext cx="7710969" cy="295718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1-4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段沉稳期待，中速不乏力量；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5—27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段语速较快，语调高昂激越，表现腰鼓表演的欢快、火爆、热烈的特点；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28—30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段读出悠远寂静若有所思的情绪，稍慢。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870856" cy="8906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作者为什么对黄土高原上的安塞腰鼓情有独钟，却认为“多水的江南”“打不得这样的腰鼓”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98529"/>
            <a:ext cx="7710969" cy="4017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作者把这样生命的宣泄、力量的喷发赋予了黄土高原上的安塞腰鼓，是有其深刻含义的。“黄土高原啊，你生养了这些元气淋漓的后生；也只有你，才能承受如此惊心动魄的搏击！” 在作者看来，黄土高原的人朴实、沉稳、安静，他们还保存着生命的“元气”，厚土蕴藏着原始的生命，积蓄着骚动的力量，腰鼓壮阔、豪放、火烈，它孕育于黄土高原，是粗犷充沛的原始生命力的宣泄，它奇伟磅礴、不加雕饰的风格与高原的雄浑、厚重、朴实相匹配。而江南秀润美丽，但粗犷厚重不足，承受不了这样粗犷的艺术形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870856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课文最后以“耳是一声渺远的鸡啼”结尾，有怎样的表达效果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154984"/>
            <a:ext cx="7710969" cy="4199517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开篇仿佛呈现一群高原后生的雕塑，安然不动，“神情沉稳而安静”。当鼓声停止后，人们仍沉浸在激情中，好像热闹后突来的沉寂，这时以“鸡啼”反衬寂静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也可认为这是实写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再结合它前面一句“简直像来到另一个星球”，情境突变，读来感觉异样陌生，是作者追求的表达效果。再联系全文看，开篇说一群后生，腰鼓“呆呆的，似乎从来不曾响过”，表现了一种“静”的氛围；接下来是文章的主体，一直写腰鼓激情喧响；到最后鼓声“戛然而止”，这样由静到响，再由响到静，文章起伏跌宕，结构回环完整。再从文章的主旨看，鸡啼是天明的标志，是新的一天的开始和希望的象征，安塞腰鼓所喷发出来的力量一定会带动生命的奔腾升华，一定会创造出一个崭新的世界，这正是希望所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002755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西北现在好像成了贫因落后的代名词，作者为什么这样歌须西北汉子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5"/>
            <a:ext cx="7710969" cy="337771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北，是中华民族的主要发源地，曾有过秦、汉、唐的强盛，拥有雄睨世界的辉煌文明。在今天，凝重的土地，贫困的生活，西北好像落伍了，但是“消化着红豆角角老南瓜的躯体”，并没有因生活的贫困和封闭而丧失希望，复生的生命能量就在这沉重的躯壳内奔突，终有一天会喷发的。这里的人们是有希望的，这里的土地是有希望的。落后是暂时的，只要生命还在期盼“搏击”，重生之日并不遥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639362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一群茂腾腾的后生。他们的身后是一片高粱地。他们朴实得就像那片高粱。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6"/>
            <a:ext cx="7710969" cy="1722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运用比喻的修辞手法，把“茂腾腾的后生”比作高粱，写出了后生们的朴实茁壮。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5847443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一捶起来就发狠了，忘情了，没命了！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6"/>
            <a:ext cx="7710969" cy="1722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运用了排比的修辞手法，程度不断加深，突出了力量，体现了生命力的奇伟、磅礴。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6842866" cy="258058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３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骤雨一样，是急促的鼓点；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旋风一样，是飞扬的流苏；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乱蛙一样，是蹦跳的脚步；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火花一样，是闪射的瞳仁；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斗虎一样，是强健的风姿。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4232094"/>
            <a:ext cx="7710969" cy="127745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运用了排比、比喻的修辞手法，用想象和联想描绘舞鼓，突出腰鼓骤响时的声、形、光彩和力量。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5" y="1215907"/>
            <a:ext cx="10650937" cy="477977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本文写出了安塞腰鼓壮阔、豪放、火烈的特点。表达出作者赞美了安塞腰鼓强健的舞姿、沉重的响声、震撼人心的力量的强烈的思想感情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赞美陕北高原人们粗犷、豪迈、开放的性格特征。歌颂了激荡的生命和磅礴的力量，表现了西北汉子的阳刚美和要冲破束缚、阻碍的强烈愿望，讴歌了中华民族和黄土高原特有的文明。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40669" y="2107588"/>
            <a:ext cx="6537365" cy="3123054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b="1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刘成章 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1937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年生，陕西省延安市人。现任陕西省作家协会副主席、中国散文学会常务理事。已出版六本散文集，其中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羊想云彩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获首届鲁迅文学奖。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8" y="2107589"/>
            <a:ext cx="2190194" cy="312305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863524" y="1728967"/>
            <a:ext cx="9664690" cy="3400066"/>
          </a:xfrm>
          <a:prstGeom prst="roundRect">
            <a:avLst>
              <a:gd name="adj" fmla="val 45923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2947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4986" y="4358114"/>
            <a:ext cx="376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541" y="3464085"/>
            <a:ext cx="561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安塞腰鼓表演可由几人或上千人一同进行，磅礴的气势，精湛的表现力令人陶醉，被称为“天下第一鼓”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1954" y="2293795"/>
            <a:ext cx="499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5" y="1344438"/>
            <a:ext cx="3208417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有关“安塞腰鼓 ”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顶角 8"/>
          <p:cNvSpPr/>
          <p:nvPr/>
        </p:nvSpPr>
        <p:spPr>
          <a:xfrm>
            <a:off x="576505" y="2191259"/>
            <a:ext cx="10940305" cy="371183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产生于距延安四十公里处的安塞县，是产生于北方黄土高原的一种民间艺术，充满原始和浓郁的乡土气息。它是黄土高原的产物，其粗犷、雄浑的风格与当地的自然环境、地理风貌、民风民情浑然一体 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安塞腰鼓表演可由几人或上千人一同进行，磅礴的气势，精湛的表现力令人陶醉，被称为“天下第一鼓”。源远流长，风格独特，融舞蹈、音乐、武术于一体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具有队行多变、刚劲、豪放的特点。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1996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年，安塞县被国家文化部命名为“中国腰鼓之乡”。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2006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日，安塞腰鼓经国务院批准列入第一批国家级非物质文化遗产名录。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6" y="1344438"/>
            <a:ext cx="205094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题目解说：</a:t>
            </a:r>
          </a:p>
        </p:txBody>
      </p:sp>
      <p:sp>
        <p:nvSpPr>
          <p:cNvPr id="9" name="矩形: 圆顶角 8"/>
          <p:cNvSpPr/>
          <p:nvPr/>
        </p:nvSpPr>
        <p:spPr>
          <a:xfrm>
            <a:off x="576505" y="2508484"/>
            <a:ext cx="7166958" cy="3121521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安塞腰鼓是陕西省北部安塞县一带的一种民间广场群体艺术，安塞腰鼓具有粗犷豪放、刚劲激昂、流畅飘逸、变化多端等特点，被称为天下第一鼓，题目交代了记叙的中心内容。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6" y="1344438"/>
            <a:ext cx="2294016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关于“比兴” </a:t>
            </a:r>
          </a:p>
        </p:txBody>
      </p:sp>
      <p:sp>
        <p:nvSpPr>
          <p:cNvPr id="9" name="矩形: 圆顶角 8"/>
          <p:cNvSpPr/>
          <p:nvPr/>
        </p:nvSpPr>
        <p:spPr>
          <a:xfrm>
            <a:off x="576504" y="2508485"/>
            <a:ext cx="7849865" cy="325570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比兴  是古代诗歌的常用技巧。对此，宋代朱熹有比较准确的解释。他认为：“比者，以彼物比此物也”，“兴者，先言他物以引起所咏之词也。” 通俗地讲，“比”就是比喻，是对人或物加以形象的比喻，使其特征更加鲜明突出。“兴”就是起兴，即借助其他事物作为诗歌发端，以引起所要歌咏的内容。“比”与“兴”常常连用。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9" name="矩形: 圆顶角 8"/>
          <p:cNvSpPr/>
          <p:nvPr/>
        </p:nvSpPr>
        <p:spPr>
          <a:xfrm>
            <a:off x="576504" y="1261640"/>
            <a:ext cx="7849865" cy="513915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本文选自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人民日报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。略有改动。“安塞腰鼓”对从小生长在黄土高原的刘成章影响相当大，当他远离家乡后，脑际里常回闪着“安塞腰鼓”那气吞山河的恢宏气势，耳畔回旋的是“安塞腰鼓”爆发的鼓点。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代，刘成章面对祖国在改革开放中体现出的蒸蒸日上的情況，心中抑制不住内心的激动，他决定用“安塞腰鼓”这种特定的意象来传达他对生活、对时代的感受，传达他对生命的理解。于是，他用酒脱的文笔、淋漓的激情挥洒出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这篇激扬生命的浪漫散文。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0224" y="2244909"/>
            <a:ext cx="7077244" cy="4390534"/>
            <a:chOff x="800224" y="1539593"/>
            <a:chExt cx="5159375" cy="3200739"/>
          </a:xfrm>
        </p:grpSpPr>
        <p:sp>
          <p:nvSpPr>
            <p:cNvPr id="7" name="文本框 140289"/>
            <p:cNvSpPr/>
            <p:nvPr>
              <p:custDataLst>
                <p:tags r:id="rId2"/>
              </p:custDataLst>
            </p:nvPr>
          </p:nvSpPr>
          <p:spPr>
            <a:xfrm>
              <a:off x="830386" y="1539593"/>
              <a:ext cx="595053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亢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奋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晦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暗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羁绊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冗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杂</a:t>
              </a:r>
              <a:endParaRPr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140290"/>
            <p:cNvSpPr/>
            <p:nvPr>
              <p:custDataLst>
                <p:tags r:id="rId3"/>
              </p:custDataLst>
            </p:nvPr>
          </p:nvSpPr>
          <p:spPr>
            <a:xfrm>
              <a:off x="2833811" y="1539593"/>
              <a:ext cx="595053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磅礴</a:t>
              </a:r>
            </a:p>
            <a:p>
              <a:endPara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颤栗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铿锵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蓦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然</a:t>
              </a:r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140291"/>
            <p:cNvSpPr/>
            <p:nvPr>
              <p:custDataLst>
                <p:tags r:id="rId4"/>
              </p:custDataLst>
            </p:nvPr>
          </p:nvSpPr>
          <p:spPr>
            <a:xfrm>
              <a:off x="800224" y="3865281"/>
              <a:ext cx="595053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烧</a:t>
              </a:r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灼</a:t>
              </a:r>
            </a:p>
            <a:p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40292"/>
            <p:cNvSpPr/>
            <p:nvPr>
              <p:custDataLst>
                <p:tags r:id="rId5"/>
              </p:custDataLst>
            </p:nvPr>
          </p:nvSpPr>
          <p:spPr>
            <a:xfrm>
              <a:off x="1643186" y="1539593"/>
              <a:ext cx="780861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kàng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huì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 bàn 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rǒng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40293"/>
            <p:cNvSpPr/>
            <p:nvPr>
              <p:custDataLst>
                <p:tags r:id="rId6"/>
              </p:custDataLst>
            </p:nvPr>
          </p:nvSpPr>
          <p:spPr>
            <a:xfrm>
              <a:off x="3543424" y="1545943"/>
              <a:ext cx="1317250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páng bó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zhàn lì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kēng qiāng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mò </a:t>
              </a:r>
            </a:p>
          </p:txBody>
        </p:sp>
        <p:sp>
          <p:nvSpPr>
            <p:cNvPr id="13" name="文本框 140294"/>
            <p:cNvSpPr/>
            <p:nvPr>
              <p:custDataLst>
                <p:tags r:id="rId7"/>
              </p:custDataLst>
            </p:nvPr>
          </p:nvSpPr>
          <p:spPr>
            <a:xfrm>
              <a:off x="4095874" y="3865281"/>
              <a:ext cx="1863725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jiá</a:t>
              </a:r>
            </a:p>
            <a:p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40291"/>
            <p:cNvSpPr/>
            <p:nvPr>
              <p:custDataLst>
                <p:tags r:id="rId8"/>
              </p:custDataLst>
            </p:nvPr>
          </p:nvSpPr>
          <p:spPr>
            <a:xfrm>
              <a:off x="2838574" y="3865281"/>
              <a:ext cx="1055483" cy="8750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戛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然而止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0294"/>
            <p:cNvSpPr/>
            <p:nvPr>
              <p:custDataLst>
                <p:tags r:id="rId9"/>
              </p:custDataLst>
            </p:nvPr>
          </p:nvSpPr>
          <p:spPr>
            <a:xfrm>
              <a:off x="1527299" y="3865281"/>
              <a:ext cx="1863725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zhuó</a:t>
              </a:r>
              <a:endPara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: 圆顶角 15"/>
          <p:cNvSpPr/>
          <p:nvPr/>
        </p:nvSpPr>
        <p:spPr>
          <a:xfrm>
            <a:off x="576506" y="1344438"/>
            <a:ext cx="1692132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85417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sp>
        <p:nvSpPr>
          <p:cNvPr id="17" name="文本框 7"/>
          <p:cNvSpPr/>
          <p:nvPr>
            <p:custDataLst>
              <p:tags r:id="rId2"/>
            </p:custDataLst>
          </p:nvPr>
        </p:nvSpPr>
        <p:spPr>
          <a:xfrm>
            <a:off x="801920" y="2108434"/>
            <a:ext cx="74850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亢奋：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极度兴奋。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7"/>
          <p:cNvSpPr/>
          <p:nvPr>
            <p:custDataLst>
              <p:tags r:id="rId3"/>
            </p:custDataLst>
          </p:nvPr>
        </p:nvSpPr>
        <p:spPr>
          <a:xfrm>
            <a:off x="768583" y="2622784"/>
            <a:ext cx="77724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晦暗：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昏暗。这里是迷惘、糊涂的意思。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7"/>
          <p:cNvSpPr/>
          <p:nvPr>
            <p:custDataLst>
              <p:tags r:id="rId4"/>
            </p:custDataLst>
          </p:nvPr>
        </p:nvSpPr>
        <p:spPr>
          <a:xfrm>
            <a:off x="768583" y="3110146"/>
            <a:ext cx="74850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羁绊：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缠住了不能脱身，束缚。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7"/>
          <p:cNvSpPr/>
          <p:nvPr>
            <p:custDataLst>
              <p:tags r:id="rId5"/>
            </p:custDataLst>
          </p:nvPr>
        </p:nvSpPr>
        <p:spPr>
          <a:xfrm>
            <a:off x="768583" y="3643546"/>
            <a:ext cx="7705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烧灼：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烧、烫，使受伤。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7"/>
          <p:cNvSpPr/>
          <p:nvPr>
            <p:custDataLst>
              <p:tags r:id="rId6"/>
            </p:custDataLst>
          </p:nvPr>
        </p:nvSpPr>
        <p:spPr>
          <a:xfrm>
            <a:off x="792395" y="4132496"/>
            <a:ext cx="7705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冗杂：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繁杂。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44385"/>
          <p:cNvSpPr/>
          <p:nvPr>
            <p:custDataLst>
              <p:tags r:id="rId7"/>
            </p:custDataLst>
          </p:nvPr>
        </p:nvSpPr>
        <p:spPr>
          <a:xfrm>
            <a:off x="740008" y="4532546"/>
            <a:ext cx="1908175" cy="193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大彻大悟：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惊心动魄：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叹为观止：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戛然而止：</a:t>
            </a:r>
            <a:endParaRPr sz="20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44386"/>
          <p:cNvSpPr/>
          <p:nvPr>
            <p:custDataLst>
              <p:tags r:id="rId8"/>
            </p:custDataLst>
          </p:nvPr>
        </p:nvSpPr>
        <p:spPr>
          <a:xfrm>
            <a:off x="2170345" y="4619859"/>
            <a:ext cx="26479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彻底领悟。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44387"/>
          <p:cNvSpPr/>
          <p:nvPr>
            <p:custDataLst>
              <p:tags r:id="rId9"/>
            </p:custDataLst>
          </p:nvPr>
        </p:nvSpPr>
        <p:spPr>
          <a:xfrm>
            <a:off x="2167170" y="5102459"/>
            <a:ext cx="56832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形容感染力极强，动人心弦。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144388"/>
          <p:cNvSpPr/>
          <p:nvPr>
            <p:custDataLst>
              <p:tags r:id="rId10"/>
            </p:custDataLst>
          </p:nvPr>
        </p:nvSpPr>
        <p:spPr>
          <a:xfrm>
            <a:off x="2170345" y="5570771"/>
            <a:ext cx="5826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赞美看到的事物好到了极点。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144389"/>
          <p:cNvSpPr/>
          <p:nvPr>
            <p:custDataLst>
              <p:tags r:id="rId11"/>
            </p:custDataLst>
          </p:nvPr>
        </p:nvSpPr>
        <p:spPr>
          <a:xfrm>
            <a:off x="2190983" y="5970821"/>
            <a:ext cx="3387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声音突然中止。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5" y="1215907"/>
            <a:ext cx="3879747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文章是按什么顺序写的？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647382"/>
            <a:ext cx="7849865" cy="187832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根据时间顺序，分为表演前、表演中、表演后三个部分。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Microsoft Office PowerPoint</Application>
  <PresentationFormat>宽屏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2020-12-16T07:43:24Z</dcterms:created>
  <dcterms:modified xsi:type="dcterms:W3CDTF">2021-01-09T11:57:17Z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