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9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1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2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3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4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5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6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7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9026" r:id="rId2"/>
    <p:sldId id="284" r:id="rId3"/>
    <p:sldId id="9027" r:id="rId4"/>
    <p:sldId id="9028" r:id="rId5"/>
    <p:sldId id="9029" r:id="rId6"/>
    <p:sldId id="9030" r:id="rId7"/>
    <p:sldId id="9031" r:id="rId8"/>
    <p:sldId id="9032" r:id="rId9"/>
    <p:sldId id="9033" r:id="rId10"/>
    <p:sldId id="9034" r:id="rId11"/>
    <p:sldId id="9035" r:id="rId12"/>
    <p:sldId id="9036" r:id="rId13"/>
    <p:sldId id="9037" r:id="rId14"/>
    <p:sldId id="9038" r:id="rId15"/>
    <p:sldId id="9039" r:id="rId16"/>
    <p:sldId id="9040" r:id="rId17"/>
    <p:sldId id="9041" r:id="rId18"/>
    <p:sldId id="9042" r:id="rId19"/>
    <p:sldId id="287" r:id="rId20"/>
    <p:sldId id="9043" r:id="rId21"/>
  </p:sldIdLst>
  <p:sldSz cx="12192000" cy="6858000"/>
  <p:notesSz cx="6858000" cy="9144000"/>
  <p:embeddedFontLst>
    <p:embeddedFont>
      <p:font typeface="FandolFang R" panose="02010600030101010101" charset="-122"/>
      <p:regular r:id="rId24"/>
    </p:embeddedFont>
    <p:embeddedFont>
      <p:font typeface="思源黑体 CN Light" panose="02010600030101010101" charset="-122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8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4166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5D5E8-F72A-489F-8B8F-53CC69E26435}" type="datetimeFigureOut">
              <a:rPr lang="zh-CN" altLang="en-US" smtClean="0">
                <a:latin typeface="FandolFang R" panose="00000500000000000000" pitchFamily="50" charset="-122"/>
                <a:ea typeface="FandolFang R" panose="00000500000000000000" pitchFamily="50" charset="-122"/>
              </a:rPr>
              <a:t>2021/1/9</a:t>
            </a:fld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A1663-7649-4348-89A9-8A38FF0BA420}" type="slidenum">
              <a:rPr lang="zh-CN" altLang="en-US" smtClean="0">
                <a:latin typeface="FandolFang R" panose="00000500000000000000" pitchFamily="50" charset="-122"/>
                <a:ea typeface="FandolFang R" panose="00000500000000000000" pitchFamily="50" charset="-122"/>
              </a:rPr>
              <a:t>‹#›</a:t>
            </a:fld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FD0BC68-C66D-4972-9983-C422B5361E7D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A0EC0DA-7D5D-4A67-8EB4-81159FE507C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5A6E50-1CA8-4FA0-932E-EA27F3294F9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75ADDB-E251-D04A-8D00-39C485735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75ADDB-E251-D04A-8D00-39C485735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75ADDB-E251-D04A-8D00-39C485735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75ADDB-E251-D04A-8D00-39C485735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75ADDB-E251-D04A-8D00-39C485735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75ADDB-E251-D04A-8D00-39C485735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75ADDB-E251-D04A-8D00-39C485735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75ADDB-E251-D04A-8D00-39C485735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75ADDB-E251-D04A-8D00-39C485735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75ADDB-E251-D04A-8D00-39C485735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5A6E50-1CA8-4FA0-932E-EA27F3294F9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75ADDB-E251-D04A-8D00-39C485735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75ADDB-E251-D04A-8D00-39C485735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75ADDB-E251-D04A-8D00-39C485735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75ADDB-E251-D04A-8D00-39C485735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75ADDB-E251-D04A-8D00-39C485735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75ADDB-E251-D04A-8D00-39C485735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75ADDB-E251-D04A-8D00-39C4857359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370217" y="840921"/>
            <a:ext cx="5451566" cy="5176158"/>
          </a:xfrm>
          <a:custGeom>
            <a:avLst/>
            <a:gdLst>
              <a:gd name="connsiteX0" fmla="*/ 0 w 5451566"/>
              <a:gd name="connsiteY0" fmla="*/ 0 h 5176158"/>
              <a:gd name="connsiteX1" fmla="*/ 5451566 w 5451566"/>
              <a:gd name="connsiteY1" fmla="*/ 0 h 5176158"/>
              <a:gd name="connsiteX2" fmla="*/ 5451566 w 5451566"/>
              <a:gd name="connsiteY2" fmla="*/ 5176158 h 5176158"/>
              <a:gd name="connsiteX3" fmla="*/ 0 w 5451566"/>
              <a:gd name="connsiteY3" fmla="*/ 5176158 h 517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1566" h="5176158">
                <a:moveTo>
                  <a:pt x="0" y="0"/>
                </a:moveTo>
                <a:lnTo>
                  <a:pt x="5451566" y="0"/>
                </a:lnTo>
                <a:lnTo>
                  <a:pt x="5451566" y="5176158"/>
                </a:lnTo>
                <a:lnTo>
                  <a:pt x="0" y="51761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image" Target="../media/image3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image" Target="../media/image2.png"/><Relationship Id="rId5" Type="http://schemas.openxmlformats.org/officeDocument/2006/relationships/tags" Target="../tags/tag36.xml"/><Relationship Id="rId10" Type="http://schemas.openxmlformats.org/officeDocument/2006/relationships/notesSlide" Target="../notesSlides/notesSlide14.xml"/><Relationship Id="rId4" Type="http://schemas.openxmlformats.org/officeDocument/2006/relationships/tags" Target="../tags/tag35.xml"/><Relationship Id="rId9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2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9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3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4.jpe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3.pn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2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12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11.xml"/><Relationship Id="rId9" Type="http://schemas.openxmlformats.org/officeDocument/2006/relationships/tags" Target="../tags/tag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2" b="3242"/>
          <a:stretch>
            <a:fillRect/>
          </a:stretch>
        </p:blipFill>
        <p:spPr>
          <a:xfrm>
            <a:off x="693223" y="2016747"/>
            <a:ext cx="5210810" cy="3248660"/>
          </a:xfrm>
          <a:prstGeom prst="rect">
            <a:avLst/>
          </a:prstGeom>
        </p:spPr>
      </p:pic>
      <p:cxnSp>
        <p:nvCxnSpPr>
          <p:cNvPr id="4" name="肘形连接符 3"/>
          <p:cNvCxnSpPr/>
          <p:nvPr/>
        </p:nvCxnSpPr>
        <p:spPr>
          <a:xfrm>
            <a:off x="-26670" y="1409700"/>
            <a:ext cx="12241530" cy="4404360"/>
          </a:xfrm>
          <a:prstGeom prst="bentConnector3">
            <a:avLst>
              <a:gd name="adj1" fmla="val 29214"/>
            </a:avLst>
          </a:prstGeom>
          <a:ln w="279400">
            <a:gradFill>
              <a:gsLst>
                <a:gs pos="0">
                  <a:schemeClr val="bg1"/>
                </a:gs>
                <a:gs pos="27000">
                  <a:srgbClr val="0070C0"/>
                </a:gs>
                <a:gs pos="99000">
                  <a:schemeClr val="bg1"/>
                </a:gs>
                <a:gs pos="61000">
                  <a:srgbClr val="0070C0">
                    <a:lumMod val="20000"/>
                    <a:lumOff val="80000"/>
                  </a:srgbClr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87120" y="243701"/>
            <a:ext cx="31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下册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510128" y="2249997"/>
            <a:ext cx="4752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北冥有鱼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7103986" y="1774593"/>
            <a:ext cx="1122744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6852685" y="3216922"/>
            <a:ext cx="4328370" cy="42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"FISH IN THE NORTH. "</a:t>
            </a:r>
          </a:p>
        </p:txBody>
      </p:sp>
      <p:sp>
        <p:nvSpPr>
          <p:cNvPr id="11" name="圆角矩形 12"/>
          <p:cNvSpPr/>
          <p:nvPr/>
        </p:nvSpPr>
        <p:spPr>
          <a:xfrm>
            <a:off x="6990477" y="4743675"/>
            <a:ext cx="2143933" cy="40511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16492" y="4775438"/>
            <a:ext cx="189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主讲：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 rot="16200000">
            <a:off x="140907" y="150075"/>
            <a:ext cx="416688" cy="690245"/>
          </a:xfrm>
          <a:custGeom>
            <a:avLst/>
            <a:gdLst>
              <a:gd name="connsiteX0" fmla="*/ 0 w 1125"/>
              <a:gd name="connsiteY0" fmla="*/ 0 h 1753"/>
              <a:gd name="connsiteX1" fmla="*/ 1125 w 1125"/>
              <a:gd name="connsiteY1" fmla="*/ 0 h 1753"/>
              <a:gd name="connsiteX2" fmla="*/ 1125 w 1125"/>
              <a:gd name="connsiteY2" fmla="*/ 1268 h 1753"/>
              <a:gd name="connsiteX3" fmla="*/ 0 w 1125"/>
              <a:gd name="connsiteY3" fmla="*/ 1268 h 1753"/>
              <a:gd name="connsiteX4" fmla="*/ 0 w 1125"/>
              <a:gd name="connsiteY4" fmla="*/ 0 h 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" h="1753">
                <a:moveTo>
                  <a:pt x="0" y="0"/>
                </a:moveTo>
                <a:lnTo>
                  <a:pt x="1125" y="0"/>
                </a:lnTo>
                <a:lnTo>
                  <a:pt x="1125" y="1268"/>
                </a:lnTo>
                <a:cubicBezTo>
                  <a:pt x="1135" y="1959"/>
                  <a:pt x="10" y="1869"/>
                  <a:pt x="0" y="12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0" name="图片 4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08" y="189387"/>
            <a:ext cx="3437657" cy="611620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809971" y="233587"/>
            <a:ext cx="343765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译读课文把握文意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94374" y="1113175"/>
            <a:ext cx="10644186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（一）小组讨论，借助注释、工具书，并结合上下文语境翻译课文</a:t>
            </a:r>
          </a:p>
        </p:txBody>
      </p:sp>
      <p:sp>
        <p:nvSpPr>
          <p:cNvPr id="11" name="文本框 1"/>
          <p:cNvSpPr/>
          <p:nvPr>
            <p:custDataLst>
              <p:tags r:id="rId2"/>
            </p:custDataLst>
          </p:nvPr>
        </p:nvSpPr>
        <p:spPr>
          <a:xfrm>
            <a:off x="694373" y="2249228"/>
            <a:ext cx="9699307" cy="3077253"/>
          </a:xfrm>
          <a:prstGeom prst="rect">
            <a:avLst/>
          </a:prstGeom>
          <a:noFill/>
          <a:ln>
            <a:solidFill>
              <a:srgbClr val="0070C0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）南冥者，天池也⑦。齐谐者⑧，志怪者也⑨。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⑦天池：天然的大池。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⑧齐谐：书名。一说人名。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⑨志怪：记载怪异的事物。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南方的大海是个天然的大池。</a:t>
            </a:r>
            <a:r>
              <a:rPr lang="en-US" altLang="zh-CN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齐谐</a:t>
            </a:r>
            <a:r>
              <a:rPr lang="en-US" altLang="zh-CN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是一部专门记载怪异事情的书。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9" y="2603500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 rot="16200000">
            <a:off x="140907" y="150075"/>
            <a:ext cx="416688" cy="690245"/>
          </a:xfrm>
          <a:custGeom>
            <a:avLst/>
            <a:gdLst>
              <a:gd name="connsiteX0" fmla="*/ 0 w 1125"/>
              <a:gd name="connsiteY0" fmla="*/ 0 h 1753"/>
              <a:gd name="connsiteX1" fmla="*/ 1125 w 1125"/>
              <a:gd name="connsiteY1" fmla="*/ 0 h 1753"/>
              <a:gd name="connsiteX2" fmla="*/ 1125 w 1125"/>
              <a:gd name="connsiteY2" fmla="*/ 1268 h 1753"/>
              <a:gd name="connsiteX3" fmla="*/ 0 w 1125"/>
              <a:gd name="connsiteY3" fmla="*/ 1268 h 1753"/>
              <a:gd name="connsiteX4" fmla="*/ 0 w 1125"/>
              <a:gd name="connsiteY4" fmla="*/ 0 h 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" h="1753">
                <a:moveTo>
                  <a:pt x="0" y="0"/>
                </a:moveTo>
                <a:lnTo>
                  <a:pt x="1125" y="0"/>
                </a:lnTo>
                <a:lnTo>
                  <a:pt x="1125" y="1268"/>
                </a:lnTo>
                <a:cubicBezTo>
                  <a:pt x="1135" y="1959"/>
                  <a:pt x="10" y="1869"/>
                  <a:pt x="0" y="12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0" name="图片 4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08" y="189387"/>
            <a:ext cx="3437657" cy="611620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809971" y="233587"/>
            <a:ext cx="343765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译读课文把握文意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94374" y="1113175"/>
            <a:ext cx="10644186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（一）小组讨论，借助注释、工具书，并结合上下文语境翻译课文</a:t>
            </a:r>
          </a:p>
        </p:txBody>
      </p:sp>
      <p:sp>
        <p:nvSpPr>
          <p:cNvPr id="11" name="文本框 1"/>
          <p:cNvSpPr/>
          <p:nvPr>
            <p:custDataLst>
              <p:tags r:id="rId2"/>
            </p:custDataLst>
          </p:nvPr>
        </p:nvSpPr>
        <p:spPr>
          <a:xfrm>
            <a:off x="694373" y="2249228"/>
            <a:ext cx="10644186" cy="3269613"/>
          </a:xfrm>
          <a:prstGeom prst="rect">
            <a:avLst/>
          </a:prstGeom>
          <a:noFill/>
          <a:ln>
            <a:solidFill>
              <a:srgbClr val="0070C0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）谐之言曰：“鹏之徙于南冥也，水击三千里⑩，抟扶摇而上者九万里 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(11)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，去以六月息者也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(12)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。”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⑩水击：击水，拍打水面。这里指鹏鸟奋飞而起双翼拍打水面。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⑾抟（</a:t>
            </a:r>
            <a:r>
              <a:rPr lang="en-US" altLang="zh-CN" sz="200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tuán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）：盘旋飞翔。扶摇：旋风，由地面急剧盘旋而上的暴风。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⑿去：离，这里指离开北海。息：停歇。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lang="zh-CN" altLang="en-US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这本书上记载说：“鹏鸟迁徙到南方的大海，翅膀拍击水面激起三千里的波涛，海面上急骤的狂风盘旋而上直冲九万里高空，离开北方的大海用了六个月的时间方才停歇下来”。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 rot="16200000">
            <a:off x="140907" y="150075"/>
            <a:ext cx="416688" cy="690245"/>
          </a:xfrm>
          <a:custGeom>
            <a:avLst/>
            <a:gdLst>
              <a:gd name="connsiteX0" fmla="*/ 0 w 1125"/>
              <a:gd name="connsiteY0" fmla="*/ 0 h 1753"/>
              <a:gd name="connsiteX1" fmla="*/ 1125 w 1125"/>
              <a:gd name="connsiteY1" fmla="*/ 0 h 1753"/>
              <a:gd name="connsiteX2" fmla="*/ 1125 w 1125"/>
              <a:gd name="connsiteY2" fmla="*/ 1268 h 1753"/>
              <a:gd name="connsiteX3" fmla="*/ 0 w 1125"/>
              <a:gd name="connsiteY3" fmla="*/ 1268 h 1753"/>
              <a:gd name="connsiteX4" fmla="*/ 0 w 1125"/>
              <a:gd name="connsiteY4" fmla="*/ 0 h 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" h="1753">
                <a:moveTo>
                  <a:pt x="0" y="0"/>
                </a:moveTo>
                <a:lnTo>
                  <a:pt x="1125" y="0"/>
                </a:lnTo>
                <a:lnTo>
                  <a:pt x="1125" y="1268"/>
                </a:lnTo>
                <a:cubicBezTo>
                  <a:pt x="1135" y="1959"/>
                  <a:pt x="10" y="1869"/>
                  <a:pt x="0" y="12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0" name="图片 4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08" y="189387"/>
            <a:ext cx="3437657" cy="611620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809971" y="233587"/>
            <a:ext cx="343765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译读课文把握文意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94374" y="1113175"/>
            <a:ext cx="10644186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（一）小组讨论，借助注释、工具书，并结合上下文语境翻译课文</a:t>
            </a:r>
          </a:p>
        </p:txBody>
      </p:sp>
      <p:sp>
        <p:nvSpPr>
          <p:cNvPr id="11" name="文本框 1"/>
          <p:cNvSpPr/>
          <p:nvPr>
            <p:custDataLst>
              <p:tags r:id="rId2"/>
            </p:custDataLst>
          </p:nvPr>
        </p:nvSpPr>
        <p:spPr>
          <a:xfrm>
            <a:off x="694373" y="2249228"/>
            <a:ext cx="10644186" cy="3269613"/>
          </a:xfrm>
          <a:prstGeom prst="rect">
            <a:avLst/>
          </a:prstGeom>
          <a:noFill/>
          <a:ln>
            <a:solidFill>
              <a:srgbClr val="0070C0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）野马也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(13)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，尘埃也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(14)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，生物之以息相吹也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(15)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⒀野马：春天林泽中的雾气。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⒁尘埃：扬在空中的土叫“尘”，细碎的尘粒叫“埃”。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⒂生物：概指各种有生命的东西。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息：气息，这里指风。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春日林泽原野上蒸腾浮动犹如奔马的雾气，低空里沸沸扬扬的尘埃，都是大自然里各种生物的气息吹拂所致。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 rot="16200000">
            <a:off x="140907" y="150075"/>
            <a:ext cx="416688" cy="690245"/>
          </a:xfrm>
          <a:custGeom>
            <a:avLst/>
            <a:gdLst>
              <a:gd name="connsiteX0" fmla="*/ 0 w 1125"/>
              <a:gd name="connsiteY0" fmla="*/ 0 h 1753"/>
              <a:gd name="connsiteX1" fmla="*/ 1125 w 1125"/>
              <a:gd name="connsiteY1" fmla="*/ 0 h 1753"/>
              <a:gd name="connsiteX2" fmla="*/ 1125 w 1125"/>
              <a:gd name="connsiteY2" fmla="*/ 1268 h 1753"/>
              <a:gd name="connsiteX3" fmla="*/ 0 w 1125"/>
              <a:gd name="connsiteY3" fmla="*/ 1268 h 1753"/>
              <a:gd name="connsiteX4" fmla="*/ 0 w 1125"/>
              <a:gd name="connsiteY4" fmla="*/ 0 h 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" h="1753">
                <a:moveTo>
                  <a:pt x="0" y="0"/>
                </a:moveTo>
                <a:lnTo>
                  <a:pt x="1125" y="0"/>
                </a:lnTo>
                <a:lnTo>
                  <a:pt x="1125" y="1268"/>
                </a:lnTo>
                <a:cubicBezTo>
                  <a:pt x="1135" y="1959"/>
                  <a:pt x="10" y="1869"/>
                  <a:pt x="0" y="12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0" name="图片 4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08" y="189387"/>
            <a:ext cx="3437657" cy="611620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809971" y="233587"/>
            <a:ext cx="343765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译读课文把握文意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94374" y="1113175"/>
            <a:ext cx="2892106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（二）齐读译文</a:t>
            </a:r>
          </a:p>
        </p:txBody>
      </p:sp>
      <p:sp>
        <p:nvSpPr>
          <p:cNvPr id="11" name="文本框 1"/>
          <p:cNvSpPr/>
          <p:nvPr>
            <p:custDataLst>
              <p:tags r:id="rId2"/>
            </p:custDataLst>
          </p:nvPr>
        </p:nvSpPr>
        <p:spPr>
          <a:xfrm>
            <a:off x="694373" y="1957255"/>
            <a:ext cx="7951787" cy="4198393"/>
          </a:xfrm>
          <a:prstGeom prst="rect">
            <a:avLst/>
          </a:prstGeom>
          <a:noFill/>
          <a:ln>
            <a:solidFill>
              <a:srgbClr val="0070C0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zh-CN" altLang="en-US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 北方的大海里有一条鱼，它的名字叫做鲲。鲲的体积，真不知道大到几千里；变化成为鸟，它的名字就叫鹏。鹏的脊背，真不知道长到几千里；当它奋起而飞的时候，那展开的双翅就像天边的云。这只鹏鸟呀，随着海上汹涌的波涛迁徙到南方的大海。南方的大海是个天然的大池。</a:t>
            </a:r>
            <a:r>
              <a:rPr lang="en-US" altLang="zh-CN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齐谐</a:t>
            </a:r>
            <a:r>
              <a:rPr lang="en-US" altLang="zh-CN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是一部专门记载怪异事情的书，这本书上记载说：“鹏鸟迁徙到南方的大海，翅膀拍击水面激起三千里的波涛，海面上急骤的狂风盘旋而上直冲九万里高空，离开北方的大海用了六个月的时间方才停歇下来”。春日林泽原野上蒸腾浮动犹如奔马的雾气，低空里沸沸扬扬的尘埃，都是大自然里各种生物的气息吹拂所致。天空是那么湛蓝湛蓝的，难道这就是它真正的颜色吗？抑或是高旷辽远没法看到它的尽头呢？鹏鸟在高空往下看，不过也就像这个样子罢了。</a:t>
            </a:r>
            <a:endParaRPr lang="zh-CN" altLang="en-US" b="1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70C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9" y="2603500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 rot="16200000">
            <a:off x="140907" y="150075"/>
            <a:ext cx="416688" cy="690245"/>
          </a:xfrm>
          <a:custGeom>
            <a:avLst/>
            <a:gdLst>
              <a:gd name="connsiteX0" fmla="*/ 0 w 1125"/>
              <a:gd name="connsiteY0" fmla="*/ 0 h 1753"/>
              <a:gd name="connsiteX1" fmla="*/ 1125 w 1125"/>
              <a:gd name="connsiteY1" fmla="*/ 0 h 1753"/>
              <a:gd name="connsiteX2" fmla="*/ 1125 w 1125"/>
              <a:gd name="connsiteY2" fmla="*/ 1268 h 1753"/>
              <a:gd name="connsiteX3" fmla="*/ 0 w 1125"/>
              <a:gd name="connsiteY3" fmla="*/ 1268 h 1753"/>
              <a:gd name="connsiteX4" fmla="*/ 0 w 1125"/>
              <a:gd name="connsiteY4" fmla="*/ 0 h 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" h="1753">
                <a:moveTo>
                  <a:pt x="0" y="0"/>
                </a:moveTo>
                <a:lnTo>
                  <a:pt x="1125" y="0"/>
                </a:lnTo>
                <a:lnTo>
                  <a:pt x="1125" y="1268"/>
                </a:lnTo>
                <a:cubicBezTo>
                  <a:pt x="1135" y="1959"/>
                  <a:pt x="10" y="1869"/>
                  <a:pt x="0" y="12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0" name="图片 4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08" y="189387"/>
            <a:ext cx="3437657" cy="611620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809971" y="233587"/>
            <a:ext cx="343765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译读课文把握文意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94374" y="1113175"/>
            <a:ext cx="3553254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（三）文言知识积累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9" y="2603500"/>
            <a:ext cx="2667000" cy="35814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94374" y="1773873"/>
            <a:ext cx="4741680" cy="4308359"/>
            <a:chOff x="679131" y="1773873"/>
            <a:chExt cx="6599238" cy="5996162"/>
          </a:xfrm>
        </p:grpSpPr>
        <p:sp>
          <p:nvSpPr>
            <p:cNvPr id="8" name="文本框 1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79131" y="1773873"/>
              <a:ext cx="6599238" cy="599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1、重点词汇</a:t>
              </a:r>
            </a:p>
            <a:p>
              <a:pPr>
                <a:lnSpc>
                  <a:spcPct val="200000"/>
                </a:lnSpc>
              </a:pP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怒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而飞：</a:t>
              </a:r>
            </a:p>
            <a:p>
              <a:pPr>
                <a:lnSpc>
                  <a:spcPct val="200000"/>
                </a:lnSpc>
              </a:pP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其翼若</a:t>
              </a: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垂天之云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：</a:t>
              </a:r>
            </a:p>
            <a:p>
              <a:pPr>
                <a:lnSpc>
                  <a:spcPct val="200000"/>
                </a:lnSpc>
              </a:pP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志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怪者也：</a:t>
              </a:r>
            </a:p>
            <a:p>
              <a:pPr>
                <a:lnSpc>
                  <a:spcPct val="200000"/>
                </a:lnSpc>
              </a:pP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抟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扶摇而上者九万里：</a:t>
              </a:r>
            </a:p>
            <a:p>
              <a:pPr>
                <a:lnSpc>
                  <a:spcPct val="200000"/>
                </a:lnSpc>
              </a:pP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去以六月</a:t>
              </a: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息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者也：</a:t>
              </a:r>
            </a:p>
            <a:p>
              <a:pPr>
                <a:lnSpc>
                  <a:spcPct val="200000"/>
                </a:lnSpc>
              </a:pP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亦若</a:t>
              </a: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是</a:t>
              </a:r>
              <a:r>
                <a:rPr lang="zh-CN" altLang="en-US" sz="20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则已矣：</a:t>
              </a:r>
            </a:p>
          </p:txBody>
        </p:sp>
        <p:sp>
          <p:nvSpPr>
            <p:cNvPr id="9" name="矩形 3"/>
            <p:cNvSpPr/>
            <p:nvPr>
              <p:custDataLst>
                <p:tags r:id="rId3"/>
              </p:custDataLst>
            </p:nvPr>
          </p:nvSpPr>
          <p:spPr>
            <a:xfrm>
              <a:off x="1983925" y="2915200"/>
              <a:ext cx="4624388" cy="55685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r>
                <a:rPr sz="2000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8000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振奋，这里指用力鼓动翅膀。</a:t>
              </a:r>
              <a:endParaRPr sz="1400" dirty="0">
                <a:solidFill>
                  <a:srgbClr val="008000"/>
                </a:solidFill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矩形 4"/>
            <p:cNvSpPr/>
            <p:nvPr>
              <p:custDataLst>
                <p:tags r:id="rId4"/>
              </p:custDataLst>
            </p:nvPr>
          </p:nvSpPr>
          <p:spPr>
            <a:xfrm>
              <a:off x="3480349" y="3784427"/>
              <a:ext cx="3112665" cy="55685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r>
                <a:rPr sz="2000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8000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悬挂在天空的云。</a:t>
              </a:r>
              <a:endParaRPr sz="1400" dirty="0">
                <a:solidFill>
                  <a:srgbClr val="008000"/>
                </a:solidFill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矩形 5"/>
            <p:cNvSpPr/>
            <p:nvPr>
              <p:custDataLst>
                <p:tags r:id="rId5"/>
              </p:custDataLst>
            </p:nvPr>
          </p:nvSpPr>
          <p:spPr>
            <a:xfrm>
              <a:off x="2351359" y="4600178"/>
              <a:ext cx="1327879" cy="55685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r>
                <a:rPr sz="2000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8000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记载。</a:t>
              </a:r>
              <a:endParaRPr sz="1400" dirty="0">
                <a:solidFill>
                  <a:srgbClr val="008000"/>
                </a:solidFill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矩形 6"/>
            <p:cNvSpPr/>
            <p:nvPr>
              <p:custDataLst>
                <p:tags r:id="rId6"/>
              </p:custDataLst>
            </p:nvPr>
          </p:nvSpPr>
          <p:spPr>
            <a:xfrm>
              <a:off x="4157307" y="5439064"/>
              <a:ext cx="2041793" cy="55685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r>
                <a:rPr sz="2000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8000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盘旋飞翔。</a:t>
              </a:r>
              <a:endParaRPr sz="1400" dirty="0">
                <a:solidFill>
                  <a:srgbClr val="008000"/>
                </a:solidFill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矩形 7"/>
            <p:cNvSpPr/>
            <p:nvPr>
              <p:custDataLst>
                <p:tags r:id="rId7"/>
              </p:custDataLst>
            </p:nvPr>
          </p:nvSpPr>
          <p:spPr>
            <a:xfrm>
              <a:off x="3487419" y="6326336"/>
              <a:ext cx="3112665" cy="55685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r>
                <a:rPr sz="2000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8000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气息，这里指风。</a:t>
              </a:r>
              <a:endParaRPr sz="1400" dirty="0">
                <a:solidFill>
                  <a:srgbClr val="008000"/>
                </a:solidFill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8"/>
            <p:cNvSpPr/>
            <p:nvPr>
              <p:custDataLst>
                <p:tags r:id="rId8"/>
              </p:custDataLst>
            </p:nvPr>
          </p:nvSpPr>
          <p:spPr>
            <a:xfrm>
              <a:off x="3079889" y="7169913"/>
              <a:ext cx="970923" cy="556853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r>
                <a:rPr sz="2000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8000"/>
                  </a:solidFill>
                  <a:ea typeface="思源黑体 CN Regular" panose="020B0500000000000000" pitchFamily="34" charset="-122"/>
                  <a:sym typeface="Arial" panose="020B0604020202020204" pitchFamily="34" charset="0"/>
                </a:rPr>
                <a:t>这样</a:t>
              </a:r>
              <a:endParaRPr sz="1400" dirty="0">
                <a:solidFill>
                  <a:srgbClr val="008000"/>
                </a:solidFill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 rot="16200000">
            <a:off x="140907" y="150075"/>
            <a:ext cx="416688" cy="690245"/>
          </a:xfrm>
          <a:custGeom>
            <a:avLst/>
            <a:gdLst>
              <a:gd name="connsiteX0" fmla="*/ 0 w 1125"/>
              <a:gd name="connsiteY0" fmla="*/ 0 h 1753"/>
              <a:gd name="connsiteX1" fmla="*/ 1125 w 1125"/>
              <a:gd name="connsiteY1" fmla="*/ 0 h 1753"/>
              <a:gd name="connsiteX2" fmla="*/ 1125 w 1125"/>
              <a:gd name="connsiteY2" fmla="*/ 1268 h 1753"/>
              <a:gd name="connsiteX3" fmla="*/ 0 w 1125"/>
              <a:gd name="connsiteY3" fmla="*/ 1268 h 1753"/>
              <a:gd name="connsiteX4" fmla="*/ 0 w 1125"/>
              <a:gd name="connsiteY4" fmla="*/ 0 h 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" h="1753">
                <a:moveTo>
                  <a:pt x="0" y="0"/>
                </a:moveTo>
                <a:lnTo>
                  <a:pt x="1125" y="0"/>
                </a:lnTo>
                <a:lnTo>
                  <a:pt x="1125" y="1268"/>
                </a:lnTo>
                <a:cubicBezTo>
                  <a:pt x="1135" y="1959"/>
                  <a:pt x="10" y="1869"/>
                  <a:pt x="0" y="12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0" name="图片 4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08" y="189387"/>
            <a:ext cx="3437657" cy="611620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809971" y="233587"/>
            <a:ext cx="343765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译读课文把握文意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94374" y="1113175"/>
            <a:ext cx="3553254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（三）文言知识积累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9" y="2603500"/>
            <a:ext cx="2667000" cy="3581400"/>
          </a:xfrm>
          <a:prstGeom prst="rect">
            <a:avLst/>
          </a:prstGeom>
        </p:spPr>
      </p:pic>
      <p:sp>
        <p:nvSpPr>
          <p:cNvPr id="17" name="文本框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09971" y="1883093"/>
            <a:ext cx="6551612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2、通假字</a:t>
            </a:r>
          </a:p>
          <a:p>
            <a:pPr>
              <a:lnSpc>
                <a:spcPct val="20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北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冥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有鱼(                                          )</a:t>
            </a:r>
          </a:p>
          <a:p>
            <a:pPr>
              <a:lnSpc>
                <a:spcPct val="20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3、词类活用</a:t>
            </a:r>
          </a:p>
          <a:p>
            <a:pPr>
              <a:lnSpc>
                <a:spcPct val="20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志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怪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者也(                                          )</a:t>
            </a:r>
          </a:p>
          <a:p>
            <a:pPr>
              <a:lnSpc>
                <a:spcPct val="20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南冥者，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天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池也(                                 )</a:t>
            </a:r>
          </a:p>
        </p:txBody>
      </p:sp>
      <p:sp>
        <p:nvSpPr>
          <p:cNvPr id="18" name="矩形 6"/>
          <p:cNvSpPr/>
          <p:nvPr>
            <p:custDataLst>
              <p:tags r:id="rId3"/>
            </p:custDataLst>
          </p:nvPr>
        </p:nvSpPr>
        <p:spPr>
          <a:xfrm>
            <a:off x="2897533" y="3035618"/>
            <a:ext cx="3521075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/>
            <a:r>
              <a:rPr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99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“冥”同“溟”，海</a:t>
            </a:r>
            <a:endParaRPr sz="1400" dirty="0">
              <a:solidFill>
                <a:srgbClr val="0099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7"/>
          <p:cNvSpPr/>
          <p:nvPr>
            <p:custDataLst>
              <p:tags r:id="rId4"/>
            </p:custDataLst>
          </p:nvPr>
        </p:nvSpPr>
        <p:spPr>
          <a:xfrm>
            <a:off x="2392708" y="4764405"/>
            <a:ext cx="4956175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/>
            <a:r>
              <a:rPr sz="2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99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形容词作名词，怪异的事物</a:t>
            </a:r>
            <a:endParaRPr sz="1400">
              <a:solidFill>
                <a:srgbClr val="0099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8"/>
          <p:cNvSpPr/>
          <p:nvPr>
            <p:custDataLst>
              <p:tags r:id="rId5"/>
            </p:custDataLst>
          </p:nvPr>
        </p:nvSpPr>
        <p:spPr>
          <a:xfrm>
            <a:off x="3400771" y="5628005"/>
            <a:ext cx="4103687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ctr"/>
            <a:r>
              <a:rPr sz="2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99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名词作形容词，天然的</a:t>
            </a:r>
            <a:endParaRPr sz="1400">
              <a:solidFill>
                <a:srgbClr val="0099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 rot="16200000">
            <a:off x="140907" y="150075"/>
            <a:ext cx="416688" cy="690245"/>
          </a:xfrm>
          <a:custGeom>
            <a:avLst/>
            <a:gdLst>
              <a:gd name="connsiteX0" fmla="*/ 0 w 1125"/>
              <a:gd name="connsiteY0" fmla="*/ 0 h 1753"/>
              <a:gd name="connsiteX1" fmla="*/ 1125 w 1125"/>
              <a:gd name="connsiteY1" fmla="*/ 0 h 1753"/>
              <a:gd name="connsiteX2" fmla="*/ 1125 w 1125"/>
              <a:gd name="connsiteY2" fmla="*/ 1268 h 1753"/>
              <a:gd name="connsiteX3" fmla="*/ 0 w 1125"/>
              <a:gd name="connsiteY3" fmla="*/ 1268 h 1753"/>
              <a:gd name="connsiteX4" fmla="*/ 0 w 1125"/>
              <a:gd name="connsiteY4" fmla="*/ 0 h 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" h="1753">
                <a:moveTo>
                  <a:pt x="0" y="0"/>
                </a:moveTo>
                <a:lnTo>
                  <a:pt x="1125" y="0"/>
                </a:lnTo>
                <a:lnTo>
                  <a:pt x="1125" y="1268"/>
                </a:lnTo>
                <a:cubicBezTo>
                  <a:pt x="1135" y="1959"/>
                  <a:pt x="10" y="1869"/>
                  <a:pt x="0" y="12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0" name="图片 4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08" y="189387"/>
            <a:ext cx="3437657" cy="611620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809971" y="233587"/>
            <a:ext cx="343765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赏读课文体会情感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94374" y="1123335"/>
            <a:ext cx="7332026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．文章标题为北冥有鱼，后来怎么又写鸟了？ 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9" y="2603500"/>
            <a:ext cx="2667000" cy="3581400"/>
          </a:xfrm>
          <a:prstGeom prst="rect">
            <a:avLst/>
          </a:prstGeom>
        </p:spPr>
      </p:pic>
      <p:sp>
        <p:nvSpPr>
          <p:cNvPr id="11" name="文本框 1"/>
          <p:cNvSpPr/>
          <p:nvPr>
            <p:custDataLst>
              <p:tags r:id="rId2"/>
            </p:custDataLst>
          </p:nvPr>
        </p:nvSpPr>
        <p:spPr>
          <a:xfrm>
            <a:off x="694373" y="1957255"/>
            <a:ext cx="7951787" cy="961289"/>
          </a:xfrm>
          <a:prstGeom prst="rect">
            <a:avLst/>
          </a:prstGeom>
          <a:noFill/>
          <a:ln>
            <a:solidFill>
              <a:srgbClr val="0070C0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鸟是由鱼变化而来的。鲲的体积有几千里，变成鸟后，鸟的背部不知有几千里。说明庄子想像力丰富。 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94374" y="3229244"/>
            <a:ext cx="4639626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．鸟为什么要迁徙到南冥？ </a:t>
            </a:r>
          </a:p>
        </p:txBody>
      </p:sp>
      <p:sp>
        <p:nvSpPr>
          <p:cNvPr id="13" name="文本框 1"/>
          <p:cNvSpPr/>
          <p:nvPr>
            <p:custDataLst>
              <p:tags r:id="rId3"/>
            </p:custDataLst>
          </p:nvPr>
        </p:nvSpPr>
        <p:spPr>
          <a:xfrm>
            <a:off x="694373" y="4063164"/>
            <a:ext cx="8151496" cy="506101"/>
          </a:xfrm>
          <a:prstGeom prst="rect">
            <a:avLst/>
          </a:prstGeom>
          <a:noFill/>
          <a:ln>
            <a:solidFill>
              <a:srgbClr val="0070C0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南冥是天然的大池，是鸟心目中的理想境地，是要追求一种精神的自由。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 rot="16200000">
            <a:off x="140907" y="150075"/>
            <a:ext cx="416688" cy="690245"/>
          </a:xfrm>
          <a:custGeom>
            <a:avLst/>
            <a:gdLst>
              <a:gd name="connsiteX0" fmla="*/ 0 w 1125"/>
              <a:gd name="connsiteY0" fmla="*/ 0 h 1753"/>
              <a:gd name="connsiteX1" fmla="*/ 1125 w 1125"/>
              <a:gd name="connsiteY1" fmla="*/ 0 h 1753"/>
              <a:gd name="connsiteX2" fmla="*/ 1125 w 1125"/>
              <a:gd name="connsiteY2" fmla="*/ 1268 h 1753"/>
              <a:gd name="connsiteX3" fmla="*/ 0 w 1125"/>
              <a:gd name="connsiteY3" fmla="*/ 1268 h 1753"/>
              <a:gd name="connsiteX4" fmla="*/ 0 w 1125"/>
              <a:gd name="connsiteY4" fmla="*/ 0 h 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" h="1753">
                <a:moveTo>
                  <a:pt x="0" y="0"/>
                </a:moveTo>
                <a:lnTo>
                  <a:pt x="1125" y="0"/>
                </a:lnTo>
                <a:lnTo>
                  <a:pt x="1125" y="1268"/>
                </a:lnTo>
                <a:cubicBezTo>
                  <a:pt x="1135" y="1959"/>
                  <a:pt x="10" y="1869"/>
                  <a:pt x="0" y="12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0" name="图片 4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08" y="189387"/>
            <a:ext cx="3437657" cy="611620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809971" y="233587"/>
            <a:ext cx="343765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赏读课文体会情感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94374" y="1123335"/>
            <a:ext cx="8276906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．大鹏的形象是怎样的？作者又是怎样描写这一形象的呢？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9" y="2603500"/>
            <a:ext cx="2667000" cy="3581400"/>
          </a:xfrm>
          <a:prstGeom prst="rect">
            <a:avLst/>
          </a:prstGeom>
        </p:spPr>
      </p:pic>
      <p:sp>
        <p:nvSpPr>
          <p:cNvPr id="11" name="文本框 1"/>
          <p:cNvSpPr/>
          <p:nvPr>
            <p:custDataLst>
              <p:tags r:id="rId2"/>
            </p:custDataLst>
          </p:nvPr>
        </p:nvSpPr>
        <p:spPr>
          <a:xfrm>
            <a:off x="694373" y="1957255"/>
            <a:ext cx="7951787" cy="2807948"/>
          </a:xfrm>
          <a:prstGeom prst="rect">
            <a:avLst/>
          </a:prstGeom>
          <a:noFill/>
          <a:ln>
            <a:solidFill>
              <a:srgbClr val="0070C0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明确：鲲鹏形体硕大无比，变化神奇莫测，奋飞时气势壮美。作者从体大、背大、翼大以及活动范围大四个方面极写鲲鹏形象的磅礴壮观。用夸张的手法描述鲲鹏，“不知其几千里也”言其形，“若垂天之云”言其翼，“北冥”“南冥”“九万里”言其活动天地，极言鲲鹏形体之大、变化之神奇、飞腾时气势之壮观，一开头就向我们展示了一幅雄奇壮丽的画卷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 rot="16200000">
            <a:off x="140907" y="150075"/>
            <a:ext cx="416688" cy="690245"/>
          </a:xfrm>
          <a:custGeom>
            <a:avLst/>
            <a:gdLst>
              <a:gd name="connsiteX0" fmla="*/ 0 w 1125"/>
              <a:gd name="connsiteY0" fmla="*/ 0 h 1753"/>
              <a:gd name="connsiteX1" fmla="*/ 1125 w 1125"/>
              <a:gd name="connsiteY1" fmla="*/ 0 h 1753"/>
              <a:gd name="connsiteX2" fmla="*/ 1125 w 1125"/>
              <a:gd name="connsiteY2" fmla="*/ 1268 h 1753"/>
              <a:gd name="connsiteX3" fmla="*/ 0 w 1125"/>
              <a:gd name="connsiteY3" fmla="*/ 1268 h 1753"/>
              <a:gd name="connsiteX4" fmla="*/ 0 w 1125"/>
              <a:gd name="connsiteY4" fmla="*/ 0 h 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" h="1753">
                <a:moveTo>
                  <a:pt x="0" y="0"/>
                </a:moveTo>
                <a:lnTo>
                  <a:pt x="1125" y="0"/>
                </a:lnTo>
                <a:lnTo>
                  <a:pt x="1125" y="1268"/>
                </a:lnTo>
                <a:cubicBezTo>
                  <a:pt x="1135" y="1959"/>
                  <a:pt x="10" y="1869"/>
                  <a:pt x="0" y="12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0" name="图片 4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08" y="189387"/>
            <a:ext cx="3437657" cy="611620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809971" y="233587"/>
            <a:ext cx="343765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】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9" y="2603500"/>
            <a:ext cx="2667000" cy="3581400"/>
          </a:xfrm>
          <a:prstGeom prst="rect">
            <a:avLst/>
          </a:prstGeom>
        </p:spPr>
      </p:pic>
      <p:sp>
        <p:nvSpPr>
          <p:cNvPr id="11" name="文本框 1"/>
          <p:cNvSpPr/>
          <p:nvPr>
            <p:custDataLst>
              <p:tags r:id="rId2"/>
            </p:custDataLst>
          </p:nvPr>
        </p:nvSpPr>
        <p:spPr>
          <a:xfrm>
            <a:off x="694373" y="1957255"/>
            <a:ext cx="7951787" cy="2935547"/>
          </a:xfrm>
          <a:prstGeom prst="rect">
            <a:avLst/>
          </a:prstGeom>
          <a:noFill/>
          <a:ln>
            <a:solidFill>
              <a:srgbClr val="0070C0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 鲲鹏凭借海运和强大的风力飞到南海这一理想的境地。老师希望大家能凭借知识的力量、人格的魅力达到你人生的理想境界。愿你们能插上知识的翅膀，怀着积极乐观的心态，去乘长风，破万里浪。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 rot="16200000">
            <a:off x="140907" y="150075"/>
            <a:ext cx="416688" cy="690245"/>
          </a:xfrm>
          <a:custGeom>
            <a:avLst/>
            <a:gdLst>
              <a:gd name="connsiteX0" fmla="*/ 0 w 1125"/>
              <a:gd name="connsiteY0" fmla="*/ 0 h 1753"/>
              <a:gd name="connsiteX1" fmla="*/ 1125 w 1125"/>
              <a:gd name="connsiteY1" fmla="*/ 0 h 1753"/>
              <a:gd name="connsiteX2" fmla="*/ 1125 w 1125"/>
              <a:gd name="connsiteY2" fmla="*/ 1268 h 1753"/>
              <a:gd name="connsiteX3" fmla="*/ 0 w 1125"/>
              <a:gd name="connsiteY3" fmla="*/ 1268 h 1753"/>
              <a:gd name="connsiteX4" fmla="*/ 0 w 1125"/>
              <a:gd name="connsiteY4" fmla="*/ 0 h 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" h="1753">
                <a:moveTo>
                  <a:pt x="0" y="0"/>
                </a:moveTo>
                <a:lnTo>
                  <a:pt x="1125" y="0"/>
                </a:lnTo>
                <a:lnTo>
                  <a:pt x="1125" y="1268"/>
                </a:lnTo>
                <a:cubicBezTo>
                  <a:pt x="1135" y="1959"/>
                  <a:pt x="10" y="1869"/>
                  <a:pt x="0" y="12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0" name="图片 4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08" y="189387"/>
            <a:ext cx="3437657" cy="611620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809971" y="233587"/>
            <a:ext cx="306491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新课导入</a:t>
            </a:r>
          </a:p>
        </p:txBody>
      </p:sp>
      <p:sp>
        <p:nvSpPr>
          <p:cNvPr id="52" name="文本框 1"/>
          <p:cNvSpPr/>
          <p:nvPr>
            <p:custDataLst>
              <p:tags r:id="rId2"/>
            </p:custDataLst>
          </p:nvPr>
        </p:nvSpPr>
        <p:spPr>
          <a:xfrm>
            <a:off x="694374" y="1626235"/>
            <a:ext cx="7564755" cy="4412875"/>
          </a:xfrm>
          <a:prstGeom prst="rect">
            <a:avLst/>
          </a:prstGeom>
          <a:noFill/>
          <a:ln>
            <a:solidFill>
              <a:srgbClr val="0070C0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     有人说：“在诸子百家中，我最喜欢的一个人物就是庄子。读《庄子》一书，不仅因为他的文学价值，更多的是因为先生的大智与幽默，书中一个个风趣而富有人生哲理的寓言故事，先生的思想境界和人生态度，会给我们的人生带来许多的启迪”， 今天，让我们一起来感受庄子的大智与幽默。</a:t>
            </a:r>
            <a:endParaRPr sz="2400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9" y="2603500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 fill="hold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2" b="3242"/>
          <a:stretch>
            <a:fillRect/>
          </a:stretch>
        </p:blipFill>
        <p:spPr>
          <a:xfrm>
            <a:off x="693223" y="2016747"/>
            <a:ext cx="5210810" cy="3248660"/>
          </a:xfrm>
          <a:prstGeom prst="rect">
            <a:avLst/>
          </a:prstGeom>
        </p:spPr>
      </p:pic>
      <p:cxnSp>
        <p:nvCxnSpPr>
          <p:cNvPr id="4" name="肘形连接符 3"/>
          <p:cNvCxnSpPr/>
          <p:nvPr/>
        </p:nvCxnSpPr>
        <p:spPr>
          <a:xfrm>
            <a:off x="-26670" y="1409700"/>
            <a:ext cx="12241530" cy="4404360"/>
          </a:xfrm>
          <a:prstGeom prst="bentConnector3">
            <a:avLst>
              <a:gd name="adj1" fmla="val 29214"/>
            </a:avLst>
          </a:prstGeom>
          <a:ln w="279400">
            <a:gradFill>
              <a:gsLst>
                <a:gs pos="0">
                  <a:schemeClr val="bg1"/>
                </a:gs>
                <a:gs pos="27000">
                  <a:srgbClr val="0070C0"/>
                </a:gs>
                <a:gs pos="99000">
                  <a:schemeClr val="bg1"/>
                </a:gs>
                <a:gs pos="61000">
                  <a:srgbClr val="0070C0">
                    <a:lumMod val="20000"/>
                    <a:lumOff val="80000"/>
                  </a:srgbClr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87120" y="243701"/>
            <a:ext cx="31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下册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852685" y="2249997"/>
            <a:ext cx="4067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感谢聆听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7103986" y="1774593"/>
            <a:ext cx="1122744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6852685" y="3216922"/>
            <a:ext cx="4328370" cy="42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"FISH IN THE NORTH. "</a:t>
            </a:r>
          </a:p>
        </p:txBody>
      </p:sp>
      <p:sp>
        <p:nvSpPr>
          <p:cNvPr id="11" name="圆角矩形 12"/>
          <p:cNvSpPr/>
          <p:nvPr/>
        </p:nvSpPr>
        <p:spPr>
          <a:xfrm>
            <a:off x="6990477" y="4743675"/>
            <a:ext cx="2143933" cy="40511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16492" y="4775438"/>
            <a:ext cx="189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主讲：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 rot="16200000">
            <a:off x="140907" y="150075"/>
            <a:ext cx="416688" cy="690245"/>
          </a:xfrm>
          <a:custGeom>
            <a:avLst/>
            <a:gdLst>
              <a:gd name="connsiteX0" fmla="*/ 0 w 1125"/>
              <a:gd name="connsiteY0" fmla="*/ 0 h 1753"/>
              <a:gd name="connsiteX1" fmla="*/ 1125 w 1125"/>
              <a:gd name="connsiteY1" fmla="*/ 0 h 1753"/>
              <a:gd name="connsiteX2" fmla="*/ 1125 w 1125"/>
              <a:gd name="connsiteY2" fmla="*/ 1268 h 1753"/>
              <a:gd name="connsiteX3" fmla="*/ 0 w 1125"/>
              <a:gd name="connsiteY3" fmla="*/ 1268 h 1753"/>
              <a:gd name="connsiteX4" fmla="*/ 0 w 1125"/>
              <a:gd name="connsiteY4" fmla="*/ 0 h 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" h="1753">
                <a:moveTo>
                  <a:pt x="0" y="0"/>
                </a:moveTo>
                <a:lnTo>
                  <a:pt x="1125" y="0"/>
                </a:lnTo>
                <a:lnTo>
                  <a:pt x="1125" y="1268"/>
                </a:lnTo>
                <a:cubicBezTo>
                  <a:pt x="1135" y="1959"/>
                  <a:pt x="10" y="1869"/>
                  <a:pt x="0" y="12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0" name="图片 4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08" y="189387"/>
            <a:ext cx="3437657" cy="611620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809971" y="233587"/>
            <a:ext cx="306491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文学常识</a:t>
            </a:r>
          </a:p>
        </p:txBody>
      </p:sp>
      <p:sp>
        <p:nvSpPr>
          <p:cNvPr id="52" name="文本框 1"/>
          <p:cNvSpPr/>
          <p:nvPr>
            <p:custDataLst>
              <p:tags r:id="rId2"/>
            </p:custDataLst>
          </p:nvPr>
        </p:nvSpPr>
        <p:spPr>
          <a:xfrm>
            <a:off x="694374" y="2046028"/>
            <a:ext cx="10603546" cy="2935547"/>
          </a:xfrm>
          <a:prstGeom prst="rect">
            <a:avLst/>
          </a:prstGeom>
          <a:noFill/>
          <a:ln>
            <a:solidFill>
              <a:srgbClr val="0070C0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 庄子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约前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369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－前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286)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，名周，战国时期宋国蒙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今河南商丘东北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人，哲学家，道家学派代表人物，与老子并称为“老庄”。道家的主要精神是崇尚自然。庄子对待生活的态度是： 一切顺其自然，“安时而处顺”“知其无可奈何而安之若命”“清静无为”。政治上主张“无为而治”。</a:t>
            </a:r>
            <a:endParaRPr sz="2400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4374" y="1113175"/>
            <a:ext cx="2357120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1．作者链接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 fill="hold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 rot="16200000">
            <a:off x="140907" y="150075"/>
            <a:ext cx="416688" cy="690245"/>
          </a:xfrm>
          <a:custGeom>
            <a:avLst/>
            <a:gdLst>
              <a:gd name="connsiteX0" fmla="*/ 0 w 1125"/>
              <a:gd name="connsiteY0" fmla="*/ 0 h 1753"/>
              <a:gd name="connsiteX1" fmla="*/ 1125 w 1125"/>
              <a:gd name="connsiteY1" fmla="*/ 0 h 1753"/>
              <a:gd name="connsiteX2" fmla="*/ 1125 w 1125"/>
              <a:gd name="connsiteY2" fmla="*/ 1268 h 1753"/>
              <a:gd name="connsiteX3" fmla="*/ 0 w 1125"/>
              <a:gd name="connsiteY3" fmla="*/ 1268 h 1753"/>
              <a:gd name="connsiteX4" fmla="*/ 0 w 1125"/>
              <a:gd name="connsiteY4" fmla="*/ 0 h 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" h="1753">
                <a:moveTo>
                  <a:pt x="0" y="0"/>
                </a:moveTo>
                <a:lnTo>
                  <a:pt x="1125" y="0"/>
                </a:lnTo>
                <a:lnTo>
                  <a:pt x="1125" y="1268"/>
                </a:lnTo>
                <a:cubicBezTo>
                  <a:pt x="1135" y="1959"/>
                  <a:pt x="10" y="1869"/>
                  <a:pt x="0" y="12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0" name="图片 4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08" y="189387"/>
            <a:ext cx="3437657" cy="611620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809971" y="233587"/>
            <a:ext cx="306491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文学常识</a:t>
            </a:r>
          </a:p>
        </p:txBody>
      </p:sp>
      <p:sp>
        <p:nvSpPr>
          <p:cNvPr id="52" name="文本框 1"/>
          <p:cNvSpPr/>
          <p:nvPr>
            <p:custDataLst>
              <p:tags r:id="rId2"/>
            </p:custDataLst>
          </p:nvPr>
        </p:nvSpPr>
        <p:spPr>
          <a:xfrm>
            <a:off x="694374" y="2046028"/>
            <a:ext cx="6305866" cy="4308359"/>
          </a:xfrm>
          <a:prstGeom prst="rect">
            <a:avLst/>
          </a:prstGeom>
          <a:noFill/>
          <a:ln>
            <a:solidFill>
              <a:srgbClr val="0070C0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北冥有鱼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出自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庄子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庄子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，道家经典之一。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庄子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的文章，想象奇幻，构思巧妙，善用寓言和比喻，文笔汪洋恣肆，具有浪漫主义的艺术风格。它不仅有很高的哲学成就，对后世文学的发展也有着深远的影响。人们评价这本书为“文学的哲学、哲学的文学”。 代表作品为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庄子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以及名篇有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逍遥游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齐物论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等。</a:t>
            </a:r>
            <a:endParaRPr sz="2000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4374" y="1113175"/>
            <a:ext cx="2357120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．作品简介</a:t>
            </a:r>
          </a:p>
        </p:txBody>
      </p:sp>
      <p:pic>
        <p:nvPicPr>
          <p:cNvPr id="9" name="Picture 5" descr="https://p3.ssl.qhimgs1.com/sdr/400__/t01ceb215b0ee983923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858" y="2174080"/>
            <a:ext cx="4403751" cy="4052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 fill="hold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 rot="16200000">
            <a:off x="140907" y="150075"/>
            <a:ext cx="416688" cy="690245"/>
          </a:xfrm>
          <a:custGeom>
            <a:avLst/>
            <a:gdLst>
              <a:gd name="connsiteX0" fmla="*/ 0 w 1125"/>
              <a:gd name="connsiteY0" fmla="*/ 0 h 1753"/>
              <a:gd name="connsiteX1" fmla="*/ 1125 w 1125"/>
              <a:gd name="connsiteY1" fmla="*/ 0 h 1753"/>
              <a:gd name="connsiteX2" fmla="*/ 1125 w 1125"/>
              <a:gd name="connsiteY2" fmla="*/ 1268 h 1753"/>
              <a:gd name="connsiteX3" fmla="*/ 0 w 1125"/>
              <a:gd name="connsiteY3" fmla="*/ 1268 h 1753"/>
              <a:gd name="connsiteX4" fmla="*/ 0 w 1125"/>
              <a:gd name="connsiteY4" fmla="*/ 0 h 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" h="1753">
                <a:moveTo>
                  <a:pt x="0" y="0"/>
                </a:moveTo>
                <a:lnTo>
                  <a:pt x="1125" y="0"/>
                </a:lnTo>
                <a:lnTo>
                  <a:pt x="1125" y="1268"/>
                </a:lnTo>
                <a:cubicBezTo>
                  <a:pt x="1135" y="1959"/>
                  <a:pt x="10" y="1869"/>
                  <a:pt x="0" y="12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0" name="图片 4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08" y="189387"/>
            <a:ext cx="3437657" cy="611620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809971" y="233587"/>
            <a:ext cx="343765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初读课文整体感知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94374" y="1113175"/>
            <a:ext cx="4131626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、自由朗读，读准字音</a:t>
            </a:r>
          </a:p>
        </p:txBody>
      </p:sp>
      <p:sp>
        <p:nvSpPr>
          <p:cNvPr id="10" name="文本框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11263" y="2046028"/>
            <a:ext cx="6696075" cy="254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endParaRPr lang="en-US" altLang="zh-CN" sz="28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北</a:t>
            </a:r>
            <a:r>
              <a:rPr lang="zh-CN" altLang="en-US" sz="2800" b="1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冥</a:t>
            </a: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        )  迁</a:t>
            </a:r>
            <a:r>
              <a:rPr lang="zh-CN" altLang="en-US" sz="2800" b="1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徙</a:t>
            </a: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    )   正色</a:t>
            </a:r>
            <a:r>
              <a:rPr lang="zh-CN" altLang="en-US" sz="2800" b="1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邪</a:t>
            </a: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       )</a:t>
            </a: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鲲</a:t>
            </a: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           )  齐</a:t>
            </a:r>
            <a:r>
              <a:rPr lang="zh-CN" altLang="en-US" sz="2800" b="1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谐</a:t>
            </a: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    )   </a:t>
            </a:r>
            <a:r>
              <a:rPr lang="zh-CN" altLang="en-US" sz="2800" b="1" dirty="0">
                <a:solidFill>
                  <a:srgbClr val="66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抟</a:t>
            </a: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扶摇(        )</a:t>
            </a:r>
          </a:p>
        </p:txBody>
      </p:sp>
      <p:sp>
        <p:nvSpPr>
          <p:cNvPr id="11" name="矩形 3"/>
          <p:cNvSpPr/>
          <p:nvPr>
            <p:custDataLst>
              <p:tags r:id="rId3"/>
            </p:custDataLst>
          </p:nvPr>
        </p:nvSpPr>
        <p:spPr>
          <a:xfrm>
            <a:off x="2074863" y="3196965"/>
            <a:ext cx="1042273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míng</a:t>
            </a:r>
            <a:endParaRPr>
              <a:solidFill>
                <a:srgbClr val="008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4"/>
          <p:cNvSpPr/>
          <p:nvPr>
            <p:custDataLst>
              <p:tags r:id="rId4"/>
            </p:custDataLst>
          </p:nvPr>
        </p:nvSpPr>
        <p:spPr>
          <a:xfrm>
            <a:off x="4225863" y="3196965"/>
            <a:ext cx="501650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xǐ</a:t>
            </a:r>
            <a:endParaRPr dirty="0">
              <a:solidFill>
                <a:srgbClr val="008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5"/>
          <p:cNvSpPr/>
          <p:nvPr>
            <p:custDataLst>
              <p:tags r:id="rId5"/>
            </p:custDataLst>
          </p:nvPr>
        </p:nvSpPr>
        <p:spPr>
          <a:xfrm>
            <a:off x="6426743" y="3196965"/>
            <a:ext cx="595312" cy="523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yé</a:t>
            </a:r>
            <a:endParaRPr dirty="0">
              <a:solidFill>
                <a:srgbClr val="008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6"/>
          <p:cNvSpPr/>
          <p:nvPr>
            <p:custDataLst>
              <p:tags r:id="rId6"/>
            </p:custDataLst>
          </p:nvPr>
        </p:nvSpPr>
        <p:spPr>
          <a:xfrm>
            <a:off x="2003425" y="4062153"/>
            <a:ext cx="824265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sz="28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kūn</a:t>
            </a:r>
            <a:endParaRPr>
              <a:solidFill>
                <a:srgbClr val="008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7"/>
          <p:cNvSpPr/>
          <p:nvPr>
            <p:custDataLst>
              <p:tags r:id="rId7"/>
            </p:custDataLst>
          </p:nvPr>
        </p:nvSpPr>
        <p:spPr>
          <a:xfrm>
            <a:off x="4082733" y="4062153"/>
            <a:ext cx="708025" cy="522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xié</a:t>
            </a:r>
            <a:endParaRPr dirty="0">
              <a:solidFill>
                <a:srgbClr val="008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8"/>
          <p:cNvSpPr/>
          <p:nvPr>
            <p:custDataLst>
              <p:tags r:id="rId8"/>
            </p:custDataLst>
          </p:nvPr>
        </p:nvSpPr>
        <p:spPr>
          <a:xfrm>
            <a:off x="6208361" y="4070493"/>
            <a:ext cx="944489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sz="28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8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tuán</a:t>
            </a:r>
            <a:endParaRPr dirty="0">
              <a:solidFill>
                <a:srgbClr val="008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AutoShape 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138238" y="3125528"/>
            <a:ext cx="6481762" cy="1584325"/>
          </a:xfrm>
          <a:prstGeom prst="roundRect">
            <a:avLst>
              <a:gd name="adj" fmla="val 4690"/>
            </a:avLst>
          </a:prstGeom>
          <a:noFill/>
          <a:ln w="31750" algn="ctr">
            <a:solidFill>
              <a:srgbClr val="E49514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 b="1" i="1">
              <a:solidFill>
                <a:srgbClr val="00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9" y="2603500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 rot="16200000">
            <a:off x="140907" y="150075"/>
            <a:ext cx="416688" cy="690245"/>
          </a:xfrm>
          <a:custGeom>
            <a:avLst/>
            <a:gdLst>
              <a:gd name="connsiteX0" fmla="*/ 0 w 1125"/>
              <a:gd name="connsiteY0" fmla="*/ 0 h 1753"/>
              <a:gd name="connsiteX1" fmla="*/ 1125 w 1125"/>
              <a:gd name="connsiteY1" fmla="*/ 0 h 1753"/>
              <a:gd name="connsiteX2" fmla="*/ 1125 w 1125"/>
              <a:gd name="connsiteY2" fmla="*/ 1268 h 1753"/>
              <a:gd name="connsiteX3" fmla="*/ 0 w 1125"/>
              <a:gd name="connsiteY3" fmla="*/ 1268 h 1753"/>
              <a:gd name="connsiteX4" fmla="*/ 0 w 1125"/>
              <a:gd name="connsiteY4" fmla="*/ 0 h 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" h="1753">
                <a:moveTo>
                  <a:pt x="0" y="0"/>
                </a:moveTo>
                <a:lnTo>
                  <a:pt x="1125" y="0"/>
                </a:lnTo>
                <a:lnTo>
                  <a:pt x="1125" y="1268"/>
                </a:lnTo>
                <a:cubicBezTo>
                  <a:pt x="1135" y="1959"/>
                  <a:pt x="10" y="1869"/>
                  <a:pt x="0" y="12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0" name="图片 4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08" y="189387"/>
            <a:ext cx="3437657" cy="611620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809971" y="233587"/>
            <a:ext cx="343765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初读课文整体感知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969987" y="3167390"/>
            <a:ext cx="2252026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、朗读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 rot="16200000">
            <a:off x="140907" y="150075"/>
            <a:ext cx="416688" cy="690245"/>
          </a:xfrm>
          <a:custGeom>
            <a:avLst/>
            <a:gdLst>
              <a:gd name="connsiteX0" fmla="*/ 0 w 1125"/>
              <a:gd name="connsiteY0" fmla="*/ 0 h 1753"/>
              <a:gd name="connsiteX1" fmla="*/ 1125 w 1125"/>
              <a:gd name="connsiteY1" fmla="*/ 0 h 1753"/>
              <a:gd name="connsiteX2" fmla="*/ 1125 w 1125"/>
              <a:gd name="connsiteY2" fmla="*/ 1268 h 1753"/>
              <a:gd name="connsiteX3" fmla="*/ 0 w 1125"/>
              <a:gd name="connsiteY3" fmla="*/ 1268 h 1753"/>
              <a:gd name="connsiteX4" fmla="*/ 0 w 1125"/>
              <a:gd name="connsiteY4" fmla="*/ 0 h 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" h="1753">
                <a:moveTo>
                  <a:pt x="0" y="0"/>
                </a:moveTo>
                <a:lnTo>
                  <a:pt x="1125" y="0"/>
                </a:lnTo>
                <a:lnTo>
                  <a:pt x="1125" y="1268"/>
                </a:lnTo>
                <a:cubicBezTo>
                  <a:pt x="1135" y="1959"/>
                  <a:pt x="10" y="1869"/>
                  <a:pt x="0" y="12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0" name="图片 4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08" y="189387"/>
            <a:ext cx="3437657" cy="611620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809971" y="233587"/>
            <a:ext cx="343765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初读课文整体感知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94374" y="1113175"/>
            <a:ext cx="4040186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、教师范读，读准停顿</a:t>
            </a:r>
          </a:p>
        </p:txBody>
      </p:sp>
      <p:sp>
        <p:nvSpPr>
          <p:cNvPr id="7" name="文本框 1"/>
          <p:cNvSpPr/>
          <p:nvPr>
            <p:custDataLst>
              <p:tags r:id="rId2"/>
            </p:custDataLst>
          </p:nvPr>
        </p:nvSpPr>
        <p:spPr>
          <a:xfrm>
            <a:off x="694373" y="2046028"/>
            <a:ext cx="7951787" cy="4308359"/>
          </a:xfrm>
          <a:prstGeom prst="rect">
            <a:avLst/>
          </a:prstGeom>
          <a:noFill/>
          <a:ln>
            <a:solidFill>
              <a:srgbClr val="0070C0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 北冥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有鱼，其名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为鲲（</a:t>
            </a:r>
            <a:r>
              <a:rPr lang="en-US" altLang="zh-CN" sz="200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kūn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）。鲲之大，不知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其几千里也；化而为鸟，其名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为鹏。鹏之背，不知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其几千里也；怒而飞，其翼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若垂天之云。是鸟也，海运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则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将徙于南冥。南冥者，天池也。齐谐者，志怪者也。谐之言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曰：“鹏之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徙于南冥也，水击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三千里，抟（</a:t>
            </a:r>
            <a:r>
              <a:rPr lang="en-US" altLang="zh-CN" sz="200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tuán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）扶摇而上者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九万里，去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以六月息者也。”野马也，尘埃也，生物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之以息相吹也。天之苍苍，其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正色邪？其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远而无所至极邪？其视下也，亦若是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则已矣。</a:t>
            </a:r>
            <a:endParaRPr sz="2000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69" y="2603500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 rot="16200000">
            <a:off x="140907" y="150075"/>
            <a:ext cx="416688" cy="690245"/>
          </a:xfrm>
          <a:custGeom>
            <a:avLst/>
            <a:gdLst>
              <a:gd name="connsiteX0" fmla="*/ 0 w 1125"/>
              <a:gd name="connsiteY0" fmla="*/ 0 h 1753"/>
              <a:gd name="connsiteX1" fmla="*/ 1125 w 1125"/>
              <a:gd name="connsiteY1" fmla="*/ 0 h 1753"/>
              <a:gd name="connsiteX2" fmla="*/ 1125 w 1125"/>
              <a:gd name="connsiteY2" fmla="*/ 1268 h 1753"/>
              <a:gd name="connsiteX3" fmla="*/ 0 w 1125"/>
              <a:gd name="connsiteY3" fmla="*/ 1268 h 1753"/>
              <a:gd name="connsiteX4" fmla="*/ 0 w 1125"/>
              <a:gd name="connsiteY4" fmla="*/ 0 h 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" h="1753">
                <a:moveTo>
                  <a:pt x="0" y="0"/>
                </a:moveTo>
                <a:lnTo>
                  <a:pt x="1125" y="0"/>
                </a:lnTo>
                <a:lnTo>
                  <a:pt x="1125" y="1268"/>
                </a:lnTo>
                <a:cubicBezTo>
                  <a:pt x="1135" y="1959"/>
                  <a:pt x="10" y="1869"/>
                  <a:pt x="0" y="12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0" name="图片 4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08" y="189387"/>
            <a:ext cx="3437657" cy="611620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809971" y="233587"/>
            <a:ext cx="343765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译读课文把握文意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94374" y="1113175"/>
            <a:ext cx="10644186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（一）小组讨论，借助注释、工具书，并结合上下文语境翻译课文</a:t>
            </a:r>
          </a:p>
        </p:txBody>
      </p:sp>
      <p:sp>
        <p:nvSpPr>
          <p:cNvPr id="11" name="文本框 1"/>
          <p:cNvSpPr/>
          <p:nvPr>
            <p:custDataLst>
              <p:tags r:id="rId2"/>
            </p:custDataLst>
          </p:nvPr>
        </p:nvSpPr>
        <p:spPr>
          <a:xfrm>
            <a:off x="694373" y="2046028"/>
            <a:ext cx="10644186" cy="3692806"/>
          </a:xfrm>
          <a:prstGeom prst="rect">
            <a:avLst/>
          </a:prstGeom>
          <a:noFill/>
          <a:ln>
            <a:solidFill>
              <a:srgbClr val="0070C0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北冥有鱼①，其名曰鲲②。鲲之大，不知其几千里也；化而为鸟，其名为鹏③。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①冥：亦作“溟”，海之意。“北冥”，就是北方的大海。下文的“南冥” 就是南方的大海。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②鲲（</a:t>
            </a:r>
            <a:r>
              <a:rPr lang="en-US" altLang="zh-CN" sz="200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kūn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）：本指鱼卵，这里借表大鱼之名。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③鹏：本为古“凤”字，这里用表大鸟之名。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      北方的大海里有一条鱼，它的名字叫做鲲。鲲的体积，真不知道大到几千里；变化成为鸟，它的名字就叫鹏。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 rot="16200000">
            <a:off x="140907" y="150075"/>
            <a:ext cx="416688" cy="690245"/>
          </a:xfrm>
          <a:custGeom>
            <a:avLst/>
            <a:gdLst>
              <a:gd name="connsiteX0" fmla="*/ 0 w 1125"/>
              <a:gd name="connsiteY0" fmla="*/ 0 h 1753"/>
              <a:gd name="connsiteX1" fmla="*/ 1125 w 1125"/>
              <a:gd name="connsiteY1" fmla="*/ 0 h 1753"/>
              <a:gd name="connsiteX2" fmla="*/ 1125 w 1125"/>
              <a:gd name="connsiteY2" fmla="*/ 1268 h 1753"/>
              <a:gd name="connsiteX3" fmla="*/ 0 w 1125"/>
              <a:gd name="connsiteY3" fmla="*/ 1268 h 1753"/>
              <a:gd name="connsiteX4" fmla="*/ 0 w 1125"/>
              <a:gd name="connsiteY4" fmla="*/ 0 h 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" h="1753">
                <a:moveTo>
                  <a:pt x="0" y="0"/>
                </a:moveTo>
                <a:lnTo>
                  <a:pt x="1125" y="0"/>
                </a:lnTo>
                <a:lnTo>
                  <a:pt x="1125" y="1268"/>
                </a:lnTo>
                <a:cubicBezTo>
                  <a:pt x="1135" y="1959"/>
                  <a:pt x="10" y="1869"/>
                  <a:pt x="0" y="12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0" name="图片 4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08" y="189387"/>
            <a:ext cx="3437657" cy="611620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809971" y="233587"/>
            <a:ext cx="343765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译读课文把握文意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94374" y="1113175"/>
            <a:ext cx="10644186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（一）小组讨论，借助注释、工具书，并结合上下文语境翻译课文</a:t>
            </a:r>
          </a:p>
        </p:txBody>
      </p:sp>
      <p:sp>
        <p:nvSpPr>
          <p:cNvPr id="11" name="文本框 1"/>
          <p:cNvSpPr/>
          <p:nvPr>
            <p:custDataLst>
              <p:tags r:id="rId2"/>
            </p:custDataLst>
          </p:nvPr>
        </p:nvSpPr>
        <p:spPr>
          <a:xfrm>
            <a:off x="694373" y="2046028"/>
            <a:ext cx="10644186" cy="4308359"/>
          </a:xfrm>
          <a:prstGeom prst="rect">
            <a:avLst/>
          </a:prstGeom>
          <a:noFill/>
          <a:ln>
            <a:solidFill>
              <a:srgbClr val="0070C0"/>
            </a:solidFill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）鹏之背，不知其几千里也；怒而飞④，其翼若垂天之云⑤。是鸟也，海运则将徙于南冥⑥。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④怒：振奋，这里指用力鼓动翅膀。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⑤垂：悬挂。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⑥海运：海水运动，这里指汹涌的海涛；    徙：迁移。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0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鹏的脊背，真不知道长到几千里；当它奋起而飞的时候，那展开的双翅就像天边的云。这只鹏鸟呀，随着海上汹涌的波涛迁徙到南方的大海。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2030</Words>
  <Application>Microsoft Office PowerPoint</Application>
  <PresentationFormat>宽屏</PresentationFormat>
  <Paragraphs>131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Arial</vt:lpstr>
      <vt:lpstr>FandolFang R</vt:lpstr>
      <vt:lpstr>Calibri Light</vt:lpstr>
      <vt:lpstr>Calibri</vt:lpstr>
      <vt:lpstr>思源黑体 CN Light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2020-12-16T07:43:45Z</dcterms:created>
  <dcterms:modified xsi:type="dcterms:W3CDTF">2021-01-09T11:57:22Z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