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7" r:id="rId18"/>
    <p:sldId id="272" r:id="rId19"/>
    <p:sldId id="273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>
        <p:scale>
          <a:sx n="100" d="100"/>
          <a:sy n="100" d="100"/>
        </p:scale>
        <p:origin x="1224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57CD8CC-E9EC-48C9-B337-C3B814927A2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9433FE9-74D5-49B3-AC2D-000A9CB71E1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4.png"/><Relationship Id="rId2" Type="http://schemas.openxmlformats.org/officeDocument/2006/relationships/tags" Target="../tags/tag16.xml"/><Relationship Id="rId16" Type="http://schemas.openxmlformats.org/officeDocument/2006/relationships/image" Target="../media/image2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682836"/>
            <a:ext cx="12192000" cy="21751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3431" y="1983668"/>
            <a:ext cx="71352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i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6600" b="1" i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大自然的语言</a:t>
            </a:r>
            <a:r>
              <a:rPr lang="en-US" altLang="zh-CN" sz="6600" b="1" i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5400" b="1" i="1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2277" y="3132793"/>
            <a:ext cx="5944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THE LANGUAGE OF NATURE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62357" y="5541045"/>
            <a:ext cx="416937" cy="416935"/>
            <a:chOff x="891974" y="4415843"/>
            <a:chExt cx="450443" cy="450443"/>
          </a:xfrm>
        </p:grpSpPr>
        <p:sp>
          <p:nvSpPr>
            <p:cNvPr id="21" name="椭圆 20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11"/>
          <p:cNvSpPr txBox="1"/>
          <p:nvPr/>
        </p:nvSpPr>
        <p:spPr>
          <a:xfrm>
            <a:off x="1351154" y="5580236"/>
            <a:ext cx="1438045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882879" y="5541045"/>
            <a:ext cx="416937" cy="416935"/>
            <a:chOff x="891974" y="4415843"/>
            <a:chExt cx="450443" cy="450443"/>
          </a:xfrm>
        </p:grpSpPr>
        <p:sp>
          <p:nvSpPr>
            <p:cNvPr id="25" name="椭圆 24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文本框 15"/>
          <p:cNvSpPr txBox="1"/>
          <p:nvPr/>
        </p:nvSpPr>
        <p:spPr>
          <a:xfrm>
            <a:off x="4353556" y="5580236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  <p:sp>
        <p:nvSpPr>
          <p:cNvPr id="28" name="矩形 7"/>
          <p:cNvSpPr/>
          <p:nvPr/>
        </p:nvSpPr>
        <p:spPr>
          <a:xfrm>
            <a:off x="0" y="4685209"/>
            <a:ext cx="2185639" cy="622748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502148" y="2016274"/>
            <a:ext cx="4211432" cy="4211432"/>
            <a:chOff x="6899563" y="1565563"/>
            <a:chExt cx="5624946" cy="5624946"/>
          </a:xfrm>
        </p:grpSpPr>
        <p:sp>
          <p:nvSpPr>
            <p:cNvPr id="9" name="椭圆 8"/>
            <p:cNvSpPr/>
            <p:nvPr/>
          </p:nvSpPr>
          <p:spPr>
            <a:xfrm>
              <a:off x="6899563" y="1565563"/>
              <a:ext cx="5624946" cy="5624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7259781" y="1925781"/>
              <a:ext cx="4904510" cy="490451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6" t="354" r="17388"/>
            <a:stretch>
              <a:fillRect/>
            </a:stretch>
          </p:blipFill>
          <p:spPr>
            <a:xfrm>
              <a:off x="7601403" y="2267404"/>
              <a:ext cx="4221266" cy="4221264"/>
            </a:xfrm>
            <a:custGeom>
              <a:avLst/>
              <a:gdLst>
                <a:gd name="connsiteX0" fmla="*/ 2372810 w 4745620"/>
                <a:gd name="connsiteY0" fmla="*/ 0 h 4745619"/>
                <a:gd name="connsiteX1" fmla="*/ 4745620 w 4745620"/>
                <a:gd name="connsiteY1" fmla="*/ 2372810 h 4745619"/>
                <a:gd name="connsiteX2" fmla="*/ 2615416 w 4745620"/>
                <a:gd name="connsiteY2" fmla="*/ 4733370 h 4745619"/>
                <a:gd name="connsiteX3" fmla="*/ 2372831 w 4745620"/>
                <a:gd name="connsiteY3" fmla="*/ 4745619 h 4745619"/>
                <a:gd name="connsiteX4" fmla="*/ 2372789 w 4745620"/>
                <a:gd name="connsiteY4" fmla="*/ 4745619 h 4745619"/>
                <a:gd name="connsiteX5" fmla="*/ 2130204 w 4745620"/>
                <a:gd name="connsiteY5" fmla="*/ 4733370 h 4745619"/>
                <a:gd name="connsiteX6" fmla="*/ 0 w 4745620"/>
                <a:gd name="connsiteY6" fmla="*/ 2372810 h 4745619"/>
                <a:gd name="connsiteX7" fmla="*/ 2372810 w 4745620"/>
                <a:gd name="connsiteY7" fmla="*/ 0 h 474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45620" h="4745619">
                  <a:moveTo>
                    <a:pt x="2372810" y="0"/>
                  </a:moveTo>
                  <a:cubicBezTo>
                    <a:pt x="3683277" y="0"/>
                    <a:pt x="4745620" y="1062343"/>
                    <a:pt x="4745620" y="2372810"/>
                  </a:cubicBezTo>
                  <a:cubicBezTo>
                    <a:pt x="4745620" y="3601373"/>
                    <a:pt x="3811920" y="4611858"/>
                    <a:pt x="2615416" y="4733370"/>
                  </a:cubicBezTo>
                  <a:lnTo>
                    <a:pt x="2372831" y="4745619"/>
                  </a:lnTo>
                  <a:lnTo>
                    <a:pt x="2372789" y="4745619"/>
                  </a:lnTo>
                  <a:lnTo>
                    <a:pt x="2130204" y="4733370"/>
                  </a:lnTo>
                  <a:cubicBezTo>
                    <a:pt x="933700" y="4611858"/>
                    <a:pt x="0" y="3601373"/>
                    <a:pt x="0" y="2372810"/>
                  </a:cubicBezTo>
                  <a:cubicBezTo>
                    <a:pt x="0" y="1062343"/>
                    <a:pt x="1062343" y="0"/>
                    <a:pt x="2372810" y="0"/>
                  </a:cubicBezTo>
                  <a:close/>
                </a:path>
              </a:pathLst>
            </a:custGeom>
          </p:spPr>
        </p:pic>
      </p:grpSp>
      <p:sp>
        <p:nvSpPr>
          <p:cNvPr id="31" name="文本框 30"/>
          <p:cNvSpPr txBox="1"/>
          <p:nvPr/>
        </p:nvSpPr>
        <p:spPr>
          <a:xfrm>
            <a:off x="871573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5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  <p:bldP spid="23" grpId="0"/>
      <p:bldP spid="27" grpId="0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29463" y="1462899"/>
            <a:ext cx="9305137" cy="6116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 defTabSz="1171575" eaLnBrk="1" hangingPunct="1">
              <a:lnSpc>
                <a:spcPts val="2400"/>
              </a:lnSpc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１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默读第一部分。什么叫物候？什么叫物候学？</a:t>
            </a:r>
          </a:p>
        </p:txBody>
      </p:sp>
      <p:sp>
        <p:nvSpPr>
          <p:cNvPr id="28" name="矩形 27"/>
          <p:cNvSpPr/>
          <p:nvPr/>
        </p:nvSpPr>
        <p:spPr>
          <a:xfrm>
            <a:off x="829463" y="2453254"/>
            <a:ext cx="8306917" cy="3581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物候是生物的周期性现象（如植物的发芽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﹑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开花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﹑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结实，候鸟的迁徙，某些动物的冬眠等）与季节气候的关系。草木荣枯、候鸟去来等自然现象 ，我国古代劳动人民称它为物候。       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利用物候知识来研究农业生产的科学，叫物候学。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293983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29463" y="1462899"/>
            <a:ext cx="9305137" cy="6116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 defTabSz="1171575" eaLnBrk="1" hangingPunct="1">
              <a:lnSpc>
                <a:spcPts val="24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默读第二部分。物候观测对农业有什么重要意义？</a:t>
            </a:r>
          </a:p>
        </p:txBody>
      </p:sp>
      <p:sp>
        <p:nvSpPr>
          <p:cNvPr id="28" name="矩形 27"/>
          <p:cNvSpPr/>
          <p:nvPr/>
        </p:nvSpPr>
        <p:spPr>
          <a:xfrm>
            <a:off x="829463" y="3025274"/>
            <a:ext cx="8306917" cy="23302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物候观测的数据反映气温、湿度等气候条件的综合，也反映气候条件对于生物的影响，比较简便，容易掌握。可以广泛地运用在农业生产上。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293983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54203" y="1462899"/>
            <a:ext cx="11149177" cy="6116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>
              <a:lnSpc>
                <a:spcPts val="24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快速浏览第三部分，指出第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6—10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段的说明对象，并列出其说明顺序</a:t>
            </a:r>
          </a:p>
        </p:txBody>
      </p:sp>
      <p:sp>
        <p:nvSpPr>
          <p:cNvPr id="28" name="矩形 27"/>
          <p:cNvSpPr/>
          <p:nvPr/>
        </p:nvSpPr>
        <p:spPr>
          <a:xfrm>
            <a:off x="654203" y="2559708"/>
            <a:ext cx="8306917" cy="3581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说明对象：决定物候现象来临的因素。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说明顺序：从空间差异写到时间差异，由主到次的逻辑顺序，即纬度（南北）差异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经度（东西）差异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高下差异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古今差异。对物候的影响因素纬度最大，经度次之，高下差异又次之，古今差异最次。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293983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54204" y="1462899"/>
            <a:ext cx="7886780" cy="6116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>
              <a:lnSpc>
                <a:spcPts val="24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阅读文章最后一部分，概括研究物候学的意义。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54203" y="2559708"/>
            <a:ext cx="9907117" cy="3581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①预报农时，安排播种日期；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②安排农作物区划，确定造林和采集种子的日期；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③引种植物到气候条件相同的地区；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④避免或减轻害虫的侵害；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⑤便利山区的农业发展。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293983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品味赏析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54204" y="1462899"/>
            <a:ext cx="10989156" cy="14043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杏花开了，就好像大自然在传语要赶快耕地；桃花开了，又好像在暗示要赶快种谷子。布谷鸟开始唱歌，劳动人民懂得它在唱什么：“阿公阿婆，割麦插禾。”</a:t>
            </a:r>
          </a:p>
        </p:txBody>
      </p:sp>
      <p:sp>
        <p:nvSpPr>
          <p:cNvPr id="28" name="矩形 27"/>
          <p:cNvSpPr/>
          <p:nvPr/>
        </p:nvSpPr>
        <p:spPr>
          <a:xfrm>
            <a:off x="654204" y="3352471"/>
            <a:ext cx="7886780" cy="24377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拟人，好像这几种动植物都有人的思想感情，在为农民操心，惟恐他们误农事。形象生动地写活了大自然中无比丰富的物候现象。增强了文章的生动性和可读性。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293983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品味赏析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54204" y="1462899"/>
            <a:ext cx="10989156" cy="91454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比较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两段文字的不同特点，体会说明语言的生动性和准确性。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54204" y="2862628"/>
            <a:ext cx="8733636" cy="29873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第二段的语言形象生动。如“杏花开了，就好像大自然在传语要赶快耕地”中的“传语”一词，运用了拟人的修辞手法，把大自然人格化了，使大自然有了人的情感和语言，将大自然的灵气写出来了。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第十段的语言平实准确。如“此外，物候现象来临的迟早还有古今的差异”中“此外”“还有”都体现了说明文语言的平实准确。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293983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品味赏析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54204" y="1462899"/>
            <a:ext cx="10989156" cy="15744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3.“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物候观测使用的是‘活的仪器’，是活生生的生物。它比气象仪器复杂得多，灵敏得多。”这两句运用了什么说明方法？有怎样的作用？</a:t>
            </a:r>
          </a:p>
        </p:txBody>
      </p:sp>
      <p:sp>
        <p:nvSpPr>
          <p:cNvPr id="28" name="矩形 27"/>
          <p:cNvSpPr/>
          <p:nvPr/>
        </p:nvSpPr>
        <p:spPr>
          <a:xfrm>
            <a:off x="654204" y="3676290"/>
            <a:ext cx="8733636" cy="21737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运用了打比方、作比较的说明方法，把生物和气象仪器进行对比，说明了物候观测的重要特征是使用活生生的生物进行观测，并且这种观测要更复杂、更灵敏。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293983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归纳总结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54204" y="2160559"/>
            <a:ext cx="8733636" cy="21737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本文是一篇事理说明文，文章详细说明了物候学研究的对象、物候变化的一些规律和研究物候学的意义，提倡进一步加强对物候的观测和研究，从而促进农业生产。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293983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682836"/>
            <a:ext cx="12192000" cy="21751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7846" y="1983668"/>
            <a:ext cx="62664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i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zh-CN" altLang="en-US" sz="5400" b="1" i="1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2277" y="3132793"/>
            <a:ext cx="5944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THE LANGUAGE OF NATURE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62357" y="5541045"/>
            <a:ext cx="416937" cy="416935"/>
            <a:chOff x="891974" y="4415843"/>
            <a:chExt cx="450443" cy="450443"/>
          </a:xfrm>
        </p:grpSpPr>
        <p:sp>
          <p:nvSpPr>
            <p:cNvPr id="21" name="椭圆 20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11"/>
          <p:cNvSpPr txBox="1"/>
          <p:nvPr/>
        </p:nvSpPr>
        <p:spPr>
          <a:xfrm>
            <a:off x="1351154" y="5580236"/>
            <a:ext cx="1438045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882879" y="5541045"/>
            <a:ext cx="416937" cy="416935"/>
            <a:chOff x="891974" y="4415843"/>
            <a:chExt cx="450443" cy="450443"/>
          </a:xfrm>
        </p:grpSpPr>
        <p:sp>
          <p:nvSpPr>
            <p:cNvPr id="25" name="椭圆 24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文本框 15"/>
          <p:cNvSpPr txBox="1"/>
          <p:nvPr/>
        </p:nvSpPr>
        <p:spPr>
          <a:xfrm>
            <a:off x="4353556" y="5580236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  <p:sp>
        <p:nvSpPr>
          <p:cNvPr id="28" name="矩形 7"/>
          <p:cNvSpPr/>
          <p:nvPr/>
        </p:nvSpPr>
        <p:spPr>
          <a:xfrm>
            <a:off x="0" y="4685209"/>
            <a:ext cx="2185639" cy="622748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502148" y="2016274"/>
            <a:ext cx="4211432" cy="4211432"/>
            <a:chOff x="6899563" y="1565563"/>
            <a:chExt cx="5624946" cy="5624946"/>
          </a:xfrm>
        </p:grpSpPr>
        <p:sp>
          <p:nvSpPr>
            <p:cNvPr id="9" name="椭圆 8"/>
            <p:cNvSpPr/>
            <p:nvPr/>
          </p:nvSpPr>
          <p:spPr>
            <a:xfrm>
              <a:off x="6899563" y="1565563"/>
              <a:ext cx="5624946" cy="5624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7259781" y="1925781"/>
              <a:ext cx="4904510" cy="490451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6" t="354" r="17388"/>
            <a:stretch>
              <a:fillRect/>
            </a:stretch>
          </p:blipFill>
          <p:spPr>
            <a:xfrm>
              <a:off x="7601403" y="2267404"/>
              <a:ext cx="4221266" cy="4221264"/>
            </a:xfrm>
            <a:custGeom>
              <a:avLst/>
              <a:gdLst>
                <a:gd name="connsiteX0" fmla="*/ 2372810 w 4745620"/>
                <a:gd name="connsiteY0" fmla="*/ 0 h 4745619"/>
                <a:gd name="connsiteX1" fmla="*/ 4745620 w 4745620"/>
                <a:gd name="connsiteY1" fmla="*/ 2372810 h 4745619"/>
                <a:gd name="connsiteX2" fmla="*/ 2615416 w 4745620"/>
                <a:gd name="connsiteY2" fmla="*/ 4733370 h 4745619"/>
                <a:gd name="connsiteX3" fmla="*/ 2372831 w 4745620"/>
                <a:gd name="connsiteY3" fmla="*/ 4745619 h 4745619"/>
                <a:gd name="connsiteX4" fmla="*/ 2372789 w 4745620"/>
                <a:gd name="connsiteY4" fmla="*/ 4745619 h 4745619"/>
                <a:gd name="connsiteX5" fmla="*/ 2130204 w 4745620"/>
                <a:gd name="connsiteY5" fmla="*/ 4733370 h 4745619"/>
                <a:gd name="connsiteX6" fmla="*/ 0 w 4745620"/>
                <a:gd name="connsiteY6" fmla="*/ 2372810 h 4745619"/>
                <a:gd name="connsiteX7" fmla="*/ 2372810 w 4745620"/>
                <a:gd name="connsiteY7" fmla="*/ 0 h 474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45620" h="4745619">
                  <a:moveTo>
                    <a:pt x="2372810" y="0"/>
                  </a:moveTo>
                  <a:cubicBezTo>
                    <a:pt x="3683277" y="0"/>
                    <a:pt x="4745620" y="1062343"/>
                    <a:pt x="4745620" y="2372810"/>
                  </a:cubicBezTo>
                  <a:cubicBezTo>
                    <a:pt x="4745620" y="3601373"/>
                    <a:pt x="3811920" y="4611858"/>
                    <a:pt x="2615416" y="4733370"/>
                  </a:cubicBezTo>
                  <a:lnTo>
                    <a:pt x="2372831" y="4745619"/>
                  </a:lnTo>
                  <a:lnTo>
                    <a:pt x="2372789" y="4745619"/>
                  </a:lnTo>
                  <a:lnTo>
                    <a:pt x="2130204" y="4733370"/>
                  </a:lnTo>
                  <a:cubicBezTo>
                    <a:pt x="933700" y="4611858"/>
                    <a:pt x="0" y="3601373"/>
                    <a:pt x="0" y="2372810"/>
                  </a:cubicBezTo>
                  <a:cubicBezTo>
                    <a:pt x="0" y="1062343"/>
                    <a:pt x="1062343" y="0"/>
                    <a:pt x="2372810" y="0"/>
                  </a:cubicBezTo>
                  <a:close/>
                </a:path>
              </a:pathLst>
            </a:custGeom>
          </p:spPr>
        </p:pic>
      </p:grpSp>
      <p:sp>
        <p:nvSpPr>
          <p:cNvPr id="31" name="文本框 30"/>
          <p:cNvSpPr txBox="1"/>
          <p:nvPr/>
        </p:nvSpPr>
        <p:spPr>
          <a:xfrm>
            <a:off x="871573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99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99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99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99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99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  <p:bldP spid="23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作者介绍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0279" y="1668865"/>
            <a:ext cx="6537365" cy="4000500"/>
          </a:xfrm>
          <a:prstGeom prst="rect">
            <a:avLst/>
          </a:prstGeom>
          <a:ln w="9525" algn="ctr">
            <a:solidFill>
              <a:srgbClr val="00B050"/>
            </a:solidFill>
            <a:miter lim="1000000"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竺可桢（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1890—1974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字藕舫，浙江上虞人。中国科学院院士，中国近代气象学家、地理学家、教育家。他是中国近代地理学和气象学的奠基者，是中国物候学的创始人。主要著作有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物候学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中国近五千年来气候变迁的初步研究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84" y="1668864"/>
            <a:ext cx="2798277" cy="4000499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知识链接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3" name="Text Box 1029"/>
          <p:cNvSpPr/>
          <p:nvPr>
            <p:custDataLst>
              <p:tags r:id="rId2"/>
            </p:custDataLst>
          </p:nvPr>
        </p:nvSpPr>
        <p:spPr>
          <a:xfrm>
            <a:off x="1203530" y="2491738"/>
            <a:ext cx="8964612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说明文分类：事物说明文 事理说明文 </a:t>
            </a:r>
            <a:endParaRPr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1033"/>
          <p:cNvSpPr/>
          <p:nvPr>
            <p:custDataLst>
              <p:tags r:id="rId3"/>
            </p:custDataLst>
          </p:nvPr>
        </p:nvSpPr>
        <p:spPr>
          <a:xfrm>
            <a:off x="1168605" y="4996813"/>
            <a:ext cx="860425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说明文的语言：生动说明文 平实说明文</a:t>
            </a:r>
            <a:endParaRPr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1034"/>
          <p:cNvSpPr/>
          <p:nvPr>
            <p:custDataLst>
              <p:tags r:id="rId4"/>
            </p:custDataLst>
          </p:nvPr>
        </p:nvSpPr>
        <p:spPr>
          <a:xfrm>
            <a:off x="1186067" y="3036251"/>
            <a:ext cx="4313238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说明方法常见的有：</a:t>
            </a:r>
            <a:endParaRPr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1035"/>
          <p:cNvSpPr/>
          <p:nvPr>
            <p:custDataLst>
              <p:tags r:id="rId5"/>
            </p:custDataLst>
          </p:nvPr>
        </p:nvSpPr>
        <p:spPr>
          <a:xfrm>
            <a:off x="3478417" y="3037838"/>
            <a:ext cx="4972050" cy="101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举例子 分类别 列数字 </a:t>
            </a:r>
            <a:endParaRPr lang="en-US" altLang="zh-CN" sz="20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作比较 下定义 打比方</a:t>
            </a:r>
            <a:endParaRPr lang="en-US" altLang="zh-CN" sz="20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画图表 作诠释 摹状貌</a:t>
            </a:r>
            <a:endParaRPr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1036"/>
          <p:cNvSpPr/>
          <p:nvPr>
            <p:custDataLst>
              <p:tags r:id="rId6"/>
            </p:custDataLst>
          </p:nvPr>
        </p:nvSpPr>
        <p:spPr>
          <a:xfrm>
            <a:off x="1168605" y="4298313"/>
            <a:ext cx="3167062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说明顺序：</a:t>
            </a:r>
            <a:endParaRPr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Box 1037"/>
          <p:cNvSpPr/>
          <p:nvPr>
            <p:custDataLst>
              <p:tags r:id="rId7"/>
            </p:custDataLst>
          </p:nvPr>
        </p:nvSpPr>
        <p:spPr>
          <a:xfrm>
            <a:off x="2554492" y="4298313"/>
            <a:ext cx="361509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时间顺序  空间顺序  逻辑顺序 </a:t>
            </a:r>
            <a:endParaRPr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1038"/>
          <p:cNvSpPr/>
          <p:nvPr>
            <p:custDataLst>
              <p:tags r:id="rId8"/>
            </p:custDataLst>
          </p:nvPr>
        </p:nvSpPr>
        <p:spPr>
          <a:xfrm>
            <a:off x="1186067" y="5566726"/>
            <a:ext cx="173355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说明的语言：</a:t>
            </a:r>
            <a:endParaRPr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Box 1039"/>
          <p:cNvSpPr/>
          <p:nvPr>
            <p:custDataLst>
              <p:tags r:id="rId9"/>
            </p:custDataLst>
          </p:nvPr>
        </p:nvSpPr>
        <p:spPr>
          <a:xfrm>
            <a:off x="2762455" y="5566726"/>
            <a:ext cx="547370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准确性 周密 简明 生动</a:t>
            </a:r>
            <a:endParaRPr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9463" y="2337997"/>
            <a:ext cx="9277719" cy="382761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24" y="2788634"/>
            <a:ext cx="2667000" cy="35814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29463" y="1462899"/>
            <a:ext cx="3729039" cy="6116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171575" eaLnBrk="1" hangingPunct="1">
              <a:lnSpc>
                <a:spcPts val="24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有关“说明文知识”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知识链接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29463" y="2559708"/>
            <a:ext cx="8101177" cy="31941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事理说明文  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是以说明事物的本质特点，分析事物的因果关系，掲示出事物变化、发展规律的文章。这类说明文，主要是阐释所要说的“理”，而要阐释这个“理”，就要按事物的内在联系和因果关系安排好释理的顺序，所以逻辑顺序行文就成了事理说明文的一大特点。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9463" y="1462899"/>
            <a:ext cx="4016857" cy="6116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171575" eaLnBrk="1" hangingPunct="1">
              <a:lnSpc>
                <a:spcPts val="24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有关“事理说明文”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知识链接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29463" y="2559708"/>
            <a:ext cx="8101177" cy="28353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“大自然的语言”就是丰富的物候现象。标题运用了比喻和拟人的修辞手法，有较强的趣味性和启发性，容易引起读者的兴越。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9463" y="1462899"/>
            <a:ext cx="2203297" cy="6116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 defTabSz="1171575" eaLnBrk="1" hangingPunct="1">
              <a:lnSpc>
                <a:spcPts val="24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题目解说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写作背景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29463" y="1859036"/>
            <a:ext cx="10562867" cy="38713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竺可桢是我国物候观测网的倡导者和组织者。早在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1934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年，他就曾对推动农作物的观测工作做出重要贡献，并致力于观测冬小麦、棉花、水稻的物候现象。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1961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年，中科院地理研究所主持建立了全国物候观测网，制定了物候观测方法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草案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，确定了国内共同物候观测种类。竺可桢带头撰写物候知识的科普文章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科学大众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1963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年第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期发表了他的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一门丰产的科学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物候学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 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，即本文改写所依据的原文。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检查预习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29463" y="1462899"/>
            <a:ext cx="2203297" cy="6116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 defTabSz="1171575" eaLnBrk="1" hangingPunct="1">
              <a:lnSpc>
                <a:spcPts val="24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生字词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sp>
        <p:nvSpPr>
          <p:cNvPr id="12" name="矩形 22"/>
          <p:cNvSpPr/>
          <p:nvPr>
            <p:custDataLst>
              <p:tags r:id="rId2"/>
            </p:custDataLst>
          </p:nvPr>
        </p:nvSpPr>
        <p:spPr>
          <a:xfrm>
            <a:off x="942675" y="2840813"/>
            <a:ext cx="8435975" cy="2468176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翩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然（        ）  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孕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育（        ）   风雪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载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途（       ）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簌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簌（       ）   物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候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  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炎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热（         ）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谚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   连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翘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   悬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纬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度（       ）  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经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度（         ）   销声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匿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迹（         ）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8"/>
          <p:cNvSpPr/>
          <p:nvPr>
            <p:custDataLst>
              <p:tags r:id="rId3"/>
            </p:custDataLst>
          </p:nvPr>
        </p:nvSpPr>
        <p:spPr>
          <a:xfrm>
            <a:off x="1746056" y="3028890"/>
            <a:ext cx="670376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piān</a:t>
            </a:r>
            <a:endParaRPr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9"/>
          <p:cNvSpPr/>
          <p:nvPr>
            <p:custDataLst>
              <p:tags r:id="rId4"/>
            </p:custDataLst>
          </p:nvPr>
        </p:nvSpPr>
        <p:spPr>
          <a:xfrm>
            <a:off x="5866593" y="3028890"/>
            <a:ext cx="514628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zài</a:t>
            </a:r>
            <a:endParaRPr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0"/>
          <p:cNvSpPr/>
          <p:nvPr>
            <p:custDataLst>
              <p:tags r:id="rId5"/>
            </p:custDataLst>
          </p:nvPr>
        </p:nvSpPr>
        <p:spPr>
          <a:xfrm>
            <a:off x="5323843" y="3642441"/>
            <a:ext cx="613438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yán</a:t>
            </a:r>
            <a:endParaRPr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1"/>
          <p:cNvSpPr/>
          <p:nvPr>
            <p:custDataLst>
              <p:tags r:id="rId6"/>
            </p:custDataLst>
          </p:nvPr>
        </p:nvSpPr>
        <p:spPr>
          <a:xfrm>
            <a:off x="3563154" y="2994554"/>
            <a:ext cx="598241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yùn</a:t>
            </a:r>
            <a:endParaRPr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2"/>
          <p:cNvSpPr/>
          <p:nvPr>
            <p:custDataLst>
              <p:tags r:id="rId7"/>
            </p:custDataLst>
          </p:nvPr>
        </p:nvSpPr>
        <p:spPr>
          <a:xfrm>
            <a:off x="3502855" y="3644088"/>
            <a:ext cx="612668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hòu</a:t>
            </a:r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3"/>
          <p:cNvSpPr/>
          <p:nvPr>
            <p:custDataLst>
              <p:tags r:id="rId8"/>
            </p:custDataLst>
          </p:nvPr>
        </p:nvSpPr>
        <p:spPr>
          <a:xfrm>
            <a:off x="5361646" y="4249502"/>
            <a:ext cx="615874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shū</a:t>
            </a:r>
            <a:endParaRPr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4"/>
          <p:cNvSpPr/>
          <p:nvPr>
            <p:custDataLst>
              <p:tags r:id="rId9"/>
            </p:custDataLst>
          </p:nvPr>
        </p:nvSpPr>
        <p:spPr>
          <a:xfrm>
            <a:off x="1804044" y="3654306"/>
            <a:ext cx="526106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sù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5"/>
          <p:cNvSpPr/>
          <p:nvPr>
            <p:custDataLst>
              <p:tags r:id="rId10"/>
            </p:custDataLst>
          </p:nvPr>
        </p:nvSpPr>
        <p:spPr>
          <a:xfrm>
            <a:off x="1779944" y="4227841"/>
            <a:ext cx="613438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yàn</a:t>
            </a:r>
            <a:endParaRPr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16"/>
          <p:cNvSpPr/>
          <p:nvPr>
            <p:custDataLst>
              <p:tags r:id="rId11"/>
            </p:custDataLst>
          </p:nvPr>
        </p:nvSpPr>
        <p:spPr>
          <a:xfrm>
            <a:off x="3491820" y="4249502"/>
            <a:ext cx="740908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qiáo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17"/>
          <p:cNvSpPr/>
          <p:nvPr>
            <p:custDataLst>
              <p:tags r:id="rId12"/>
            </p:custDataLst>
          </p:nvPr>
        </p:nvSpPr>
        <p:spPr>
          <a:xfrm>
            <a:off x="1746056" y="4859113"/>
            <a:ext cx="574675" cy="400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wěi</a:t>
            </a:r>
            <a:endParaRPr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18"/>
          <p:cNvSpPr/>
          <p:nvPr>
            <p:custDataLst>
              <p:tags r:id="rId13"/>
            </p:custDataLst>
          </p:nvPr>
        </p:nvSpPr>
        <p:spPr>
          <a:xfrm>
            <a:off x="5977520" y="4856421"/>
            <a:ext cx="412292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nì</a:t>
            </a:r>
            <a:endParaRPr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19"/>
          <p:cNvSpPr/>
          <p:nvPr>
            <p:custDataLst>
              <p:tags r:id="rId14"/>
            </p:custDataLst>
          </p:nvPr>
        </p:nvSpPr>
        <p:spPr>
          <a:xfrm>
            <a:off x="3563154" y="4856421"/>
            <a:ext cx="598241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jīnɡ</a:t>
            </a:r>
            <a:endParaRPr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检查预习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29463" y="1462899"/>
            <a:ext cx="2203297" cy="6116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 defTabSz="1171575" eaLnBrk="1" hangingPunct="1">
              <a:lnSpc>
                <a:spcPts val="2400"/>
              </a:lnSpc>
            </a:pP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重点词语</a:t>
            </a:r>
          </a:p>
        </p:txBody>
      </p:sp>
      <p:sp>
        <p:nvSpPr>
          <p:cNvPr id="28" name="矩形 27"/>
          <p:cNvSpPr/>
          <p:nvPr/>
        </p:nvSpPr>
        <p:spPr>
          <a:xfrm>
            <a:off x="829463" y="2254908"/>
            <a:ext cx="9640417" cy="40859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次第：依次。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翩然：动作轻快的样子。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孕育：比喻既存的事物中酝酿着新事物。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销声匿迹：本义是不再公开讲话，不再公开露面。这里指昆虫无声无息、无影无踪。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衰草连天：很多草枯黄败落的样子。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载途：满路，有遍地的意思。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周而复始：一次又一次地循环。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草长莺飞：形容春天美好的情景。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悬殊：相差很远。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293983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29463" y="1462899"/>
            <a:ext cx="3269569" cy="6116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 defTabSz="1171575" eaLnBrk="1" hangingPunct="1">
              <a:lnSpc>
                <a:spcPts val="2400"/>
              </a:lnSpc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文章分为四个部分</a:t>
            </a:r>
          </a:p>
        </p:txBody>
      </p:sp>
      <p:sp>
        <p:nvSpPr>
          <p:cNvPr id="28" name="矩形 27"/>
          <p:cNvSpPr/>
          <p:nvPr/>
        </p:nvSpPr>
        <p:spPr>
          <a:xfrm>
            <a:off x="829463" y="2453254"/>
            <a:ext cx="9640417" cy="3581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1--3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）：引出什么是物候和物候学。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24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4--5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）：以具体事例说明物候观测对农业的重要性。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24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4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6--10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）：具体说明影响物候现象来临的四个因素。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24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第四部分（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11--12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）：阐明研究物候学的意义。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293983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宽屏</PresentationFormat>
  <Paragraphs>107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2020-12-16T07:43:41Z</dcterms:created>
  <dcterms:modified xsi:type="dcterms:W3CDTF">2021-01-09T11:57:40Z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