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9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ppt/tags/tag24.xml" ContentType="application/vnd.openxmlformats-officedocument.presentationml.tags+xml"/>
  <Override PartName="/ppt/notesSlides/notesSlide11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3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7" r:id="rId16"/>
    <p:sldId id="280" r:id="rId17"/>
    <p:sldId id="257" r:id="rId18"/>
  </p:sldIdLst>
  <p:sldSz cx="12192000" cy="6858000"/>
  <p:notesSz cx="6858000" cy="9144000"/>
  <p:embeddedFontLst>
    <p:embeddedFont>
      <p:font typeface="FandolFang R" panose="02010600030101010101" charset="-122"/>
      <p:regular r:id="rId20"/>
    </p:embeddedFont>
    <p:embeddedFont>
      <p:font typeface="思源黑体 CN Light" panose="02010600030101010101" charset="-122"/>
      <p:regular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8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D83BCC1-F2B6-4509-AE17-5949EFA8481F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5B51D8-D96B-42E4-ADB4-6058DC8BA0F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B51D8-D96B-42E4-ADB4-6058DC8BA0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5B51D8-D96B-42E4-ADB4-6058DC8BA0F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2D35B8-394C-4D20-B8E7-F27382F05D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342796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7" tIns="45709" rIns="91417" bIns="45709" anchor="ctr"/>
          <a:lstStyle/>
          <a:p>
            <a:pPr algn="ctr" defTabSz="913130">
              <a:defRPr/>
            </a:pPr>
            <a:endParaRPr lang="zh-CN" altLang="en-US" sz="186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t>2021/1/9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3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3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3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7" Type="http://schemas.openxmlformats.org/officeDocument/2006/relationships/image" Target="../media/image3.pn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03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15815" y="656492"/>
            <a:ext cx="11160370" cy="55450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5641" y="87440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5641" y="2688435"/>
            <a:ext cx="449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en-US" altLang="zh-CN" sz="7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《</a:t>
            </a:r>
            <a:r>
              <a:rPr lang="zh-CN" altLang="en-US" sz="7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马说</a:t>
            </a:r>
            <a:r>
              <a:rPr lang="en-US" altLang="zh-CN" sz="7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》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1529377" y="2379522"/>
            <a:ext cx="1122744" cy="0"/>
          </a:xfrm>
          <a:prstGeom prst="line">
            <a:avLst/>
          </a:prstGeom>
          <a:noFill/>
          <a:ln w="76200" cap="flat" cmpd="sng" algn="ctr">
            <a:solidFill>
              <a:srgbClr val="EDB62B"/>
            </a:solidFill>
            <a:prstDash val="solid"/>
            <a:miter lim="800000"/>
          </a:ln>
          <a:effectLst/>
        </p:spPr>
      </p:cxnSp>
      <p:sp>
        <p:nvSpPr>
          <p:cNvPr id="17" name="矩形 16"/>
          <p:cNvSpPr/>
          <p:nvPr/>
        </p:nvSpPr>
        <p:spPr>
          <a:xfrm>
            <a:off x="1414324" y="3873415"/>
            <a:ext cx="3553916" cy="462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defRPr/>
            </a:pP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HORSE TALK</a:t>
            </a: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圆角矩形 12"/>
          <p:cNvSpPr/>
          <p:nvPr/>
        </p:nvSpPr>
        <p:spPr>
          <a:xfrm>
            <a:off x="1452969" y="5109856"/>
            <a:ext cx="2143933" cy="405114"/>
          </a:xfrm>
          <a:prstGeom prst="roundRect">
            <a:avLst/>
          </a:prstGeom>
          <a:solidFill>
            <a:srgbClr val="EDB6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22599" y="5133006"/>
            <a:ext cx="1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lang="en-US" altLang="zh-CN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r="23563" b="5475"/>
          <a:stretch>
            <a:fillRect/>
          </a:stretch>
        </p:blipFill>
        <p:spPr>
          <a:xfrm>
            <a:off x="6299913" y="671009"/>
            <a:ext cx="5376272" cy="551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437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诵读感知音韵美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224028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、自由朗读 </a:t>
            </a:r>
          </a:p>
        </p:txBody>
      </p:sp>
      <p:sp>
        <p:nvSpPr>
          <p:cNvPr id="6" name="文本框 1"/>
          <p:cNvSpPr/>
          <p:nvPr>
            <p:custDataLst>
              <p:tags r:id="rId2"/>
            </p:custDataLst>
          </p:nvPr>
        </p:nvSpPr>
        <p:spPr>
          <a:xfrm>
            <a:off x="881898" y="2172093"/>
            <a:ext cx="8963142" cy="3731278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提示：这篇文章是作者带着悲愤的情绪写的。句末的叹词——三个“也”要读出不同的语气。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①“祇辱于奴隶人之手，骈死于槽枥之间，不以千里称也。”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要读出惋惜的语气。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②“且欲与常马等不可得，安求其能千里也？”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要读出作者的不平之气。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ea typeface="思源黑体 CN Regular" panose="020B0500000000000000" pitchFamily="34" charset="-122"/>
                <a:sym typeface="Arial" panose="020B0604020202020204" pitchFamily="34" charset="0"/>
              </a:rPr>
              <a:t>③“呜呼！其真无马邪？其真不知马也。”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要读出作者的愤慨。</a:t>
            </a:r>
          </a:p>
        </p:txBody>
      </p:sp>
      <p:sp>
        <p:nvSpPr>
          <p:cNvPr id="7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240" y="2172093"/>
            <a:ext cx="10246360" cy="4076307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78892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7062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664464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合作交流，老师指导，疏通文章大意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46" y="2773986"/>
            <a:ext cx="2667000" cy="35814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77240" y="1582140"/>
            <a:ext cx="7008389" cy="4788180"/>
            <a:chOff x="701040" y="1201140"/>
            <a:chExt cx="7742237" cy="5289550"/>
          </a:xfrm>
        </p:grpSpPr>
        <p:sp>
          <p:nvSpPr>
            <p:cNvPr id="10" name="圆角矩形 3"/>
            <p:cNvSpPr>
              <a:spLocks noChangeArrowheads="1"/>
            </p:cNvSpPr>
            <p:nvPr/>
          </p:nvSpPr>
          <p:spPr bwMode="auto">
            <a:xfrm>
              <a:off x="712152" y="1852867"/>
              <a:ext cx="7200900" cy="4637823"/>
            </a:xfrm>
            <a:prstGeom prst="roundRect">
              <a:avLst>
                <a:gd name="adj" fmla="val 0"/>
              </a:avLst>
            </a:prstGeom>
            <a:noFill/>
            <a:ln w="15875">
              <a:solidFill>
                <a:srgbClr val="203644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 eaLnBrk="0" hangingPunct="0"/>
              <a:endParaRPr lang="zh-CN" altLang="en-US" sz="1600">
                <a:solidFill>
                  <a:srgbClr val="FFFF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文本框 1"/>
            <p:cNvSpPr txBox="1">
              <a:spLocks noChangeArrowheads="1"/>
            </p:cNvSpPr>
            <p:nvPr/>
          </p:nvSpPr>
          <p:spPr bwMode="auto">
            <a:xfrm>
              <a:off x="701040" y="1201140"/>
              <a:ext cx="7742237" cy="4079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endParaRPr lang="en-US" altLang="zh-CN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（1）世有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伯乐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①，然后有千里马。千里马常有，</a:t>
              </a:r>
            </a:p>
            <a:p>
              <a:pPr>
                <a:lnSpc>
                  <a:spcPct val="200000"/>
                </a:lnSpc>
              </a:pPr>
              <a:endPara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而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②伯乐不常有。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故虽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③有名马，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祇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④辱于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奴隶人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⑤</a:t>
              </a:r>
            </a:p>
            <a:p>
              <a:pPr>
                <a:lnSpc>
                  <a:spcPct val="200000"/>
                </a:lnSpc>
              </a:pPr>
              <a:endParaRPr lang="zh-CN" altLang="en-US" sz="20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lnSpc>
                  <a:spcPct val="200000"/>
                </a:lnSpc>
              </a:pP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之手，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骈死于槽枥之间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⑥，不以千里</a:t>
              </a:r>
              <a:r>
                <a:rPr lang="zh-CN" altLang="en-US" sz="2000" b="1" dirty="0">
                  <a:solidFill>
                    <a:srgbClr val="FF0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称</a:t>
              </a:r>
              <a:r>
                <a:rPr lang="zh-CN" altLang="en-US" sz="2000" b="1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⑦也。            </a:t>
              </a:r>
            </a:p>
          </p:txBody>
        </p:sp>
        <p:sp>
          <p:nvSpPr>
            <p:cNvPr id="12" name="文本框 3"/>
            <p:cNvSpPr txBox="1">
              <a:spLocks noChangeArrowheads="1"/>
            </p:cNvSpPr>
            <p:nvPr/>
          </p:nvSpPr>
          <p:spPr bwMode="auto">
            <a:xfrm>
              <a:off x="843915" y="2866428"/>
              <a:ext cx="6180632" cy="44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①本名孙阳。春秋时人，擅长相（xiàng）马。</a:t>
              </a:r>
            </a:p>
          </p:txBody>
        </p:sp>
        <p:sp>
          <p:nvSpPr>
            <p:cNvPr id="13" name="文本框 5"/>
            <p:cNvSpPr txBox="1">
              <a:spLocks noChangeArrowheads="1"/>
            </p:cNvSpPr>
            <p:nvPr/>
          </p:nvSpPr>
          <p:spPr bwMode="auto">
            <a:xfrm>
              <a:off x="701040" y="4163415"/>
              <a:ext cx="1726936" cy="78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②表转折。</a:t>
              </a:r>
            </a:p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可是，但是 </a:t>
              </a:r>
            </a:p>
          </p:txBody>
        </p:sp>
        <p:sp>
          <p:nvSpPr>
            <p:cNvPr id="14" name="文本框 6"/>
            <p:cNvSpPr txBox="1">
              <a:spLocks noChangeArrowheads="1"/>
            </p:cNvSpPr>
            <p:nvPr/>
          </p:nvSpPr>
          <p:spPr bwMode="auto">
            <a:xfrm>
              <a:off x="2675890" y="4163415"/>
              <a:ext cx="1893887" cy="44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③因此 即使</a:t>
              </a:r>
            </a:p>
          </p:txBody>
        </p:sp>
        <p:sp>
          <p:nvSpPr>
            <p:cNvPr id="15" name="文本框 7"/>
            <p:cNvSpPr txBox="1">
              <a:spLocks noChangeArrowheads="1"/>
            </p:cNvSpPr>
            <p:nvPr/>
          </p:nvSpPr>
          <p:spPr bwMode="auto">
            <a:xfrm>
              <a:off x="4601527" y="4114203"/>
              <a:ext cx="1075262" cy="44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④只是</a:t>
              </a:r>
            </a:p>
          </p:txBody>
        </p:sp>
        <p:sp>
          <p:nvSpPr>
            <p:cNvPr id="16" name="文本框 8"/>
            <p:cNvSpPr txBox="1">
              <a:spLocks noChangeArrowheads="1"/>
            </p:cNvSpPr>
            <p:nvPr/>
          </p:nvSpPr>
          <p:spPr bwMode="auto">
            <a:xfrm>
              <a:off x="5752465" y="4114203"/>
              <a:ext cx="1946522" cy="78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⑤指仆役，这</a:t>
              </a:r>
            </a:p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里指喂马的人</a:t>
              </a:r>
            </a:p>
          </p:txBody>
        </p:sp>
        <p:sp>
          <p:nvSpPr>
            <p:cNvPr id="17" name="文本框 9"/>
            <p:cNvSpPr txBox="1">
              <a:spLocks noChangeArrowheads="1"/>
            </p:cNvSpPr>
            <p:nvPr/>
          </p:nvSpPr>
          <p:spPr bwMode="auto">
            <a:xfrm>
              <a:off x="1563052" y="5612804"/>
              <a:ext cx="2598196" cy="782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⑥（和普通的马）</a:t>
              </a:r>
            </a:p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一同死在马厩里  </a:t>
              </a:r>
            </a:p>
          </p:txBody>
        </p:sp>
        <p:sp>
          <p:nvSpPr>
            <p:cNvPr id="18" name="文本框 10"/>
            <p:cNvSpPr txBox="1">
              <a:spLocks noChangeArrowheads="1"/>
            </p:cNvSpPr>
            <p:nvPr/>
          </p:nvSpPr>
          <p:spPr bwMode="auto">
            <a:xfrm>
              <a:off x="5320665" y="5612804"/>
              <a:ext cx="1075262" cy="44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en-US" sz="2000" b="1">
                  <a:solidFill>
                    <a:srgbClr val="008000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⑦著称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7062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664464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合作交流，老师指导，疏通文章大意</a:t>
            </a:r>
          </a:p>
        </p:txBody>
      </p:sp>
      <p:sp>
        <p:nvSpPr>
          <p:cNvPr id="22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0240" y="2172093"/>
            <a:ext cx="10246360" cy="4076307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1"/>
          <p:cNvSpPr/>
          <p:nvPr>
            <p:custDataLst>
              <p:tags r:id="rId3"/>
            </p:custDataLst>
          </p:nvPr>
        </p:nvSpPr>
        <p:spPr>
          <a:xfrm>
            <a:off x="887001" y="2315754"/>
            <a:ext cx="7659085" cy="3415807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00000"/>
              </a:lnSpc>
            </a:pP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译文：世上先有伯乐，然后才有千里马。千里马常有，但是伯乐不常有。因此即使有名贵的马，只能辱没在马夫的手里，跟普通的马一同死在槽枥之间，不以千里马著称。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46" y="2773986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7062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342900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识记，知识积累</a:t>
            </a:r>
          </a:p>
        </p:txBody>
      </p:sp>
      <p:sp>
        <p:nvSpPr>
          <p:cNvPr id="22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0240" y="2172093"/>
            <a:ext cx="10246360" cy="4076307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1"/>
          <p:cNvSpPr/>
          <p:nvPr>
            <p:custDataLst>
              <p:tags r:id="rId3"/>
            </p:custDataLst>
          </p:nvPr>
        </p:nvSpPr>
        <p:spPr>
          <a:xfrm>
            <a:off x="887001" y="2531998"/>
            <a:ext cx="7659085" cy="335649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、解释下面加点的字 </a:t>
            </a: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①祗辱于奴隶人之手：（               ）</a:t>
            </a: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②一食或尽粟一石：（             ）</a:t>
            </a: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③且欲与常马等不可得：（               ）</a:t>
            </a: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④食之不能尽其材：（                      ）</a:t>
            </a:r>
          </a:p>
          <a:p>
            <a:pPr lvl="0">
              <a:lnSpc>
                <a:spcPct val="15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⑤执策而临之：（                 ）</a:t>
            </a:r>
          </a:p>
        </p:txBody>
      </p:sp>
      <p:sp>
        <p:nvSpPr>
          <p:cNvPr id="10" name="文本框 2"/>
          <p:cNvSpPr txBox="1">
            <a:spLocks noChangeArrowheads="1"/>
          </p:cNvSpPr>
          <p:nvPr/>
        </p:nvSpPr>
        <p:spPr bwMode="auto">
          <a:xfrm>
            <a:off x="4521637" y="3193100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只，仅</a:t>
            </a:r>
          </a:p>
        </p:txBody>
      </p:sp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4220330" y="3788790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有时</a:t>
            </a:r>
          </a:p>
        </p:txBody>
      </p:sp>
      <p:sp>
        <p:nvSpPr>
          <p:cNvPr id="12" name="文本框 4"/>
          <p:cNvSpPr txBox="1">
            <a:spLocks noChangeArrowheads="1"/>
          </p:cNvSpPr>
          <p:nvPr/>
        </p:nvSpPr>
        <p:spPr bwMode="auto">
          <a:xfrm>
            <a:off x="4716543" y="4295815"/>
            <a:ext cx="12105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犹，尚且</a:t>
            </a:r>
          </a:p>
        </p:txBody>
      </p:sp>
      <p:sp>
        <p:nvSpPr>
          <p:cNvPr id="13" name="文本框 5"/>
          <p:cNvSpPr txBox="1">
            <a:spLocks noChangeArrowheads="1"/>
          </p:cNvSpPr>
          <p:nvPr/>
        </p:nvSpPr>
        <p:spPr bwMode="auto">
          <a:xfrm>
            <a:off x="4265156" y="4855775"/>
            <a:ext cx="14670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才能、才干</a:t>
            </a:r>
          </a:p>
        </p:txBody>
      </p:sp>
      <p:sp>
        <p:nvSpPr>
          <p:cNvPr id="14" name="文本框 6"/>
          <p:cNvSpPr txBox="1">
            <a:spLocks noChangeArrowheads="1"/>
          </p:cNvSpPr>
          <p:nvPr/>
        </p:nvSpPr>
        <p:spPr bwMode="auto">
          <a:xfrm>
            <a:off x="3857426" y="5423654"/>
            <a:ext cx="6976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面对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379" y="3015394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7062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译读课文把握文意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342900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识记，知识积累</a:t>
            </a:r>
          </a:p>
        </p:txBody>
      </p:sp>
      <p:sp>
        <p:nvSpPr>
          <p:cNvPr id="22" name="AutoShap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50240" y="2172093"/>
            <a:ext cx="10246360" cy="4076307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1"/>
          <p:cNvSpPr/>
          <p:nvPr>
            <p:custDataLst>
              <p:tags r:id="rId3"/>
            </p:custDataLst>
          </p:nvPr>
        </p:nvSpPr>
        <p:spPr>
          <a:xfrm>
            <a:off x="887001" y="2300208"/>
            <a:ext cx="7659085" cy="3735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15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、通假字</a:t>
            </a:r>
          </a:p>
          <a:p>
            <a:pPr lvl="0"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①食马者不知其能千里而食也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       )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才美不外见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       )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、一词多义</a:t>
            </a:r>
          </a:p>
          <a:p>
            <a:pPr lvl="0"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①能  虽有千里之能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          )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安求其能千里也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       )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②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食  食之不能尽其材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                    )</a:t>
            </a:r>
          </a:p>
          <a:p>
            <a:pPr lvl="0">
              <a:lnSpc>
                <a:spcPct val="150000"/>
              </a:lnSpc>
            </a:pP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      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食不饱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                      )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780" y="3015394"/>
            <a:ext cx="2667000" cy="3581400"/>
          </a:xfrm>
          <a:prstGeom prst="rect">
            <a:avLst/>
          </a:prstGeom>
        </p:spPr>
      </p:pic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4338638" y="2922423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同“饲”，喂</a:t>
            </a:r>
          </a:p>
        </p:txBody>
      </p:sp>
      <p:sp>
        <p:nvSpPr>
          <p:cNvPr id="19" name="文本框 3"/>
          <p:cNvSpPr txBox="1">
            <a:spLocks noChangeArrowheads="1"/>
          </p:cNvSpPr>
          <p:nvPr/>
        </p:nvSpPr>
        <p:spPr bwMode="auto">
          <a:xfrm>
            <a:off x="2844483" y="3309138"/>
            <a:ext cx="11336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同“现”</a:t>
            </a:r>
          </a:p>
        </p:txBody>
      </p:sp>
      <p:sp>
        <p:nvSpPr>
          <p:cNvPr id="24" name="文本框 4"/>
          <p:cNvSpPr txBox="1">
            <a:spLocks noChangeArrowheads="1"/>
          </p:cNvSpPr>
          <p:nvPr/>
        </p:nvSpPr>
        <p:spPr bwMode="auto">
          <a:xfrm>
            <a:off x="3776394" y="4266880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才能</a:t>
            </a:r>
          </a:p>
        </p:txBody>
      </p:sp>
      <p:sp>
        <p:nvSpPr>
          <p:cNvPr id="25" name="文本框 5"/>
          <p:cNvSpPr txBox="1">
            <a:spLocks noChangeArrowheads="1"/>
          </p:cNvSpPr>
          <p:nvPr/>
        </p:nvSpPr>
        <p:spPr bwMode="auto">
          <a:xfrm>
            <a:off x="3776394" y="4713812"/>
            <a:ext cx="6591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能够</a:t>
            </a:r>
          </a:p>
        </p:txBody>
      </p:sp>
      <p:sp>
        <p:nvSpPr>
          <p:cNvPr id="26" name="文本框 6"/>
          <p:cNvSpPr txBox="1">
            <a:spLocks noChangeArrowheads="1"/>
          </p:cNvSpPr>
          <p:nvPr/>
        </p:nvSpPr>
        <p:spPr bwMode="auto">
          <a:xfrm>
            <a:off x="3855403" y="5211259"/>
            <a:ext cx="160813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同“饲”，喂</a:t>
            </a:r>
          </a:p>
        </p:txBody>
      </p:sp>
      <p:sp>
        <p:nvSpPr>
          <p:cNvPr id="27" name="文本框 7"/>
          <p:cNvSpPr txBox="1">
            <a:spLocks noChangeArrowheads="1"/>
          </p:cNvSpPr>
          <p:nvPr/>
        </p:nvSpPr>
        <p:spPr bwMode="auto">
          <a:xfrm>
            <a:off x="2982983" y="5666707"/>
            <a:ext cx="4219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b="1">
                <a:solidFill>
                  <a:srgbClr val="0099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18" grpId="0"/>
      <p:bldP spid="19" grpId="0"/>
      <p:bldP spid="24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706278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课后作业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1051560" y="1743089"/>
            <a:ext cx="6096000" cy="1685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1、朗读并背诵这篇文言文。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2、用现代汉语翻译这篇文言文。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846" y="2773986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2036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515815" y="656492"/>
            <a:ext cx="11160370" cy="5545016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63500" sx="101000" sy="101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55641" y="874403"/>
            <a:ext cx="3153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语文（人教版）八年级 下册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855641" y="2688435"/>
            <a:ext cx="44929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defRPr/>
            </a:pPr>
            <a:r>
              <a:rPr lang="zh-CN" altLang="en-US" sz="7200" b="1" i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感谢聆听</a:t>
            </a:r>
            <a:endParaRPr lang="en-US" altLang="zh-CN" sz="7200" b="1" i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1529377" y="2379522"/>
            <a:ext cx="1122744" cy="0"/>
          </a:xfrm>
          <a:prstGeom prst="line">
            <a:avLst/>
          </a:prstGeom>
          <a:noFill/>
          <a:ln w="76200" cap="flat" cmpd="sng" algn="ctr">
            <a:solidFill>
              <a:srgbClr val="EDB62B"/>
            </a:solidFill>
            <a:prstDash val="solid"/>
            <a:miter lim="800000"/>
          </a:ln>
          <a:effectLst/>
        </p:spPr>
      </p:cxnSp>
      <p:sp>
        <p:nvSpPr>
          <p:cNvPr id="17" name="矩形 16"/>
          <p:cNvSpPr/>
          <p:nvPr/>
        </p:nvSpPr>
        <p:spPr>
          <a:xfrm>
            <a:off x="1414324" y="3873415"/>
            <a:ext cx="3553916" cy="462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lnSpc>
                <a:spcPct val="150000"/>
              </a:lnSpc>
              <a:defRPr/>
            </a:pPr>
            <a:r>
              <a:rPr lang="en-US" altLang="zh-CN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HORSE TALK</a:t>
            </a:r>
            <a:endParaRPr lang="en-US" altLang="zh-CN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圆角矩形 12"/>
          <p:cNvSpPr/>
          <p:nvPr/>
        </p:nvSpPr>
        <p:spPr>
          <a:xfrm>
            <a:off x="1452969" y="5109856"/>
            <a:ext cx="2143933" cy="405114"/>
          </a:xfrm>
          <a:prstGeom prst="roundRect">
            <a:avLst/>
          </a:prstGeom>
          <a:solidFill>
            <a:srgbClr val="EDB62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622599" y="5133006"/>
            <a:ext cx="189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主讲：</a:t>
            </a:r>
            <a:r>
              <a:rPr lang="en-US" altLang="zh-CN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lang="zh-CN" altLang="en-US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0" r="23563" b="5475"/>
          <a:stretch>
            <a:fillRect/>
          </a:stretch>
        </p:blipFill>
        <p:spPr>
          <a:xfrm>
            <a:off x="6299913" y="671009"/>
            <a:ext cx="5376272" cy="551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新课导入</a:t>
            </a:r>
          </a:p>
        </p:txBody>
      </p:sp>
      <p:sp>
        <p:nvSpPr>
          <p:cNvPr id="22" name="文本框 1"/>
          <p:cNvSpPr/>
          <p:nvPr>
            <p:custDataLst>
              <p:tags r:id="rId2"/>
            </p:custDataLst>
          </p:nvPr>
        </p:nvSpPr>
        <p:spPr>
          <a:xfrm>
            <a:off x="890789" y="2911401"/>
            <a:ext cx="7552923" cy="246625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一马当先、马不停蹄、快马加鞭、金戈铁马、马首是瞻、马革裹尸、</a:t>
            </a:r>
          </a:p>
          <a:p>
            <a:pPr lvl="0"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五马分尸、万马奔腾、千军万马、龙马精神、青梅竹马、马马虎虎、</a:t>
            </a:r>
          </a:p>
          <a:p>
            <a:pPr lvl="0"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走马观花、人仰马翻、人强马壮、害群之马、单枪匹马、犬马之劳、</a:t>
            </a:r>
          </a:p>
          <a:p>
            <a:pPr lvl="0"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一马平川、心猿意马、招兵买马、悬崖勒马、塞翁失马、指鹿为马。</a:t>
            </a:r>
          </a:p>
        </p:txBody>
      </p:sp>
      <p:sp>
        <p:nvSpPr>
          <p:cNvPr id="23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240" y="2783286"/>
            <a:ext cx="9484360" cy="2774235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61" y="2420620"/>
            <a:ext cx="2667000" cy="35814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77240" y="1300479"/>
            <a:ext cx="10490200" cy="1134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马是一种吉祥、神圣的动物，是人类的朋友，而且是十二生肖之一，哪些同学属马？请每一个人说一个有关马的成语：</a:t>
            </a:r>
            <a:endParaRPr lang="zh-CN" altLang="en-US" sz="24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22" name="文本框 1"/>
          <p:cNvSpPr/>
          <p:nvPr>
            <p:custDataLst>
              <p:tags r:id="rId2"/>
            </p:custDataLst>
          </p:nvPr>
        </p:nvSpPr>
        <p:spPr>
          <a:xfrm>
            <a:off x="890789" y="2783492"/>
            <a:ext cx="7793472" cy="246625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韩愈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(768—824)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，字退之，河阳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今河南孟州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人，唐代散文家、诗人，散文尤其著名，与柳宗元同为“古文运动”倡导者，是“唐宋八大家”之首。自谓“郡望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郡里的显贵家族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昌黎”，世称“韩昌黎”，谥号“文”，又称“韩文公”，官至吏部侍郎，故又称“韩吏部”。</a:t>
            </a:r>
          </a:p>
        </p:txBody>
      </p:sp>
      <p:sp>
        <p:nvSpPr>
          <p:cNvPr id="23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240" y="2475716"/>
            <a:ext cx="9484360" cy="3081806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224028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、作者简介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85" y="2156061"/>
            <a:ext cx="2861451" cy="3995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06491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文学常识</a:t>
            </a:r>
          </a:p>
        </p:txBody>
      </p:sp>
      <p:sp>
        <p:nvSpPr>
          <p:cNvPr id="22" name="文本框 1"/>
          <p:cNvSpPr/>
          <p:nvPr>
            <p:custDataLst>
              <p:tags r:id="rId2"/>
            </p:custDataLst>
          </p:nvPr>
        </p:nvSpPr>
        <p:spPr>
          <a:xfrm>
            <a:off x="890788" y="2783492"/>
            <a:ext cx="10082011" cy="3081806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0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马说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写于贞元十一年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(795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至十六年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(800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年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)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之间。当时韩愈初登仕途，不得志。曾经三次上书宰相求擢用，但结果是“待命”四十余日，而“志不得通”，“足三及门，而阍人辞焉”。尽管如此，韩愈仍然声明自己“有忧天下之心”，不会遁迹山林。他依附于宣武节度使董晋、武宁节度使张建封幕下，终未被采纳。后来又相继依附于一些节度使幕下，再加上朝中奸佞当权，政治黑暗，才能之士不受重视，郁郁不得志。</a:t>
            </a:r>
          </a:p>
        </p:txBody>
      </p:sp>
      <p:sp>
        <p:nvSpPr>
          <p:cNvPr id="23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240" y="2475716"/>
            <a:ext cx="10650972" cy="3757444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224028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、写作背景：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437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诵读感知音韵美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224028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、读准字音</a:t>
            </a:r>
          </a:p>
        </p:txBody>
      </p:sp>
      <p:sp>
        <p:nvSpPr>
          <p:cNvPr id="7" name="文本框 1"/>
          <p:cNvSpPr txBox="1">
            <a:spLocks noChangeArrowheads="1"/>
          </p:cNvSpPr>
          <p:nvPr/>
        </p:nvSpPr>
        <p:spPr bwMode="auto">
          <a:xfrm>
            <a:off x="1036637" y="1990408"/>
            <a:ext cx="5059363" cy="340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endParaRPr lang="en-US" altLang="zh-CN" sz="28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祗(             )　骈(            )　　　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槽枥(          )   食马者(     )　  </a:t>
            </a:r>
          </a:p>
          <a:p>
            <a:pPr>
              <a:lnSpc>
                <a:spcPct val="200000"/>
              </a:lnSpc>
            </a:pPr>
            <a:r>
              <a:rPr lang="zh-CN" altLang="en-US" sz="28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粟(             )　邪(     )</a:t>
            </a:r>
          </a:p>
        </p:txBody>
      </p:sp>
      <p:sp>
        <p:nvSpPr>
          <p:cNvPr id="9" name="文本框 3"/>
          <p:cNvSpPr txBox="1">
            <a:spLocks noChangeArrowheads="1"/>
          </p:cNvSpPr>
          <p:nvPr/>
        </p:nvSpPr>
        <p:spPr bwMode="auto">
          <a:xfrm>
            <a:off x="1900237" y="3215958"/>
            <a:ext cx="7072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zhǐ</a:t>
            </a:r>
          </a:p>
        </p:txBody>
      </p: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4098925" y="3109596"/>
            <a:ext cx="960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pián</a:t>
            </a:r>
          </a:p>
        </p:txBody>
      </p:sp>
      <p:sp>
        <p:nvSpPr>
          <p:cNvPr id="11" name="文本框 5"/>
          <p:cNvSpPr txBox="1">
            <a:spLocks noChangeArrowheads="1"/>
          </p:cNvSpPr>
          <p:nvPr/>
        </p:nvSpPr>
        <p:spPr bwMode="auto">
          <a:xfrm>
            <a:off x="1939925" y="3973196"/>
            <a:ext cx="11223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cáo lì</a:t>
            </a:r>
          </a:p>
        </p:txBody>
      </p:sp>
      <p:sp>
        <p:nvSpPr>
          <p:cNvPr id="12" name="文本框 6"/>
          <p:cNvSpPr txBox="1">
            <a:spLocks noChangeArrowheads="1"/>
          </p:cNvSpPr>
          <p:nvPr/>
        </p:nvSpPr>
        <p:spPr bwMode="auto">
          <a:xfrm>
            <a:off x="4594162" y="4044633"/>
            <a:ext cx="484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sì</a:t>
            </a:r>
          </a:p>
        </p:txBody>
      </p:sp>
      <p:sp>
        <p:nvSpPr>
          <p:cNvPr id="13" name="文本框 7"/>
          <p:cNvSpPr txBox="1">
            <a:spLocks noChangeArrowheads="1"/>
          </p:cNvSpPr>
          <p:nvPr/>
        </p:nvSpPr>
        <p:spPr bwMode="auto">
          <a:xfrm>
            <a:off x="1901420" y="4884515"/>
            <a:ext cx="6046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sù</a:t>
            </a:r>
          </a:p>
        </p:txBody>
      </p:sp>
      <p:sp>
        <p:nvSpPr>
          <p:cNvPr id="14" name="文本框 8"/>
          <p:cNvSpPr txBox="1">
            <a:spLocks noChangeArrowheads="1"/>
          </p:cNvSpPr>
          <p:nvPr/>
        </p:nvSpPr>
        <p:spPr bwMode="auto">
          <a:xfrm>
            <a:off x="3851875" y="4836796"/>
            <a:ext cx="59599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8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yé</a:t>
            </a: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858837" y="3036571"/>
            <a:ext cx="8910003" cy="2520950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rgbClr val="E49514"/>
            </a:solidFill>
            <a:beve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defRPr/>
            </a:pPr>
            <a:endParaRPr lang="zh-CN" altLang="zh-CN" b="1" i="1" kern="0">
              <a:solidFill>
                <a:srgbClr val="000000"/>
              </a:solidFill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63" y="2515077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437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诵读感知音韵美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975860" y="3167390"/>
            <a:ext cx="224028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、朗读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437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诵读感知音韵美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224028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、读出感情</a:t>
            </a:r>
          </a:p>
        </p:txBody>
      </p:sp>
      <p:sp>
        <p:nvSpPr>
          <p:cNvPr id="6" name="文本框 1"/>
          <p:cNvSpPr/>
          <p:nvPr>
            <p:custDataLst>
              <p:tags r:id="rId2"/>
            </p:custDataLst>
          </p:nvPr>
        </p:nvSpPr>
        <p:spPr>
          <a:xfrm>
            <a:off x="1131338" y="3479485"/>
            <a:ext cx="7552923" cy="146367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00000"/>
              </a:lnSpc>
            </a:pP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马说</a:t>
            </a:r>
            <a:r>
              <a:rPr lang="en-US" altLang="zh-CN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4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表现的是深沉的感叹。在作者笔下，马的遭遇是不幸的，因此我们要将对千里马的同情读出来。</a:t>
            </a:r>
          </a:p>
        </p:txBody>
      </p:sp>
      <p:sp>
        <p:nvSpPr>
          <p:cNvPr id="7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240" y="2783286"/>
            <a:ext cx="9484360" cy="2774235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261" y="242062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437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诵读感知音韵美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224028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、读准停顿</a:t>
            </a:r>
          </a:p>
        </p:txBody>
      </p:sp>
      <p:sp>
        <p:nvSpPr>
          <p:cNvPr id="6" name="文本框 1"/>
          <p:cNvSpPr/>
          <p:nvPr>
            <p:custDataLst>
              <p:tags r:id="rId2"/>
            </p:custDataLst>
          </p:nvPr>
        </p:nvSpPr>
        <p:spPr>
          <a:xfrm>
            <a:off x="881899" y="2403291"/>
            <a:ext cx="8411442" cy="3735831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 algn="ctr"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马说（韩愈）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世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有伯乐，然后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有千里马。千里马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常有，而伯乐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不常有。故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虽有名马，祗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辱于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奴隶人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之手，骈死于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槽枥之间，不以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千里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称也。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马之千里者，一食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或尽粟一石。食马者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不知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其能千里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而食也。是马也，虽有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千里之能，食不饱，力不足，才美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不外见，且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欲与常马等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不可得，安求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其能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千里也？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  策之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不以其道，食之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不能尽其材，鸣之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而不能通其意，执策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而临之，曰：“天下无马！”呜呼！其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真无马邪？其</a:t>
            </a:r>
            <a:r>
              <a:rPr lang="en-US" altLang="zh-CN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lang="zh-CN" altLang="en-US" sz="20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真不知马也！</a:t>
            </a:r>
          </a:p>
        </p:txBody>
      </p:sp>
      <p:sp>
        <p:nvSpPr>
          <p:cNvPr id="7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240" y="2172094"/>
            <a:ext cx="10246360" cy="4198226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78892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983" y="212350"/>
            <a:ext cx="3437657" cy="61162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393282" y="367310"/>
            <a:ext cx="3437657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algn="ctr">
              <a:defRPr sz="2800" b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诵读感知音韵美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77240" y="1300479"/>
            <a:ext cx="2240280" cy="523220"/>
          </a:xfrm>
          <a:prstGeom prst="rect">
            <a:avLst/>
          </a:prstGeom>
          <a:solidFill>
            <a:srgbClr val="203644"/>
          </a:solidFill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、教师范读</a:t>
            </a:r>
          </a:p>
        </p:txBody>
      </p:sp>
      <p:sp>
        <p:nvSpPr>
          <p:cNvPr id="6" name="文本框 1"/>
          <p:cNvSpPr/>
          <p:nvPr>
            <p:custDataLst>
              <p:tags r:id="rId2"/>
            </p:custDataLst>
          </p:nvPr>
        </p:nvSpPr>
        <p:spPr>
          <a:xfrm>
            <a:off x="881898" y="2788920"/>
            <a:ext cx="8871701" cy="2554033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lvl="0">
              <a:lnSpc>
                <a:spcPct val="200000"/>
              </a:lnSpc>
            </a:pP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 朗读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马说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就要把这</a:t>
            </a:r>
            <a:r>
              <a:rPr lang="en-US" altLang="zh-CN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11</a:t>
            </a:r>
            <a:r>
              <a:rPr lang="zh-CN" altLang="en-US" sz="28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663300"/>
                </a:solidFill>
                <a:ea typeface="思源黑体 CN Regular" panose="020B0500000000000000" pitchFamily="34" charset="-122"/>
                <a:sym typeface="Arial" panose="020B0604020202020204" pitchFamily="34" charset="0"/>
              </a:rPr>
              <a:t>个“不”字读好，它表现了千里马的遭遇，作者的不平，表现了作者的愤慨和嘲讽。下面大家各读各的，一定要慢一点，要旁若无人地读。</a:t>
            </a:r>
          </a:p>
        </p:txBody>
      </p:sp>
      <p:sp>
        <p:nvSpPr>
          <p:cNvPr id="7" name="AutoShap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50240" y="2659774"/>
            <a:ext cx="10246360" cy="3222866"/>
          </a:xfrm>
          <a:prstGeom prst="roundRect">
            <a:avLst>
              <a:gd name="adj" fmla="val 4690"/>
            </a:avLst>
          </a:prstGeom>
          <a:noFill/>
          <a:ln w="31750" cmpd="sng">
            <a:solidFill>
              <a:schemeClr val="accent1"/>
            </a:solidFill>
            <a:bevel/>
          </a:ln>
        </p:spPr>
        <p:txBody>
          <a:bodyPr wrap="none" anchor="ctr"/>
          <a:lstStyle>
            <a:defPPr>
              <a:defRPr lang="zh-CN"/>
            </a:defPPr>
            <a:lvl1pPr marL="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9144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3716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828800" indent="0" algn="l" defTabSz="914400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lang="zh-CN" altLang="en-US" sz="1800" b="0" i="0" u="none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lang="zh-CN" altLang="en-US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1" u="none" strike="noStrike" kern="1200" cap="none" spc="0" normalizeH="0" baseline="0" noProof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effectLst/>
              <a:uLnTx/>
              <a:uFillTx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2788920"/>
            <a:ext cx="2667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">
        <p:split orient="vert"/>
      </p:transition>
    </mc:Choice>
    <mc:Fallback xmlns="">
      <p:transition spd="slow" advClick="0" advTm="2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1393</Words>
  <Application>Microsoft Office PowerPoint</Application>
  <PresentationFormat>宽屏</PresentationFormat>
  <Paragraphs>130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Arial</vt:lpstr>
      <vt:lpstr>FandolFang R</vt:lpstr>
      <vt:lpstr>Calibri</vt:lpstr>
      <vt:lpstr>思源黑体 CN Light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2</cp:revision>
  <dcterms:created xsi:type="dcterms:W3CDTF">2020-12-16T07:42:27Z</dcterms:created>
  <dcterms:modified xsi:type="dcterms:W3CDTF">2021-01-09T11:58:15Z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