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0.xml" ContentType="application/vnd.openxmlformats-officedocument.presentationml.notesSlide+xml"/>
  <Override PartName="/ppt/tags/tag16.xml" ContentType="application/vnd.openxmlformats-officedocument.presentationml.tags+xml"/>
  <Override PartName="/ppt/notesSlides/notesSlide11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2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3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4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5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59" r:id="rId4"/>
    <p:sldId id="260" r:id="rId5"/>
    <p:sldId id="261" r:id="rId6"/>
    <p:sldId id="262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7" r:id="rId18"/>
    <p:sldId id="286" r:id="rId19"/>
    <p:sldId id="257" r:id="rId20"/>
  </p:sldIdLst>
  <p:sldSz cx="12192000" cy="6858000"/>
  <p:notesSz cx="6858000" cy="9144000"/>
  <p:embeddedFontLst>
    <p:embeddedFont>
      <p:font typeface="FandolFang R" panose="02010600030101010101" charset="-122"/>
      <p:regular r:id="rId22"/>
    </p:embeddedFont>
    <p:embeddedFont>
      <p:font typeface="思源黑体 CN Light" panose="02010600030101010101" charset="-122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20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729" autoAdjust="0"/>
    <p:restoredTop sz="94660"/>
  </p:normalViewPr>
  <p:slideViewPr>
    <p:cSldViewPr snapToGrid="0">
      <p:cViewPr varScale="1">
        <p:scale>
          <a:sx n="75" d="100"/>
          <a:sy n="75" d="100"/>
        </p:scale>
        <p:origin x="82" y="9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72122C4B-2DCE-40C2-9A1D-6EC0D615A1BE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8C617B42-42CE-4B16-8645-AEAE6CFD53B2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617B42-42CE-4B16-8645-AEAE6CFD53B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617B42-42CE-4B16-8645-AEAE6CFD53B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617B42-42CE-4B16-8645-AEAE6CFD53B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617B42-42CE-4B16-8645-AEAE6CFD53B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617B42-42CE-4B16-8645-AEAE6CFD53B2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617B42-42CE-4B16-8645-AEAE6CFD53B2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617B42-42CE-4B16-8645-AEAE6CFD53B2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617B42-42CE-4B16-8645-AEAE6CFD53B2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617B42-42CE-4B16-8645-AEAE6CFD53B2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617B42-42CE-4B16-8645-AEAE6CFD53B2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617B42-42CE-4B16-8645-AEAE6CFD53B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617B42-42CE-4B16-8645-AEAE6CFD53B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617B42-42CE-4B16-8645-AEAE6CFD53B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617B42-42CE-4B16-8645-AEAE6CFD53B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617B42-42CE-4B16-8645-AEAE6CFD53B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617B42-42CE-4B16-8645-AEAE6CFD53B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617B42-42CE-4B16-8645-AEAE6CFD53B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617B42-42CE-4B16-8645-AEAE6CFD53B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file:///C:\Users\Administrator\Desktop\8&#19979;-2175\&#31532;&#20845;&#21333;&#20803;\&#21776;&#35799;&#19977;&#39318;\&#12298;&#33541;&#23627;&#20026;&#31179;&#39118;&#25152;&#30772;&#27468;&#12299;\24.2&#12298;%20&#27743;&#27827;&#27700;&#12299;&#37197;&#20048;&#38899;&#20048;.mp3" TargetMode="External"/><Relationship Id="rId7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4" Type="http://schemas.openxmlformats.org/officeDocument/2006/relationships/audio" Target="file:///C:\Users\Administrator\Desktop\8&#19979;-2175\&#31532;&#20845;&#21333;&#20803;\&#21776;&#35799;&#19977;&#39318;\&#12298;&#33541;&#23627;&#20026;&#31179;&#39118;&#25152;&#30772;&#27468;&#12299;\24.2&#12298;%20&#27743;&#27827;&#27700;&#12299;&#37197;&#20048;&#38899;&#20048;.mp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4.jpe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4328160"/>
            <a:ext cx="12192000" cy="1554480"/>
          </a:xfrm>
          <a:prstGeom prst="rect">
            <a:avLst/>
          </a:prstGeom>
          <a:solidFill>
            <a:srgbClr val="A22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040" y="2529840"/>
            <a:ext cx="5140960" cy="289179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9337250" y="0"/>
            <a:ext cx="2235200" cy="4541520"/>
          </a:xfrm>
          <a:prstGeom prst="rect">
            <a:avLst/>
          </a:prstGeom>
          <a:solidFill>
            <a:srgbClr val="A22026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58483" y="243701"/>
            <a:ext cx="315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语文（人教版）八年级 下册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06083" y="2199570"/>
            <a:ext cx="58289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《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茅屋为秋风所破歌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》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952341" y="1727825"/>
            <a:ext cx="1122744" cy="0"/>
          </a:xfrm>
          <a:prstGeom prst="line">
            <a:avLst/>
          </a:prstGeom>
          <a:ln w="76200">
            <a:solidFill>
              <a:srgbClr val="A220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701040" y="3000780"/>
            <a:ext cx="5140960" cy="314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"THE THATCHED COTTAGE IS BROKEN BY THE AUTUMN WIND"</a:t>
            </a:r>
          </a:p>
        </p:txBody>
      </p:sp>
      <p:sp>
        <p:nvSpPr>
          <p:cNvPr id="14" name="圆角矩形 12"/>
          <p:cNvSpPr/>
          <p:nvPr/>
        </p:nvSpPr>
        <p:spPr>
          <a:xfrm>
            <a:off x="642062" y="4743675"/>
            <a:ext cx="2143933" cy="40511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11692" y="4766825"/>
            <a:ext cx="1891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主讲：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0774300" y="112960"/>
            <a:ext cx="677108" cy="391173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alpha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《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alpha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茅屋为秋风所破歌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alpha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/>
      <p:bldP spid="13" grpId="0"/>
      <p:bldP spid="14" grpId="0" animBg="1"/>
      <p:bldP spid="15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92845" cy="716280"/>
            <a:chOff x="0" y="0"/>
            <a:chExt cx="284480" cy="1056640"/>
          </a:xfrm>
        </p:grpSpPr>
        <p:sp>
          <p:nvSpPr>
            <p:cNvPr id="2" name="矩形 1"/>
            <p:cNvSpPr/>
            <p:nvPr/>
          </p:nvSpPr>
          <p:spPr>
            <a:xfrm>
              <a:off x="0" y="0"/>
              <a:ext cx="142240" cy="904240"/>
            </a:xfrm>
            <a:prstGeom prst="rect">
              <a:avLst/>
            </a:prstGeom>
            <a:solidFill>
              <a:srgbClr val="A22026">
                <a:alpha val="8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42240" y="152400"/>
              <a:ext cx="142240" cy="904240"/>
            </a:xfrm>
            <a:prstGeom prst="rect">
              <a:avLst/>
            </a:prstGeom>
            <a:solidFill>
              <a:srgbClr val="A22026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93282" y="367310"/>
            <a:ext cx="325773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吟读感知音韵美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70054" y="1300479"/>
            <a:ext cx="2345866" cy="523220"/>
          </a:xfrm>
          <a:prstGeom prst="rect">
            <a:avLst/>
          </a:prstGeom>
          <a:solidFill>
            <a:srgbClr val="A22026"/>
          </a:solidFill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、读出语气</a:t>
            </a:r>
          </a:p>
        </p:txBody>
      </p:sp>
      <p:sp>
        <p:nvSpPr>
          <p:cNvPr id="24" name="文本框 1"/>
          <p:cNvSpPr/>
          <p:nvPr>
            <p:custDataLst>
              <p:tags r:id="rId2"/>
            </p:custDataLst>
          </p:nvPr>
        </p:nvSpPr>
        <p:spPr>
          <a:xfrm>
            <a:off x="570053" y="3510915"/>
            <a:ext cx="10148103" cy="2248501"/>
          </a:xfrm>
          <a:prstGeom prst="rect">
            <a:avLst/>
          </a:prstGeom>
          <a:noFill/>
          <a:ln>
            <a:solidFill>
              <a:srgbClr val="A22026"/>
            </a:solidFill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150000"/>
              </a:lnSpc>
            </a:pP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第一节：深沉，悲痛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第二节：无赖，悲伤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第三节：难过、凄凉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第四节：希望，决心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640" y="2822235"/>
            <a:ext cx="2667000" cy="35814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70054" y="2381745"/>
            <a:ext cx="2345866" cy="523220"/>
          </a:xfrm>
          <a:prstGeom prst="rect">
            <a:avLst/>
          </a:prstGeom>
          <a:solidFill>
            <a:srgbClr val="A22026"/>
          </a:solidFill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</a:t>
            </a:r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、读出情感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 fill="hold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92845" cy="716280"/>
            <a:chOff x="0" y="0"/>
            <a:chExt cx="284480" cy="1056640"/>
          </a:xfrm>
        </p:grpSpPr>
        <p:sp>
          <p:nvSpPr>
            <p:cNvPr id="2" name="矩形 1"/>
            <p:cNvSpPr/>
            <p:nvPr/>
          </p:nvSpPr>
          <p:spPr>
            <a:xfrm>
              <a:off x="0" y="0"/>
              <a:ext cx="142240" cy="904240"/>
            </a:xfrm>
            <a:prstGeom prst="rect">
              <a:avLst/>
            </a:prstGeom>
            <a:solidFill>
              <a:srgbClr val="A22026">
                <a:alpha val="8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42240" y="152400"/>
              <a:ext cx="142240" cy="904240"/>
            </a:xfrm>
            <a:prstGeom prst="rect">
              <a:avLst/>
            </a:prstGeom>
            <a:solidFill>
              <a:srgbClr val="A22026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93282" y="367310"/>
            <a:ext cx="325773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译读感知诗意美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70053" y="1300479"/>
            <a:ext cx="9256853" cy="523220"/>
          </a:xfrm>
          <a:prstGeom prst="rect">
            <a:avLst/>
          </a:prstGeom>
          <a:solidFill>
            <a:srgbClr val="A22026"/>
          </a:solidFill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、结合文中注释，小组合作讨论，理解诗意，教师指导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640" y="2822235"/>
            <a:ext cx="2667000" cy="3581400"/>
          </a:xfrm>
          <a:prstGeom prst="rect">
            <a:avLst/>
          </a:prstGeom>
        </p:spPr>
      </p:pic>
      <p:sp>
        <p:nvSpPr>
          <p:cNvPr id="12" name="文本框 4"/>
          <p:cNvSpPr txBox="1">
            <a:spLocks noChangeArrowheads="1"/>
          </p:cNvSpPr>
          <p:nvPr/>
        </p:nvSpPr>
        <p:spPr bwMode="auto">
          <a:xfrm>
            <a:off x="861149" y="2396422"/>
            <a:ext cx="5929828" cy="3140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八月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秋高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风怒号，卷我屋上三重茅。</a:t>
            </a:r>
          </a:p>
          <a:p>
            <a:pPr>
              <a:lnSpc>
                <a:spcPct val="250000"/>
              </a:lnSpc>
            </a:pP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茅飞渡江洒江郊，高者挂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罥长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林梢，</a:t>
            </a:r>
          </a:p>
          <a:p>
            <a:pPr>
              <a:lnSpc>
                <a:spcPct val="250000"/>
              </a:lnSpc>
            </a:pP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下者飘转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沉塘坳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13" name="文本框 5"/>
          <p:cNvSpPr txBox="1">
            <a:spLocks noChangeArrowheads="1"/>
          </p:cNvSpPr>
          <p:nvPr/>
        </p:nvSpPr>
        <p:spPr bwMode="auto">
          <a:xfrm>
            <a:off x="4633049" y="3574347"/>
            <a:ext cx="7681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0099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juàn</a:t>
            </a:r>
          </a:p>
        </p:txBody>
      </p:sp>
      <p:sp>
        <p:nvSpPr>
          <p:cNvPr id="14" name="文本框 6"/>
          <p:cNvSpPr txBox="1">
            <a:spLocks noChangeArrowheads="1"/>
          </p:cNvSpPr>
          <p:nvPr/>
        </p:nvSpPr>
        <p:spPr bwMode="auto">
          <a:xfrm>
            <a:off x="4712424" y="4439534"/>
            <a:ext cx="543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008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挂</a:t>
            </a:r>
          </a:p>
        </p:txBody>
      </p:sp>
      <p:sp>
        <p:nvSpPr>
          <p:cNvPr id="15" name="文本框 7"/>
          <p:cNvSpPr txBox="1">
            <a:spLocks noChangeArrowheads="1"/>
          </p:cNvSpPr>
          <p:nvPr/>
        </p:nvSpPr>
        <p:spPr bwMode="auto">
          <a:xfrm>
            <a:off x="1184999" y="5520622"/>
            <a:ext cx="2339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8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沉到池塘水中</a:t>
            </a:r>
          </a:p>
        </p:txBody>
      </p:sp>
      <p:sp>
        <p:nvSpPr>
          <p:cNvPr id="18" name="文本框 8"/>
          <p:cNvSpPr txBox="1">
            <a:spLocks noChangeArrowheads="1"/>
          </p:cNvSpPr>
          <p:nvPr/>
        </p:nvSpPr>
        <p:spPr bwMode="auto">
          <a:xfrm>
            <a:off x="1583462" y="3437822"/>
            <a:ext cx="9921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008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秋深</a:t>
            </a:r>
          </a:p>
        </p:txBody>
      </p:sp>
      <p:sp>
        <p:nvSpPr>
          <p:cNvPr id="20" name="文本框 9"/>
          <p:cNvSpPr txBox="1">
            <a:spLocks noChangeArrowheads="1"/>
          </p:cNvSpPr>
          <p:nvPr/>
        </p:nvSpPr>
        <p:spPr bwMode="auto">
          <a:xfrm>
            <a:off x="5288687" y="4439534"/>
            <a:ext cx="6731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0099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8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92845" cy="716280"/>
            <a:chOff x="0" y="0"/>
            <a:chExt cx="284480" cy="1056640"/>
          </a:xfrm>
        </p:grpSpPr>
        <p:sp>
          <p:nvSpPr>
            <p:cNvPr id="2" name="矩形 1"/>
            <p:cNvSpPr/>
            <p:nvPr/>
          </p:nvSpPr>
          <p:spPr>
            <a:xfrm>
              <a:off x="0" y="0"/>
              <a:ext cx="142240" cy="904240"/>
            </a:xfrm>
            <a:prstGeom prst="rect">
              <a:avLst/>
            </a:prstGeom>
            <a:solidFill>
              <a:srgbClr val="A22026">
                <a:alpha val="8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42240" y="152400"/>
              <a:ext cx="142240" cy="904240"/>
            </a:xfrm>
            <a:prstGeom prst="rect">
              <a:avLst/>
            </a:prstGeom>
            <a:solidFill>
              <a:srgbClr val="A22026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93282" y="367310"/>
            <a:ext cx="325773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译读感知诗意美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640" y="2822235"/>
            <a:ext cx="2667000" cy="3581400"/>
          </a:xfrm>
          <a:prstGeom prst="rect">
            <a:avLst/>
          </a:prstGeom>
        </p:spPr>
      </p:pic>
      <p:sp>
        <p:nvSpPr>
          <p:cNvPr id="21" name="文本框 1"/>
          <p:cNvSpPr/>
          <p:nvPr>
            <p:custDataLst>
              <p:tags r:id="rId2"/>
            </p:custDataLst>
          </p:nvPr>
        </p:nvSpPr>
        <p:spPr>
          <a:xfrm>
            <a:off x="570052" y="2172093"/>
            <a:ext cx="9048509" cy="2202334"/>
          </a:xfrm>
          <a:prstGeom prst="rect">
            <a:avLst/>
          </a:prstGeom>
          <a:noFill/>
          <a:ln>
            <a:solidFill>
              <a:srgbClr val="A22026"/>
            </a:solidFill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00000"/>
              </a:lnSpc>
            </a:pP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译文：八月秋深，狂风怒号，</a:t>
            </a:r>
            <a:r>
              <a:rPr lang="en-US" altLang="zh-CN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风</a:t>
            </a:r>
            <a:r>
              <a:rPr lang="en-US" altLang="zh-CN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卷走了我屋顶上的好几层茅草。茅草乱飞，渡过江水，散落在江的对岸。飞得高的茅草悬挂在高高的树梢上，飞得低的飘飘洒洒沉落到低洼的水塘里。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92845" cy="716280"/>
            <a:chOff x="0" y="0"/>
            <a:chExt cx="284480" cy="1056640"/>
          </a:xfrm>
        </p:grpSpPr>
        <p:sp>
          <p:nvSpPr>
            <p:cNvPr id="2" name="矩形 1"/>
            <p:cNvSpPr/>
            <p:nvPr/>
          </p:nvSpPr>
          <p:spPr>
            <a:xfrm>
              <a:off x="0" y="0"/>
              <a:ext cx="142240" cy="904240"/>
            </a:xfrm>
            <a:prstGeom prst="rect">
              <a:avLst/>
            </a:prstGeom>
            <a:solidFill>
              <a:srgbClr val="A22026">
                <a:alpha val="8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42240" y="152400"/>
              <a:ext cx="142240" cy="904240"/>
            </a:xfrm>
            <a:prstGeom prst="rect">
              <a:avLst/>
            </a:prstGeom>
            <a:solidFill>
              <a:srgbClr val="A22026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93282" y="367310"/>
            <a:ext cx="325773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译读感知诗意美</a:t>
            </a:r>
          </a:p>
        </p:txBody>
      </p:sp>
      <p:sp>
        <p:nvSpPr>
          <p:cNvPr id="21" name="文本框 1"/>
          <p:cNvSpPr/>
          <p:nvPr>
            <p:custDataLst>
              <p:tags r:id="rId2"/>
            </p:custDataLst>
          </p:nvPr>
        </p:nvSpPr>
        <p:spPr>
          <a:xfrm>
            <a:off x="570052" y="2731095"/>
            <a:ext cx="10159680" cy="3679662"/>
          </a:xfrm>
          <a:prstGeom prst="rect">
            <a:avLst/>
          </a:prstGeom>
          <a:noFill/>
          <a:ln>
            <a:solidFill>
              <a:srgbClr val="A22026"/>
            </a:solidFill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00000"/>
              </a:lnSpc>
            </a:pP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明确：</a:t>
            </a:r>
          </a:p>
          <a:p>
            <a:pPr>
              <a:lnSpc>
                <a:spcPct val="200000"/>
              </a:lnSpc>
            </a:pPr>
            <a:r>
              <a:rPr lang="en-US" altLang="zh-CN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(1)</a:t>
            </a: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秋风破屋    </a:t>
            </a:r>
          </a:p>
          <a:p>
            <a:pPr>
              <a:lnSpc>
                <a:spcPct val="200000"/>
              </a:lnSpc>
            </a:pPr>
            <a:r>
              <a:rPr lang="en-US" altLang="zh-CN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(2)</a:t>
            </a: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群童抱茅    </a:t>
            </a:r>
          </a:p>
          <a:p>
            <a:pPr>
              <a:lnSpc>
                <a:spcPct val="200000"/>
              </a:lnSpc>
            </a:pPr>
            <a:r>
              <a:rPr lang="en-US" altLang="zh-CN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(3)</a:t>
            </a: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彻夜难眠    </a:t>
            </a:r>
          </a:p>
          <a:p>
            <a:pPr>
              <a:lnSpc>
                <a:spcPct val="200000"/>
              </a:lnSpc>
            </a:pPr>
            <a:r>
              <a:rPr lang="en-US" altLang="zh-CN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(4)</a:t>
            </a: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祈求广厦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70053" y="1300479"/>
            <a:ext cx="11051895" cy="954107"/>
          </a:xfrm>
          <a:prstGeom prst="rect">
            <a:avLst/>
          </a:prstGeom>
          <a:solidFill>
            <a:srgbClr val="A22026"/>
          </a:solidFill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、细读课文，初步感知诗歌的大意，并给每个自然段拟写四字小标题，体会作者当时的复杂心情。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640" y="2822235"/>
            <a:ext cx="2667000" cy="3581400"/>
          </a:xfrm>
          <a:prstGeom prst="rect">
            <a:avLst/>
          </a:prstGeom>
        </p:spPr>
      </p:pic>
      <p:sp>
        <p:nvSpPr>
          <p:cNvPr id="11" name="文本框 2"/>
          <p:cNvSpPr txBox="1">
            <a:spLocks noChangeArrowheads="1"/>
          </p:cNvSpPr>
          <p:nvPr/>
        </p:nvSpPr>
        <p:spPr bwMode="auto">
          <a:xfrm>
            <a:off x="2729857" y="3802763"/>
            <a:ext cx="1415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008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焦灼苦痛</a:t>
            </a:r>
          </a:p>
        </p:txBody>
      </p:sp>
      <p:sp>
        <p:nvSpPr>
          <p:cNvPr id="12" name="文本框 3"/>
          <p:cNvSpPr txBox="1">
            <a:spLocks noChangeArrowheads="1"/>
          </p:cNvSpPr>
          <p:nvPr/>
        </p:nvSpPr>
        <p:spPr bwMode="auto">
          <a:xfrm>
            <a:off x="2729857" y="4452050"/>
            <a:ext cx="1415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008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愤懑无奈</a:t>
            </a:r>
          </a:p>
        </p:txBody>
      </p:sp>
      <p:sp>
        <p:nvSpPr>
          <p:cNvPr id="13" name="文本框 4"/>
          <p:cNvSpPr txBox="1">
            <a:spLocks noChangeArrowheads="1"/>
          </p:cNvSpPr>
          <p:nvPr/>
        </p:nvSpPr>
        <p:spPr bwMode="auto">
          <a:xfrm>
            <a:off x="2729857" y="5159391"/>
            <a:ext cx="1415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008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忧思不绝</a:t>
            </a:r>
          </a:p>
        </p:txBody>
      </p:sp>
      <p:sp>
        <p:nvSpPr>
          <p:cNvPr id="14" name="文本框 5"/>
          <p:cNvSpPr txBox="1">
            <a:spLocks noChangeArrowheads="1"/>
          </p:cNvSpPr>
          <p:nvPr/>
        </p:nvSpPr>
        <p:spPr bwMode="auto">
          <a:xfrm>
            <a:off x="2729857" y="5869152"/>
            <a:ext cx="1415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008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忧国忧民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92845" cy="716280"/>
            <a:chOff x="0" y="0"/>
            <a:chExt cx="284480" cy="1056640"/>
          </a:xfrm>
        </p:grpSpPr>
        <p:sp>
          <p:nvSpPr>
            <p:cNvPr id="2" name="矩形 1"/>
            <p:cNvSpPr/>
            <p:nvPr/>
          </p:nvSpPr>
          <p:spPr>
            <a:xfrm>
              <a:off x="0" y="0"/>
              <a:ext cx="142240" cy="904240"/>
            </a:xfrm>
            <a:prstGeom prst="rect">
              <a:avLst/>
            </a:prstGeom>
            <a:solidFill>
              <a:srgbClr val="A22026">
                <a:alpha val="8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42240" y="152400"/>
              <a:ext cx="142240" cy="904240"/>
            </a:xfrm>
            <a:prstGeom prst="rect">
              <a:avLst/>
            </a:prstGeom>
            <a:solidFill>
              <a:srgbClr val="A22026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93282" y="367310"/>
            <a:ext cx="325773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赏读品诗语言美</a:t>
            </a:r>
          </a:p>
        </p:txBody>
      </p:sp>
      <p:sp>
        <p:nvSpPr>
          <p:cNvPr id="21" name="文本框 1"/>
          <p:cNvSpPr/>
          <p:nvPr>
            <p:custDataLst>
              <p:tags r:id="rId2"/>
            </p:custDataLst>
          </p:nvPr>
        </p:nvSpPr>
        <p:spPr>
          <a:xfrm>
            <a:off x="570052" y="2731095"/>
            <a:ext cx="8400328" cy="3356496"/>
          </a:xfrm>
          <a:prstGeom prst="rect">
            <a:avLst/>
          </a:prstGeom>
          <a:noFill/>
          <a:ln>
            <a:solidFill>
              <a:srgbClr val="A22026"/>
            </a:solidFill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150000"/>
              </a:lnSpc>
            </a:pP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我认为“怒号”一词用得好。因为作者用“怒号”一词描写秋风，将秋风拟人化，说明风之大，富有强烈的感情色彩。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    我认为“卷”字用得好，因为这个“卷”字，更突出风之大，风之猛烈和无情。“卷”字好在很形象化，有力度。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    我认为作者用一系列动词，如“飞”“洒”“挂”“飘转”“沉”等用得好，这些动词刻画了茅草飞扬的动感画面。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70053" y="1300479"/>
            <a:ext cx="11051895" cy="954107"/>
          </a:xfrm>
          <a:prstGeom prst="rect">
            <a:avLst/>
          </a:prstGeom>
          <a:solidFill>
            <a:srgbClr val="A22026"/>
          </a:solidFill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、你觉得这段哪些词语写得美？为什么？请你用“我认为    词用得好，因为        。”句式说话。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640" y="2822235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92845" cy="716280"/>
            <a:chOff x="0" y="0"/>
            <a:chExt cx="284480" cy="1056640"/>
          </a:xfrm>
        </p:grpSpPr>
        <p:sp>
          <p:nvSpPr>
            <p:cNvPr id="2" name="矩形 1"/>
            <p:cNvSpPr/>
            <p:nvPr/>
          </p:nvSpPr>
          <p:spPr>
            <a:xfrm>
              <a:off x="0" y="0"/>
              <a:ext cx="142240" cy="904240"/>
            </a:xfrm>
            <a:prstGeom prst="rect">
              <a:avLst/>
            </a:prstGeom>
            <a:solidFill>
              <a:srgbClr val="A22026">
                <a:alpha val="8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42240" y="152400"/>
              <a:ext cx="142240" cy="904240"/>
            </a:xfrm>
            <a:prstGeom prst="rect">
              <a:avLst/>
            </a:prstGeom>
            <a:solidFill>
              <a:srgbClr val="A22026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93282" y="367310"/>
            <a:ext cx="325773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赏读品诗语言美</a:t>
            </a:r>
          </a:p>
        </p:txBody>
      </p:sp>
      <p:sp>
        <p:nvSpPr>
          <p:cNvPr id="21" name="文本框 1"/>
          <p:cNvSpPr/>
          <p:nvPr>
            <p:custDataLst>
              <p:tags r:id="rId2"/>
            </p:custDataLst>
          </p:nvPr>
        </p:nvSpPr>
        <p:spPr>
          <a:xfrm>
            <a:off x="570052" y="2731095"/>
            <a:ext cx="8400328" cy="2802498"/>
          </a:xfrm>
          <a:prstGeom prst="rect">
            <a:avLst/>
          </a:prstGeom>
          <a:noFill/>
          <a:ln>
            <a:solidFill>
              <a:srgbClr val="A22026"/>
            </a:solidFill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150000"/>
              </a:lnSpc>
            </a:pP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讨论明确：一个穿着单薄、破旧衣衫的干瘦老人拄着拐杖，立在屋外，眼巴巴地望着怒吼的秋风把他屋上的茅草一层又一层地卷了起来，吹过江去，稀里哗啦地洒在江郊的各处。焦灼和怨愤使他不住的颤栗着。他托着瘦弱的身体，到处去捡那些被吹走的野茅草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70053" y="1407604"/>
            <a:ext cx="11051895" cy="830997"/>
          </a:xfrm>
          <a:prstGeom prst="rect">
            <a:avLst/>
          </a:prstGeom>
          <a:solidFill>
            <a:srgbClr val="A22026"/>
          </a:solidFill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、你能想象出看到茅屋被吹破，茅草飘飘扬扬挂在树梢上、洒落到低洼积水处时，作者是什么心情？诗人站在茅屋面前的神态动作吗？请描述一下。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640" y="2822235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92845" cy="716280"/>
            <a:chOff x="0" y="0"/>
            <a:chExt cx="284480" cy="1056640"/>
          </a:xfrm>
        </p:grpSpPr>
        <p:sp>
          <p:nvSpPr>
            <p:cNvPr id="2" name="矩形 1"/>
            <p:cNvSpPr/>
            <p:nvPr/>
          </p:nvSpPr>
          <p:spPr>
            <a:xfrm>
              <a:off x="0" y="0"/>
              <a:ext cx="142240" cy="904240"/>
            </a:xfrm>
            <a:prstGeom prst="rect">
              <a:avLst/>
            </a:prstGeom>
            <a:solidFill>
              <a:srgbClr val="A22026">
                <a:alpha val="8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42240" y="152400"/>
              <a:ext cx="142240" cy="904240"/>
            </a:xfrm>
            <a:prstGeom prst="rect">
              <a:avLst/>
            </a:prstGeom>
            <a:solidFill>
              <a:srgbClr val="A22026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93282" y="367310"/>
            <a:ext cx="325773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小结：</a:t>
            </a:r>
          </a:p>
        </p:txBody>
      </p:sp>
      <p:sp>
        <p:nvSpPr>
          <p:cNvPr id="21" name="文本框 1"/>
          <p:cNvSpPr/>
          <p:nvPr>
            <p:custDataLst>
              <p:tags r:id="rId2"/>
            </p:custDataLst>
          </p:nvPr>
        </p:nvSpPr>
        <p:spPr>
          <a:xfrm>
            <a:off x="940924" y="1897718"/>
            <a:ext cx="10310151" cy="3679662"/>
          </a:xfrm>
          <a:prstGeom prst="rect">
            <a:avLst/>
          </a:prstGeom>
          <a:noFill/>
          <a:ln>
            <a:solidFill>
              <a:srgbClr val="A22026"/>
            </a:solidFill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00000"/>
              </a:lnSpc>
            </a:pP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 诗为事作，屋凭人传，如今成都杜甫草堂依在，而现在草堂的浣花溪畔已是一排排平房鳞次栉比，一幢幢高楼拔地而起，诗人追求的“大庇天下寒士俱欢颜”的理想已经在社会主义改革开放的年代变为现实，如果诗人在天有灵，他定会感到欣慰了。</a:t>
            </a:r>
          </a:p>
          <a:p>
            <a:pPr>
              <a:lnSpc>
                <a:spcPct val="200000"/>
              </a:lnSpc>
            </a:pP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　</a:t>
            </a:r>
            <a:r>
              <a:rPr lang="zh-CN" altLang="en-US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A22026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　草堂留后世，诗圣著千秋。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92845" cy="716280"/>
            <a:chOff x="0" y="0"/>
            <a:chExt cx="284480" cy="1056640"/>
          </a:xfrm>
        </p:grpSpPr>
        <p:sp>
          <p:nvSpPr>
            <p:cNvPr id="2" name="矩形 1"/>
            <p:cNvSpPr/>
            <p:nvPr/>
          </p:nvSpPr>
          <p:spPr>
            <a:xfrm>
              <a:off x="0" y="0"/>
              <a:ext cx="142240" cy="904240"/>
            </a:xfrm>
            <a:prstGeom prst="rect">
              <a:avLst/>
            </a:prstGeom>
            <a:solidFill>
              <a:srgbClr val="A22026">
                <a:alpha val="8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42240" y="152400"/>
              <a:ext cx="142240" cy="904240"/>
            </a:xfrm>
            <a:prstGeom prst="rect">
              <a:avLst/>
            </a:prstGeom>
            <a:solidFill>
              <a:srgbClr val="A22026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93282" y="367310"/>
            <a:ext cx="325773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课堂练习</a:t>
            </a:r>
          </a:p>
        </p:txBody>
      </p:sp>
      <p:sp>
        <p:nvSpPr>
          <p:cNvPr id="21" name="文本框 1"/>
          <p:cNvSpPr/>
          <p:nvPr>
            <p:custDataLst>
              <p:tags r:id="rId2"/>
            </p:custDataLst>
          </p:nvPr>
        </p:nvSpPr>
        <p:spPr>
          <a:xfrm>
            <a:off x="639983" y="1243293"/>
            <a:ext cx="9291095" cy="33334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zh-CN" altLang="en-US" sz="2200" dirty="0">
                <a:ea typeface="思源黑体 CN Regular" panose="020B0500000000000000" pitchFamily="34" charset="-122"/>
                <a:sym typeface="Arial" panose="020B0604020202020204" pitchFamily="34" charset="0"/>
              </a:rPr>
              <a:t>1、背诵并默写这首诗</a:t>
            </a:r>
          </a:p>
          <a:p>
            <a:pPr>
              <a:lnSpc>
                <a:spcPct val="250000"/>
              </a:lnSpc>
            </a:pPr>
            <a:r>
              <a:rPr lang="zh-CN" altLang="en-US" sz="2200" dirty="0">
                <a:ea typeface="思源黑体 CN Regular" panose="020B0500000000000000" pitchFamily="34" charset="-122"/>
                <a:sym typeface="Arial" panose="020B0604020202020204" pitchFamily="34" charset="0"/>
              </a:rPr>
              <a:t>2、假如你是一位电视剧编剧（导演），打算写（导）一部有关杜甫的历史剧，结合此诗，你准备设计一些情节和画面，请进行合理的想象，把有关的画面描写出来，并适当加入主人公动作、神态的描写。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640" y="2775591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4328160"/>
            <a:ext cx="12192000" cy="1554480"/>
          </a:xfrm>
          <a:prstGeom prst="rect">
            <a:avLst/>
          </a:prstGeom>
          <a:solidFill>
            <a:srgbClr val="A22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040" y="2529840"/>
            <a:ext cx="5140960" cy="289179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9337250" y="0"/>
            <a:ext cx="2235200" cy="4541520"/>
          </a:xfrm>
          <a:prstGeom prst="rect">
            <a:avLst/>
          </a:prstGeom>
          <a:solidFill>
            <a:srgbClr val="A22026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58483" y="243701"/>
            <a:ext cx="315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语文（人教版）八年级 下册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76958" y="2203229"/>
            <a:ext cx="37153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60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感谢聆听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952341" y="1727825"/>
            <a:ext cx="1122744" cy="0"/>
          </a:xfrm>
          <a:prstGeom prst="line">
            <a:avLst/>
          </a:prstGeom>
          <a:ln w="76200">
            <a:solidFill>
              <a:srgbClr val="A220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701040" y="3170154"/>
            <a:ext cx="4328370" cy="304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"THE THATCHED COTTAGE IS BROKEN BY THE AUTUMN WIND"</a:t>
            </a:r>
          </a:p>
        </p:txBody>
      </p:sp>
      <p:sp>
        <p:nvSpPr>
          <p:cNvPr id="14" name="圆角矩形 12"/>
          <p:cNvSpPr/>
          <p:nvPr/>
        </p:nvSpPr>
        <p:spPr>
          <a:xfrm>
            <a:off x="642062" y="4743675"/>
            <a:ext cx="2143933" cy="40511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11692" y="4766825"/>
            <a:ext cx="1891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主讲：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0774300" y="112960"/>
            <a:ext cx="677108" cy="391173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alpha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《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alpha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茅屋为秋风所破歌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alpha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/>
      <p:bldP spid="13" grpId="0"/>
      <p:bldP spid="14" grpId="0" animBg="1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92845" cy="716280"/>
            <a:chOff x="0" y="0"/>
            <a:chExt cx="284480" cy="1056640"/>
          </a:xfrm>
        </p:grpSpPr>
        <p:sp>
          <p:nvSpPr>
            <p:cNvPr id="2" name="矩形 1"/>
            <p:cNvSpPr/>
            <p:nvPr/>
          </p:nvSpPr>
          <p:spPr>
            <a:xfrm>
              <a:off x="0" y="0"/>
              <a:ext cx="142240" cy="904240"/>
            </a:xfrm>
            <a:prstGeom prst="rect">
              <a:avLst/>
            </a:prstGeom>
            <a:solidFill>
              <a:srgbClr val="A22026">
                <a:alpha val="8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42240" y="152400"/>
              <a:ext cx="142240" cy="904240"/>
            </a:xfrm>
            <a:prstGeom prst="rect">
              <a:avLst/>
            </a:prstGeom>
            <a:solidFill>
              <a:srgbClr val="A22026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93282" y="367310"/>
            <a:ext cx="306491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新课导入</a:t>
            </a:r>
          </a:p>
        </p:txBody>
      </p:sp>
      <p:sp>
        <p:nvSpPr>
          <p:cNvPr id="21" name="AutoShap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24560" y="1503680"/>
            <a:ext cx="10759440" cy="4805679"/>
          </a:xfrm>
          <a:prstGeom prst="roundRect">
            <a:avLst>
              <a:gd name="adj" fmla="val 4690"/>
            </a:avLst>
          </a:prstGeom>
          <a:noFill/>
          <a:ln w="31750" cmpd="sng">
            <a:solidFill>
              <a:srgbClr val="A22026"/>
            </a:solidFill>
            <a:bevel/>
          </a:ln>
        </p:spPr>
        <p:txBody>
          <a:bodyPr wrap="none" anchor="ctr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endParaRPr altLang="zh-CN" i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1"/>
          <p:cNvSpPr txBox="1">
            <a:spLocks noChangeArrowheads="1"/>
          </p:cNvSpPr>
          <p:nvPr/>
        </p:nvSpPr>
        <p:spPr bwMode="auto">
          <a:xfrm>
            <a:off x="1258252" y="2002668"/>
            <a:ext cx="10009188" cy="3077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（配乐《江河水》，语速缓慢，感情低沉，涕泪满襟。）</a:t>
            </a:r>
          </a:p>
          <a:p>
            <a:pPr>
              <a:lnSpc>
                <a:spcPct val="20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lang="zh-CN" altLang="en-US" sz="2000" dirty="0">
                <a:solidFill>
                  <a:srgbClr val="66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一千二百多年前的一个深秋，成都西郊浣花溪畔。北风凛冽的吹着，吹得江边万木凋零，吹得树叶飘飘洒洒，吹得草屋七零八落。大风过后，乌云密布，一场暴雨倾盆而泻。一位老人从茅屋中蹒跚走出，看着被风卷走的茅草，看着被雨淋湿的小屋，不禁悲从中来，时局动荡，风雨成灾，孤苦无依，面对这一切，老人百感千愁涌上心头。</a:t>
            </a:r>
          </a:p>
        </p:txBody>
      </p:sp>
      <p:sp>
        <p:nvSpPr>
          <p:cNvPr id="11" name="文本框 3"/>
          <p:cNvSpPr txBox="1">
            <a:spLocks noChangeArrowheads="1"/>
          </p:cNvSpPr>
          <p:nvPr/>
        </p:nvSpPr>
        <p:spPr bwMode="auto">
          <a:xfrm>
            <a:off x="1258252" y="5464452"/>
            <a:ext cx="71320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（在音乐声中深情朗诵《茅屋为秋风所破歌》。）</a:t>
            </a:r>
          </a:p>
        </p:txBody>
      </p:sp>
      <p:pic>
        <p:nvPicPr>
          <p:cNvPr id="12" name="24.2《 江河水》配乐音乐.mp3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466" y="2201900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numSld="2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1" grpId="0" animBg="1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92845" cy="716280"/>
            <a:chOff x="0" y="0"/>
            <a:chExt cx="284480" cy="1056640"/>
          </a:xfrm>
        </p:grpSpPr>
        <p:sp>
          <p:nvSpPr>
            <p:cNvPr id="2" name="矩形 1"/>
            <p:cNvSpPr/>
            <p:nvPr/>
          </p:nvSpPr>
          <p:spPr>
            <a:xfrm>
              <a:off x="0" y="0"/>
              <a:ext cx="142240" cy="904240"/>
            </a:xfrm>
            <a:prstGeom prst="rect">
              <a:avLst/>
            </a:prstGeom>
            <a:solidFill>
              <a:srgbClr val="A22026">
                <a:alpha val="8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42240" y="152400"/>
              <a:ext cx="142240" cy="904240"/>
            </a:xfrm>
            <a:prstGeom prst="rect">
              <a:avLst/>
            </a:prstGeom>
            <a:solidFill>
              <a:srgbClr val="A22026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93282" y="367310"/>
            <a:ext cx="306491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新课导入</a:t>
            </a:r>
          </a:p>
        </p:txBody>
      </p:sp>
      <p:sp>
        <p:nvSpPr>
          <p:cNvPr id="20" name="文本框 1"/>
          <p:cNvSpPr/>
          <p:nvPr>
            <p:custDataLst>
              <p:tags r:id="rId2"/>
            </p:custDataLst>
          </p:nvPr>
        </p:nvSpPr>
        <p:spPr>
          <a:xfrm>
            <a:off x="813602" y="2496505"/>
            <a:ext cx="10373971" cy="333681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00000"/>
              </a:lnSpc>
            </a:pPr>
            <a:r>
              <a:rPr lang="zh-CN" altLang="en-US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 八月秋高风怒号，卷我屋上三重茅。茅飞渡江洒江郊，高者挂罥长林梢，下者飘转沉塘坳。</a:t>
            </a:r>
          </a:p>
          <a:p>
            <a:pPr>
              <a:lnSpc>
                <a:spcPct val="200000"/>
              </a:lnSpc>
            </a:pPr>
            <a:r>
              <a:rPr lang="zh-CN" altLang="en-US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     南村群童欺我老无力，忍能对面为盗贼。公然抱茅入竹去，唇焦口燥呼不得，归来倚杖自叹息。</a:t>
            </a:r>
          </a:p>
          <a:p>
            <a:pPr>
              <a:lnSpc>
                <a:spcPct val="200000"/>
              </a:lnSpc>
            </a:pPr>
            <a:r>
              <a:rPr lang="zh-CN" altLang="en-US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     俄顷风定云墨色，秋天漠漠向昏黑。布衾多年冷似铁，娇儿恶卧踏里裂。</a:t>
            </a:r>
          </a:p>
          <a:p>
            <a:pPr>
              <a:lnSpc>
                <a:spcPct val="200000"/>
              </a:lnSpc>
            </a:pPr>
            <a:r>
              <a:rPr lang="zh-CN" altLang="en-US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床头屋漏无干处，雨脚如麻未断绝。自经丧乱少睡眠，长夜沾湿何由彻！</a:t>
            </a:r>
          </a:p>
          <a:p>
            <a:pPr>
              <a:lnSpc>
                <a:spcPct val="200000"/>
              </a:lnSpc>
            </a:pPr>
            <a:r>
              <a:rPr lang="zh-CN" altLang="en-US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     安得广厦千万间，大庇天下寒士俱欢颜。风雨不动安如山！</a:t>
            </a:r>
          </a:p>
          <a:p>
            <a:pPr>
              <a:lnSpc>
                <a:spcPct val="200000"/>
              </a:lnSpc>
            </a:pPr>
            <a:r>
              <a:rPr lang="zh-CN" altLang="en-US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呜呼，何时眼前突兀见此屋，吾庐独破受冻死亦足！</a:t>
            </a:r>
          </a:p>
        </p:txBody>
      </p:sp>
      <p:sp>
        <p:nvSpPr>
          <p:cNvPr id="21" name="AutoShap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70053" y="2172092"/>
            <a:ext cx="10861071" cy="3985639"/>
          </a:xfrm>
          <a:prstGeom prst="roundRect">
            <a:avLst>
              <a:gd name="adj" fmla="val 4690"/>
            </a:avLst>
          </a:prstGeom>
          <a:noFill/>
          <a:ln w="31750" cmpd="sng">
            <a:solidFill>
              <a:srgbClr val="A22026"/>
            </a:solidFill>
            <a:bevel/>
          </a:ln>
        </p:spPr>
        <p:txBody>
          <a:bodyPr wrap="none" anchor="ctr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endParaRPr altLang="zh-CN" i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70054" y="1300479"/>
            <a:ext cx="3361866" cy="523220"/>
          </a:xfrm>
          <a:prstGeom prst="rect">
            <a:avLst/>
          </a:prstGeom>
          <a:solidFill>
            <a:srgbClr val="A22026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茅屋为秋风所破歌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92845" cy="716280"/>
            <a:chOff x="0" y="0"/>
            <a:chExt cx="284480" cy="1056640"/>
          </a:xfrm>
        </p:grpSpPr>
        <p:sp>
          <p:nvSpPr>
            <p:cNvPr id="2" name="矩形 1"/>
            <p:cNvSpPr/>
            <p:nvPr/>
          </p:nvSpPr>
          <p:spPr>
            <a:xfrm>
              <a:off x="0" y="0"/>
              <a:ext cx="142240" cy="904240"/>
            </a:xfrm>
            <a:prstGeom prst="rect">
              <a:avLst/>
            </a:prstGeom>
            <a:solidFill>
              <a:srgbClr val="A22026">
                <a:alpha val="8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42240" y="152400"/>
              <a:ext cx="142240" cy="904240"/>
            </a:xfrm>
            <a:prstGeom prst="rect">
              <a:avLst/>
            </a:prstGeom>
            <a:solidFill>
              <a:srgbClr val="A22026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93282" y="367310"/>
            <a:ext cx="306491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文学常识</a:t>
            </a:r>
          </a:p>
        </p:txBody>
      </p:sp>
      <p:sp>
        <p:nvSpPr>
          <p:cNvPr id="20" name="文本框 1"/>
          <p:cNvSpPr/>
          <p:nvPr>
            <p:custDataLst>
              <p:tags r:id="rId2"/>
            </p:custDataLst>
          </p:nvPr>
        </p:nvSpPr>
        <p:spPr>
          <a:xfrm>
            <a:off x="913275" y="2514187"/>
            <a:ext cx="6818485" cy="3043334"/>
          </a:xfrm>
          <a:prstGeom prst="rect">
            <a:avLst/>
          </a:prstGeom>
          <a:noFill/>
          <a:ln>
            <a:solidFill>
              <a:srgbClr val="A22026"/>
            </a:solidFill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 杜甫，字子美，自号少陵野老，唐代伟大的现实主义诗人。因任工部校检郎，而又被称杜工部。杜甫生活在唐王朝由盛到衰的转折时期，一生坎坷，终不得志。他的诗被后人公认为“诗史”，诗人被尊称为“诗圣”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70054" y="1300479"/>
            <a:ext cx="2288893" cy="523220"/>
          </a:xfrm>
          <a:prstGeom prst="rect">
            <a:avLst/>
          </a:prstGeom>
          <a:solidFill>
            <a:srgbClr val="A22026"/>
          </a:solidFill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．走近作者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940" y="2493020"/>
            <a:ext cx="2893060" cy="3064501"/>
          </a:xfrm>
          <a:prstGeom prst="rect">
            <a:avLst/>
          </a:prstGeom>
          <a:ln>
            <a:solidFill>
              <a:srgbClr val="A22026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92845" cy="716280"/>
            <a:chOff x="0" y="0"/>
            <a:chExt cx="284480" cy="1056640"/>
          </a:xfrm>
        </p:grpSpPr>
        <p:sp>
          <p:nvSpPr>
            <p:cNvPr id="2" name="矩形 1"/>
            <p:cNvSpPr/>
            <p:nvPr/>
          </p:nvSpPr>
          <p:spPr>
            <a:xfrm>
              <a:off x="0" y="0"/>
              <a:ext cx="142240" cy="904240"/>
            </a:xfrm>
            <a:prstGeom prst="rect">
              <a:avLst/>
            </a:prstGeom>
            <a:solidFill>
              <a:srgbClr val="A22026">
                <a:alpha val="8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42240" y="152400"/>
              <a:ext cx="142240" cy="904240"/>
            </a:xfrm>
            <a:prstGeom prst="rect">
              <a:avLst/>
            </a:prstGeom>
            <a:solidFill>
              <a:srgbClr val="A22026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93282" y="367310"/>
            <a:ext cx="325773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文学常识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70054" y="1300479"/>
            <a:ext cx="2335706" cy="523220"/>
          </a:xfrm>
          <a:prstGeom prst="rect">
            <a:avLst/>
          </a:prstGeom>
          <a:solidFill>
            <a:srgbClr val="A22026"/>
          </a:solidFill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．背景资料</a:t>
            </a:r>
          </a:p>
        </p:txBody>
      </p:sp>
      <p:pic>
        <p:nvPicPr>
          <p:cNvPr id="12" name="Picture 1" descr="C:\Users\Administrator\Desktop\课件图片\黑板与纸张\u=3219698849,401487938&amp;fm=21&amp;gp=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472" y="2387002"/>
            <a:ext cx="10225087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文本框 2"/>
          <p:cNvSpPr txBox="1">
            <a:spLocks noChangeArrowheads="1"/>
          </p:cNvSpPr>
          <p:nvPr/>
        </p:nvSpPr>
        <p:spPr bwMode="auto">
          <a:xfrm>
            <a:off x="1425411" y="2515117"/>
            <a:ext cx="9212110" cy="36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rgbClr val="66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b="1" dirty="0">
                <a:solidFill>
                  <a:srgbClr val="66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759</a:t>
            </a:r>
            <a:r>
              <a:rPr lang="zh-CN" altLang="en-US" sz="2400" b="1" dirty="0">
                <a:solidFill>
                  <a:srgbClr val="66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年岁末，杜甫一家辗转流浪到了成都，在亲友的帮助下，在成都西郊的浣花溪畔盖了一所茅屋。两年后的一个秋天，一场大风把茅草给卷走了。杜甫一家只好在风雨淋漓中度过了一个难堪的不眠之夜。此情此景，杜甫感慨万端，写下了</a:t>
            </a:r>
            <a:r>
              <a:rPr lang="en-US" altLang="zh-CN" sz="2400" b="1" dirty="0">
                <a:solidFill>
                  <a:srgbClr val="66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400" b="1" dirty="0">
                <a:solidFill>
                  <a:srgbClr val="66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茅屋为秋风所破歌</a:t>
            </a:r>
            <a:r>
              <a:rPr lang="en-US" altLang="zh-CN" sz="2400" b="1" dirty="0">
                <a:solidFill>
                  <a:srgbClr val="66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400" b="1" dirty="0">
                <a:solidFill>
                  <a:srgbClr val="66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这首不朽的诗篇。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92845" cy="716280"/>
            <a:chOff x="0" y="0"/>
            <a:chExt cx="284480" cy="1056640"/>
          </a:xfrm>
        </p:grpSpPr>
        <p:sp>
          <p:nvSpPr>
            <p:cNvPr id="2" name="矩形 1"/>
            <p:cNvSpPr/>
            <p:nvPr/>
          </p:nvSpPr>
          <p:spPr>
            <a:xfrm>
              <a:off x="0" y="0"/>
              <a:ext cx="142240" cy="904240"/>
            </a:xfrm>
            <a:prstGeom prst="rect">
              <a:avLst/>
            </a:prstGeom>
            <a:solidFill>
              <a:srgbClr val="A22026">
                <a:alpha val="8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42240" y="152400"/>
              <a:ext cx="142240" cy="904240"/>
            </a:xfrm>
            <a:prstGeom prst="rect">
              <a:avLst/>
            </a:prstGeom>
            <a:solidFill>
              <a:srgbClr val="A22026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93282" y="367310"/>
            <a:ext cx="325773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文学常识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70054" y="1300479"/>
            <a:ext cx="2345866" cy="523220"/>
          </a:xfrm>
          <a:prstGeom prst="rect">
            <a:avLst/>
          </a:prstGeom>
          <a:solidFill>
            <a:srgbClr val="A22026"/>
          </a:solidFill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、诗歌体裁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5" y="2428875"/>
            <a:ext cx="7318375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本框 1"/>
          <p:cNvSpPr txBox="1">
            <a:spLocks noChangeArrowheads="1"/>
          </p:cNvSpPr>
          <p:nvPr/>
        </p:nvSpPr>
        <p:spPr bwMode="auto">
          <a:xfrm>
            <a:off x="1487488" y="2687638"/>
            <a:ext cx="6532562" cy="332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66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2800" b="1" dirty="0">
                <a:solidFill>
                  <a:srgbClr val="66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这首诗歌的体裁称为歌行体。歌，能唱的诗。本是古代歌曲的一种形式，后成为古诗的一种体裁，称为“歌行体”。这种古诗，朗朗上口，体现“歌”的特点；用长短句，有“行”的动感。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863" y="2736850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92845" cy="716280"/>
            <a:chOff x="0" y="0"/>
            <a:chExt cx="284480" cy="1056640"/>
          </a:xfrm>
        </p:grpSpPr>
        <p:sp>
          <p:nvSpPr>
            <p:cNvPr id="2" name="矩形 1"/>
            <p:cNvSpPr/>
            <p:nvPr/>
          </p:nvSpPr>
          <p:spPr>
            <a:xfrm>
              <a:off x="0" y="0"/>
              <a:ext cx="142240" cy="904240"/>
            </a:xfrm>
            <a:prstGeom prst="rect">
              <a:avLst/>
            </a:prstGeom>
            <a:solidFill>
              <a:srgbClr val="A22026">
                <a:alpha val="8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42240" y="152400"/>
              <a:ext cx="142240" cy="904240"/>
            </a:xfrm>
            <a:prstGeom prst="rect">
              <a:avLst/>
            </a:prstGeom>
            <a:solidFill>
              <a:srgbClr val="A22026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93282" y="367310"/>
            <a:ext cx="325773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吟读感知音韵美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70054" y="1300479"/>
            <a:ext cx="2345866" cy="523220"/>
          </a:xfrm>
          <a:prstGeom prst="rect">
            <a:avLst/>
          </a:prstGeom>
          <a:solidFill>
            <a:srgbClr val="A22026"/>
          </a:solidFill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、读准字音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863" y="2736850"/>
            <a:ext cx="2667000" cy="3581400"/>
          </a:xfrm>
          <a:prstGeom prst="rect">
            <a:avLst/>
          </a:prstGeom>
        </p:spPr>
      </p:pic>
      <p:sp>
        <p:nvSpPr>
          <p:cNvPr id="12" name="文本框 1"/>
          <p:cNvSpPr txBox="1">
            <a:spLocks noChangeArrowheads="1"/>
          </p:cNvSpPr>
          <p:nvPr/>
        </p:nvSpPr>
        <p:spPr bwMode="auto">
          <a:xfrm>
            <a:off x="1007110" y="2346679"/>
            <a:ext cx="5586413" cy="3409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挂罥（        )     俄顷（      ）  </a:t>
            </a:r>
          </a:p>
          <a:p>
            <a:pPr>
              <a:lnSpc>
                <a:spcPct val="200000"/>
              </a:lnSpc>
            </a:pPr>
            <a:r>
              <a:rPr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丧乱（       ）    大厦（      ）</a:t>
            </a:r>
          </a:p>
          <a:p>
            <a:pPr>
              <a:lnSpc>
                <a:spcPct val="200000"/>
              </a:lnSpc>
            </a:pPr>
            <a:r>
              <a:rPr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塘坳 (         )     布衾（      ）   </a:t>
            </a:r>
          </a:p>
          <a:p>
            <a:pPr>
              <a:lnSpc>
                <a:spcPct val="200000"/>
              </a:lnSpc>
            </a:pPr>
            <a:r>
              <a:rPr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大庇（       ）    突兀（      ）</a:t>
            </a:r>
          </a:p>
        </p:txBody>
      </p:sp>
      <p:sp>
        <p:nvSpPr>
          <p:cNvPr id="13" name="文本框 3"/>
          <p:cNvSpPr txBox="1">
            <a:spLocks noChangeArrowheads="1"/>
          </p:cNvSpPr>
          <p:nvPr/>
        </p:nvSpPr>
        <p:spPr bwMode="auto">
          <a:xfrm>
            <a:off x="2215088" y="2736850"/>
            <a:ext cx="7120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000" b="1">
                <a:solidFill>
                  <a:srgbClr val="0099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juàn</a:t>
            </a:r>
          </a:p>
        </p:txBody>
      </p:sp>
      <p:sp>
        <p:nvSpPr>
          <p:cNvPr id="14" name="文本框 4"/>
          <p:cNvSpPr txBox="1">
            <a:spLocks noChangeArrowheads="1"/>
          </p:cNvSpPr>
          <p:nvPr/>
        </p:nvSpPr>
        <p:spPr bwMode="auto">
          <a:xfrm>
            <a:off x="4688997" y="2736850"/>
            <a:ext cx="7264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000" b="1">
                <a:solidFill>
                  <a:srgbClr val="0099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qǐng</a:t>
            </a:r>
          </a:p>
        </p:txBody>
      </p:sp>
      <p:sp>
        <p:nvSpPr>
          <p:cNvPr id="15" name="文本框 5"/>
          <p:cNvSpPr txBox="1">
            <a:spLocks noChangeArrowheads="1"/>
          </p:cNvSpPr>
          <p:nvPr/>
        </p:nvSpPr>
        <p:spPr bwMode="auto">
          <a:xfrm>
            <a:off x="2173409" y="3570287"/>
            <a:ext cx="7954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0099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sāng</a:t>
            </a:r>
          </a:p>
        </p:txBody>
      </p:sp>
      <p:sp>
        <p:nvSpPr>
          <p:cNvPr id="18" name="文本框 6"/>
          <p:cNvSpPr txBox="1">
            <a:spLocks noChangeArrowheads="1"/>
          </p:cNvSpPr>
          <p:nvPr/>
        </p:nvSpPr>
        <p:spPr bwMode="auto">
          <a:xfrm>
            <a:off x="4740293" y="3570287"/>
            <a:ext cx="6238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000" b="1">
                <a:solidFill>
                  <a:srgbClr val="0099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shà</a:t>
            </a:r>
          </a:p>
        </p:txBody>
      </p:sp>
      <p:sp>
        <p:nvSpPr>
          <p:cNvPr id="20" name="文本框 7"/>
          <p:cNvSpPr txBox="1">
            <a:spLocks noChangeArrowheads="1"/>
          </p:cNvSpPr>
          <p:nvPr/>
        </p:nvSpPr>
        <p:spPr bwMode="auto">
          <a:xfrm>
            <a:off x="2320885" y="4432300"/>
            <a:ext cx="5004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000" b="1">
                <a:solidFill>
                  <a:srgbClr val="0099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ào</a:t>
            </a:r>
          </a:p>
        </p:txBody>
      </p:sp>
      <p:sp>
        <p:nvSpPr>
          <p:cNvPr id="21" name="文本框 8"/>
          <p:cNvSpPr txBox="1">
            <a:spLocks noChangeArrowheads="1"/>
          </p:cNvSpPr>
          <p:nvPr/>
        </p:nvSpPr>
        <p:spPr bwMode="auto">
          <a:xfrm>
            <a:off x="4767543" y="4432300"/>
            <a:ext cx="569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000" b="1">
                <a:solidFill>
                  <a:srgbClr val="0099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qīn</a:t>
            </a:r>
          </a:p>
        </p:txBody>
      </p:sp>
      <p:sp>
        <p:nvSpPr>
          <p:cNvPr id="22" name="文本框 9"/>
          <p:cNvSpPr txBox="1">
            <a:spLocks noChangeArrowheads="1"/>
          </p:cNvSpPr>
          <p:nvPr/>
        </p:nvSpPr>
        <p:spPr bwMode="auto">
          <a:xfrm>
            <a:off x="2364968" y="5246687"/>
            <a:ext cx="4122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000" b="1">
                <a:solidFill>
                  <a:srgbClr val="0099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bì</a:t>
            </a:r>
          </a:p>
        </p:txBody>
      </p:sp>
      <p:sp>
        <p:nvSpPr>
          <p:cNvPr id="23" name="文本框 10"/>
          <p:cNvSpPr txBox="1">
            <a:spLocks noChangeArrowheads="1"/>
          </p:cNvSpPr>
          <p:nvPr/>
        </p:nvSpPr>
        <p:spPr bwMode="auto">
          <a:xfrm>
            <a:off x="4781971" y="5246687"/>
            <a:ext cx="5405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000" b="1">
                <a:solidFill>
                  <a:srgbClr val="0099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wù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8" grpId="0"/>
      <p:bldP spid="20" grpId="0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92845" cy="716280"/>
            <a:chOff x="0" y="0"/>
            <a:chExt cx="284480" cy="1056640"/>
          </a:xfrm>
        </p:grpSpPr>
        <p:sp>
          <p:nvSpPr>
            <p:cNvPr id="2" name="矩形 1"/>
            <p:cNvSpPr/>
            <p:nvPr/>
          </p:nvSpPr>
          <p:spPr>
            <a:xfrm>
              <a:off x="0" y="0"/>
              <a:ext cx="142240" cy="904240"/>
            </a:xfrm>
            <a:prstGeom prst="rect">
              <a:avLst/>
            </a:prstGeom>
            <a:solidFill>
              <a:srgbClr val="A22026">
                <a:alpha val="8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42240" y="152400"/>
              <a:ext cx="142240" cy="904240"/>
            </a:xfrm>
            <a:prstGeom prst="rect">
              <a:avLst/>
            </a:prstGeom>
            <a:solidFill>
              <a:srgbClr val="A22026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93282" y="367310"/>
            <a:ext cx="325773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吟读感知音韵美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923067" y="3167390"/>
            <a:ext cx="2345866" cy="523220"/>
          </a:xfrm>
          <a:prstGeom prst="rect">
            <a:avLst/>
          </a:prstGeom>
          <a:solidFill>
            <a:srgbClr val="A22026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、朗读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92845" cy="716280"/>
            <a:chOff x="0" y="0"/>
            <a:chExt cx="284480" cy="1056640"/>
          </a:xfrm>
        </p:grpSpPr>
        <p:sp>
          <p:nvSpPr>
            <p:cNvPr id="2" name="矩形 1"/>
            <p:cNvSpPr/>
            <p:nvPr/>
          </p:nvSpPr>
          <p:spPr>
            <a:xfrm>
              <a:off x="0" y="0"/>
              <a:ext cx="142240" cy="904240"/>
            </a:xfrm>
            <a:prstGeom prst="rect">
              <a:avLst/>
            </a:prstGeom>
            <a:solidFill>
              <a:srgbClr val="A22026">
                <a:alpha val="8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42240" y="152400"/>
              <a:ext cx="142240" cy="904240"/>
            </a:xfrm>
            <a:prstGeom prst="rect">
              <a:avLst/>
            </a:prstGeom>
            <a:solidFill>
              <a:srgbClr val="A22026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93282" y="367310"/>
            <a:ext cx="325773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吟读感知音韵美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70054" y="1300479"/>
            <a:ext cx="2345866" cy="523220"/>
          </a:xfrm>
          <a:prstGeom prst="rect">
            <a:avLst/>
          </a:prstGeom>
          <a:solidFill>
            <a:srgbClr val="A22026"/>
          </a:solidFill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、读准停顿</a:t>
            </a:r>
          </a:p>
        </p:txBody>
      </p:sp>
      <p:sp>
        <p:nvSpPr>
          <p:cNvPr id="24" name="文本框 1"/>
          <p:cNvSpPr/>
          <p:nvPr>
            <p:custDataLst>
              <p:tags r:id="rId2"/>
            </p:custDataLst>
          </p:nvPr>
        </p:nvSpPr>
        <p:spPr>
          <a:xfrm>
            <a:off x="570054" y="2375291"/>
            <a:ext cx="9064102" cy="3735831"/>
          </a:xfrm>
          <a:prstGeom prst="rect">
            <a:avLst/>
          </a:prstGeom>
          <a:noFill/>
          <a:ln>
            <a:solidFill>
              <a:srgbClr val="A22026"/>
            </a:solidFill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15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 八月秋高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风怒号，卷我屋上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三重茅。茅飞渡江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洒江郊，高者挂罥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长林梢，下者飘转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沉塘坳。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     群童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欺我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老无力，忍能对面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为盗贼。公然抱茅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入竹去，唇焦口燥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呼不得，归来倚杖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自叹息。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     俄顷风定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云墨色，秋天漠漠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向昏黑。布衾多年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冷似铁，娇儿恶卧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踏里裂。床头屋漏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无干处，雨脚如麻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未断绝。自经丧乱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少睡眠，长夜沾湿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何由彻！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     安得广厦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千万间，大庇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天下寒士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俱、欢、颜。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风雨不动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安如山！呜呼，何时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眼前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突兀见此屋，吾庐独破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受冻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死、亦、足！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640" y="2725274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 fill="hold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1708</Words>
  <Application>Microsoft Office PowerPoint</Application>
  <PresentationFormat>宽屏</PresentationFormat>
  <Paragraphs>122</Paragraphs>
  <Slides>19</Slides>
  <Notes>19</Notes>
  <HiddenSlides>0</HiddenSlides>
  <MMClips>1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4" baseType="lpstr">
      <vt:lpstr>Arial</vt:lpstr>
      <vt:lpstr>FandolFang R</vt:lpstr>
      <vt:lpstr>Calibri</vt:lpstr>
      <vt:lpstr>思源黑体 CN Light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2020-12-16T07:43:30Z</dcterms:created>
  <dcterms:modified xsi:type="dcterms:W3CDTF">2021-01-09T11:58:34Z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2052-11.1.0.10228</vt:lpwstr>
  </property>
</Properties>
</file>