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9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0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4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5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0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57" r:id="rId2"/>
    <p:sldId id="267" r:id="rId3"/>
    <p:sldId id="26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301" r:id="rId21"/>
    <p:sldId id="285" r:id="rId22"/>
  </p:sldIdLst>
  <p:sldSz cx="12192000" cy="6858000"/>
  <p:notesSz cx="6858000" cy="9144000"/>
  <p:embeddedFontLst>
    <p:embeddedFont>
      <p:font typeface="FandolFang R" panose="02010600030101010101" charset="-122"/>
      <p:regular r:id="rId24"/>
    </p:embeddedFont>
    <p:embeddedFont>
      <p:font typeface="思源黑体 CN Light" panose="02010600030101010101" charset="-122"/>
      <p:regular r:id="rId2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3CBB5CC-916E-41BD-8BFD-0D65394BEA32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E83E9D4-CD4B-4718-838F-7D04A5EB6A1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E9D4-CD4B-4718-838F-7D04A5EB6A1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83E9D4-CD4B-4718-838F-7D04A5EB6A19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2D35B8-394C-4D20-B8E7-F27382F05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C05B-318F-4302-8BD3-AFABD95245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8D2F-2332-4319-A82E-9C21FE3FEB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342796"/>
            <a:ext cx="213784" cy="55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anchor="ctr"/>
          <a:lstStyle/>
          <a:p>
            <a:pPr algn="ctr" defTabSz="913130">
              <a:defRPr/>
            </a:pPr>
            <a:endParaRPr lang="zh-CN" altLang="en-US" sz="1865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t>2021/1/9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C05B-318F-4302-8BD3-AFABD95245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8D2F-2332-4319-A82E-9C21FE3FEB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3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18" Type="http://schemas.openxmlformats.org/officeDocument/2006/relationships/image" Target="../media/image3.png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17" Type="http://schemas.openxmlformats.org/officeDocument/2006/relationships/image" Target="../media/image2.png"/><Relationship Id="rId2" Type="http://schemas.openxmlformats.org/officeDocument/2006/relationships/tags" Target="../tags/tag51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image" Target="../media/image2.pn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6.xml"/><Relationship Id="rId7" Type="http://schemas.openxmlformats.org/officeDocument/2006/relationships/image" Target="../media/image2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0.xml"/><Relationship Id="rId7" Type="http://schemas.openxmlformats.org/officeDocument/2006/relationships/image" Target="../media/image2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image" Target="../media/image3.png"/><Relationship Id="rId5" Type="http://schemas.openxmlformats.org/officeDocument/2006/relationships/tags" Target="../tags/tag86.xml"/><Relationship Id="rId10" Type="http://schemas.openxmlformats.org/officeDocument/2006/relationships/image" Target="../media/image2.png"/><Relationship Id="rId4" Type="http://schemas.openxmlformats.org/officeDocument/2006/relationships/tags" Target="../tags/tag85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image" Target="../media/image3.png"/><Relationship Id="rId5" Type="http://schemas.openxmlformats.org/officeDocument/2006/relationships/tags" Target="../tags/tag93.xml"/><Relationship Id="rId10" Type="http://schemas.openxmlformats.org/officeDocument/2006/relationships/image" Target="../media/image2.png"/><Relationship Id="rId4" Type="http://schemas.openxmlformats.org/officeDocument/2006/relationships/tags" Target="../tags/tag92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7" Type="http://schemas.openxmlformats.org/officeDocument/2006/relationships/image" Target="../media/image3.png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image" Target="../media/image3.png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notesSlide" Target="../notesSlides/notesSlide9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image" Target="../media/image3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10" Type="http://schemas.openxmlformats.org/officeDocument/2006/relationships/tags" Target="../tags/tag40.xml"/><Relationship Id="rId19" Type="http://schemas.openxmlformats.org/officeDocument/2006/relationships/image" Target="../media/image2.png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516284" y="416689"/>
            <a:ext cx="10178005" cy="600726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7" r="20247"/>
          <a:stretch>
            <a:fillRect/>
          </a:stretch>
        </p:blipFill>
        <p:spPr>
          <a:xfrm>
            <a:off x="497711" y="824607"/>
            <a:ext cx="4444679" cy="520878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364307" y="2195126"/>
            <a:ext cx="444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礼记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63848" y="2802749"/>
            <a:ext cx="6751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虽有佳肴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5440715" y="1857953"/>
            <a:ext cx="112274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325662" y="3826960"/>
            <a:ext cx="5189938" cy="42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"ALTHOUGH THERE IS FOOD. "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5364307" y="4588287"/>
            <a:ext cx="2143933" cy="4051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533937" y="4611437"/>
            <a:ext cx="1891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主讲：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97021" y="639941"/>
            <a:ext cx="315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语文（人教版）八年级 下册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释 文 意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29" name="文本框 1"/>
          <p:cNvSpPr/>
          <p:nvPr>
            <p:custDataLst>
              <p:tags r:id="rId2"/>
            </p:custDataLst>
          </p:nvPr>
        </p:nvSpPr>
        <p:spPr>
          <a:xfrm>
            <a:off x="720408" y="1469892"/>
            <a:ext cx="7509192" cy="446449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齐读译文：虽然有美味的肉食，不去品尝，就不知道其味道的甘美；虽然有最好的道理，不去学习，就不知道它的好处。所以，学习之后才知道自己的不足，教人之后才知道自己有不懂的地方。知道了自己的不足，然后就能自我反省；知道了自己不懂的地方，然后才能勉励自己。所以“教”和“学”是相互促进的。《尚书•兑命》说：“教人是学习的一半。”这话说的就是这个道理吧？</a:t>
            </a:r>
            <a:endParaRPr sz="2400" b="1"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2132" y="1488942"/>
            <a:ext cx="7678453" cy="4537075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释 文 意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2510624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、文言知识积累</a:t>
            </a:r>
          </a:p>
        </p:txBody>
      </p:sp>
      <p:sp>
        <p:nvSpPr>
          <p:cNvPr id="8" name="文本框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2960" y="2230755"/>
            <a:ext cx="659923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1、今异义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(1)不知其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旨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也(古义：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； 今义：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。)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(2)然后能自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强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    (古义：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；今义：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。)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(3)教然后知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困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(古义：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；今义：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。)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(4)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虽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有至道     (古义：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。今义：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。)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(5)教学相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长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   (古义：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。今义： </a:t>
            </a:r>
            <a:r>
              <a:rPr lang="zh-CN" altLang="en-US" sz="2400" b="1" u="sng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。)</a:t>
            </a:r>
          </a:p>
        </p:txBody>
      </p:sp>
      <p:sp>
        <p:nvSpPr>
          <p:cNvPr id="9" name="文本框 3"/>
          <p:cNvSpPr/>
          <p:nvPr>
            <p:custDataLst>
              <p:tags r:id="rId4"/>
            </p:custDataLst>
          </p:nvPr>
        </p:nvSpPr>
        <p:spPr>
          <a:xfrm>
            <a:off x="3890010" y="2891155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味美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4"/>
          <p:cNvSpPr/>
          <p:nvPr>
            <p:custDataLst>
              <p:tags r:id="rId5"/>
            </p:custDataLst>
          </p:nvPr>
        </p:nvSpPr>
        <p:spPr>
          <a:xfrm>
            <a:off x="5936298" y="2878455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旨意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5"/>
          <p:cNvSpPr/>
          <p:nvPr>
            <p:custDataLst>
              <p:tags r:id="rId6"/>
            </p:custDataLst>
          </p:nvPr>
        </p:nvSpPr>
        <p:spPr>
          <a:xfrm>
            <a:off x="3223223" y="4004294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勉励</a:t>
            </a:r>
            <a:endParaRPr sz="2000" b="1" dirty="0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6"/>
          <p:cNvSpPr/>
          <p:nvPr>
            <p:custDataLst>
              <p:tags r:id="rId7"/>
            </p:custDataLst>
          </p:nvPr>
        </p:nvSpPr>
        <p:spPr>
          <a:xfrm>
            <a:off x="5113973" y="3980180"/>
            <a:ext cx="1499128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强大，强盛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7"/>
          <p:cNvSpPr/>
          <p:nvPr>
            <p:custDataLst>
              <p:tags r:id="rId8"/>
            </p:custDataLst>
          </p:nvPr>
        </p:nvSpPr>
        <p:spPr>
          <a:xfrm>
            <a:off x="3890010" y="4548505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困惑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8"/>
          <p:cNvSpPr/>
          <p:nvPr>
            <p:custDataLst>
              <p:tags r:id="rId9"/>
            </p:custDataLst>
          </p:nvPr>
        </p:nvSpPr>
        <p:spPr>
          <a:xfrm>
            <a:off x="5952173" y="4548505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困难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9"/>
          <p:cNvSpPr/>
          <p:nvPr>
            <p:custDataLst>
              <p:tags r:id="rId10"/>
            </p:custDataLst>
          </p:nvPr>
        </p:nvSpPr>
        <p:spPr>
          <a:xfrm>
            <a:off x="4021773" y="5078730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即使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0"/>
          <p:cNvSpPr/>
          <p:nvPr>
            <p:custDataLst>
              <p:tags r:id="rId11"/>
            </p:custDataLst>
          </p:nvPr>
        </p:nvSpPr>
        <p:spPr>
          <a:xfrm>
            <a:off x="5952173" y="5078730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虽然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1"/>
          <p:cNvSpPr/>
          <p:nvPr>
            <p:custDataLst>
              <p:tags r:id="rId12"/>
            </p:custDataLst>
          </p:nvPr>
        </p:nvSpPr>
        <p:spPr>
          <a:xfrm>
            <a:off x="4132898" y="5607368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促进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2"/>
          <p:cNvSpPr/>
          <p:nvPr>
            <p:custDataLst>
              <p:tags r:id="rId13"/>
            </p:custDataLst>
          </p:nvPr>
        </p:nvSpPr>
        <p:spPr>
          <a:xfrm>
            <a:off x="5952173" y="5607368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增长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51523" y="2807018"/>
            <a:ext cx="6696075" cy="3384550"/>
          </a:xfrm>
          <a:prstGeom prst="roundRect">
            <a:avLst>
              <a:gd name="adj" fmla="val 4690"/>
            </a:avLst>
          </a:prstGeom>
          <a:noFill/>
          <a:ln w="31750" algn="ctr">
            <a:solidFill>
              <a:srgbClr val="E49514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b="1" i="1"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释 文 意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2510624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、文言知识积累</a:t>
            </a:r>
          </a:p>
        </p:txBody>
      </p:sp>
      <p:sp>
        <p:nvSpPr>
          <p:cNvPr id="22" name="文本框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5746" y="1966315"/>
            <a:ext cx="62499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2、词类活用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 不知其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旨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也（                                     ） 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 不知其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善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也（                                     ） 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3、一词多义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  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学半  （                      ）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学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半  （                      ）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其  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其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此之谓乎  （                                 ）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不知</a:t>
            </a:r>
            <a:r>
              <a:rPr lang="zh-CN" altLang="en-US" sz="2400" b="1">
                <a:solidFill>
                  <a:srgbClr val="66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其</a:t>
            </a:r>
            <a:r>
              <a:rPr lang="zh-CN" altLang="en-US" sz="2400" b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旨也  （         ）</a:t>
            </a:r>
          </a:p>
        </p:txBody>
      </p:sp>
      <p:sp>
        <p:nvSpPr>
          <p:cNvPr id="23" name="文本框 2"/>
          <p:cNvSpPr/>
          <p:nvPr>
            <p:custDataLst>
              <p:tags r:id="rId4"/>
            </p:custDataLst>
          </p:nvPr>
        </p:nvSpPr>
        <p:spPr>
          <a:xfrm>
            <a:off x="3260351" y="2642590"/>
            <a:ext cx="2550698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名词作形容词，甘美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3"/>
          <p:cNvSpPr/>
          <p:nvPr>
            <p:custDataLst>
              <p:tags r:id="rId5"/>
            </p:custDataLst>
          </p:nvPr>
        </p:nvSpPr>
        <p:spPr>
          <a:xfrm>
            <a:off x="2917451" y="3228378"/>
            <a:ext cx="3076483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形容词作名词，好，好处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4"/>
          <p:cNvSpPr/>
          <p:nvPr>
            <p:custDataLst>
              <p:tags r:id="rId6"/>
            </p:custDataLst>
          </p:nvPr>
        </p:nvSpPr>
        <p:spPr>
          <a:xfrm>
            <a:off x="2842839" y="4317403"/>
            <a:ext cx="1556836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音 xiào，教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5"/>
          <p:cNvSpPr/>
          <p:nvPr>
            <p:custDataLst>
              <p:tags r:id="rId7"/>
            </p:custDataLst>
          </p:nvPr>
        </p:nvSpPr>
        <p:spPr>
          <a:xfrm>
            <a:off x="2842839" y="4857153"/>
            <a:ext cx="1499128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向别人学习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6"/>
          <p:cNvSpPr/>
          <p:nvPr>
            <p:custDataLst>
              <p:tags r:id="rId8"/>
            </p:custDataLst>
          </p:nvPr>
        </p:nvSpPr>
        <p:spPr>
          <a:xfrm>
            <a:off x="3392114" y="5374678"/>
            <a:ext cx="2550698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表推测。大概，恐怕</a:t>
            </a:r>
            <a:endParaRPr sz="20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7"/>
          <p:cNvSpPr/>
          <p:nvPr>
            <p:custDataLst>
              <p:tags r:id="rId9"/>
            </p:custDataLst>
          </p:nvPr>
        </p:nvSpPr>
        <p:spPr>
          <a:xfrm>
            <a:off x="3266031" y="5949233"/>
            <a:ext cx="710451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它的</a:t>
            </a:r>
            <a:endParaRPr sz="2000" b="1" dirty="0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AutoShap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8121" y="2569565"/>
            <a:ext cx="6048375" cy="3889375"/>
          </a:xfrm>
          <a:prstGeom prst="roundRect">
            <a:avLst>
              <a:gd name="adj" fmla="val 4690"/>
            </a:avLst>
          </a:prstGeom>
          <a:noFill/>
          <a:ln w="31750" algn="ctr">
            <a:solidFill>
              <a:srgbClr val="E49514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b="1" i="1"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释 文 意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2510624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、文言知识积累</a:t>
            </a:r>
          </a:p>
        </p:txBody>
      </p:sp>
      <p:sp>
        <p:nvSpPr>
          <p:cNvPr id="14" name="文本框 1"/>
          <p:cNvSpPr/>
          <p:nvPr>
            <p:custDataLst>
              <p:tags r:id="rId3"/>
            </p:custDataLst>
          </p:nvPr>
        </p:nvSpPr>
        <p:spPr>
          <a:xfrm>
            <a:off x="778771" y="1885632"/>
            <a:ext cx="6146800" cy="4522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4、特殊句式</a:t>
            </a:r>
          </a:p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倒装句：其此之谓乎！</a:t>
            </a:r>
          </a:p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宾语“此”前置，原顺序应为“其谓此乎”。</a:t>
            </a:r>
            <a:endParaRPr sz="2400" b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5、通假字</a:t>
            </a:r>
          </a:p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《兑(yuè)命》曰  </a:t>
            </a:r>
          </a:p>
          <a:p>
            <a:pPr>
              <a:lnSpc>
                <a:spcPct val="200000"/>
              </a:lnSpc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兑，通“说”，指的是殷商时的贤相傅说。</a:t>
            </a:r>
            <a:endParaRPr sz="2400" b="1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1" y="2790507"/>
            <a:ext cx="6264275" cy="3600450"/>
          </a:xfrm>
          <a:prstGeom prst="roundRect">
            <a:avLst>
              <a:gd name="adj" fmla="val 4690"/>
            </a:avLst>
          </a:prstGeom>
          <a:noFill/>
          <a:ln w="31750" algn="ctr">
            <a:solidFill>
              <a:srgbClr val="E49514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b="1" i="1"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析 文 章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4972836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、找出出自本文的成语，并解释。</a:t>
            </a:r>
          </a:p>
        </p:txBody>
      </p:sp>
      <p:sp>
        <p:nvSpPr>
          <p:cNvPr id="8" name="文本框 1"/>
          <p:cNvSpPr/>
          <p:nvPr>
            <p:custDataLst>
              <p:tags r:id="rId3"/>
            </p:custDataLst>
          </p:nvPr>
        </p:nvSpPr>
        <p:spPr>
          <a:xfrm>
            <a:off x="872884" y="2375058"/>
            <a:ext cx="7524989" cy="327416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明确：教学相长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    教与学是互相推动、互相促进的，教别人，也能增长自己的学问。</a:t>
            </a:r>
            <a:endParaRPr lang="zh-CN" altLang="en-US" sz="2000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、你从“虽有嘉肴，弗食，不知其旨也；虽有至道，弗学，不知其善也”悟出了什么道理？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明确：实践非常重要，要把明白了的道理付诸行动，通过行动来证明道理是否正确。</a:t>
            </a:r>
            <a:endParaRPr lang="zh-CN" altLang="en-US" sz="2000" b="1"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0" y="2097487"/>
            <a:ext cx="7954519" cy="3815633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析 文 章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4972836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、找出出自本文的成语，并解释。</a:t>
            </a:r>
          </a:p>
        </p:txBody>
      </p:sp>
      <p:sp>
        <p:nvSpPr>
          <p:cNvPr id="8" name="文本框 1"/>
          <p:cNvSpPr/>
          <p:nvPr>
            <p:custDataLst>
              <p:tags r:id="rId3"/>
            </p:custDataLst>
          </p:nvPr>
        </p:nvSpPr>
        <p:spPr>
          <a:xfrm>
            <a:off x="872884" y="2344099"/>
            <a:ext cx="7524989" cy="96584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明确：教学相长</a:t>
            </a:r>
            <a:endParaRPr lang="en-US" altLang="zh-CN" sz="2000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教与学是互相推动、互相促进的，教别人，也能增长自己的学问。</a:t>
            </a:r>
            <a:endParaRPr lang="zh-CN" altLang="en-US" sz="2000" b="1"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0" y="2225455"/>
            <a:ext cx="7954519" cy="1203545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8121" y="3747076"/>
            <a:ext cx="8506199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、你从“虽有嘉肴，弗食，不知其旨也；虽有至道，弗学，不知其善也”悟出了什么道理？</a:t>
            </a:r>
          </a:p>
        </p:txBody>
      </p:sp>
      <p:sp>
        <p:nvSpPr>
          <p:cNvPr id="11" name="文本框 1"/>
          <p:cNvSpPr/>
          <p:nvPr>
            <p:custDataLst>
              <p:tags r:id="rId6"/>
            </p:custDataLst>
          </p:nvPr>
        </p:nvSpPr>
        <p:spPr>
          <a:xfrm>
            <a:off x="872883" y="5025833"/>
            <a:ext cx="7524989" cy="96584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明确：实践非常重要，要把明白了的道理付诸行动，通过行动来证明道理是否正确。</a:t>
            </a:r>
          </a:p>
        </p:txBody>
      </p:sp>
      <p:sp>
        <p:nvSpPr>
          <p:cNvPr id="12" name="AutoShap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8120" y="4961309"/>
            <a:ext cx="7954519" cy="1114371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析 文 章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10700759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、学习只会使人知识越来越丰富，思想越来越充实，本文中却说“学然后知不足”，你如何理解？</a:t>
            </a:r>
          </a:p>
        </p:txBody>
      </p:sp>
      <p:sp>
        <p:nvSpPr>
          <p:cNvPr id="8" name="文本框 1"/>
          <p:cNvSpPr/>
          <p:nvPr>
            <p:custDataLst>
              <p:tags r:id="rId3"/>
            </p:custDataLst>
          </p:nvPr>
        </p:nvSpPr>
        <p:spPr>
          <a:xfrm>
            <a:off x="872884" y="2344099"/>
            <a:ext cx="7524989" cy="96584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明确：只有学习，才会知道知识浩如烟海，学问没有止境，所以，越学视野越开阔，越学越感到自己知识的不足。</a:t>
            </a:r>
          </a:p>
        </p:txBody>
      </p:sp>
      <p:sp>
        <p:nvSpPr>
          <p:cNvPr id="9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0" y="2225455"/>
            <a:ext cx="7954519" cy="1203545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8121" y="3747076"/>
            <a:ext cx="5600439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、开头“虽有嘉肴”一句有什么作用？</a:t>
            </a:r>
          </a:p>
        </p:txBody>
      </p:sp>
      <p:sp>
        <p:nvSpPr>
          <p:cNvPr id="11" name="文本框 1"/>
          <p:cNvSpPr/>
          <p:nvPr>
            <p:custDataLst>
              <p:tags r:id="rId6"/>
            </p:custDataLst>
          </p:nvPr>
        </p:nvSpPr>
        <p:spPr>
          <a:xfrm>
            <a:off x="872883" y="4526817"/>
            <a:ext cx="7524989" cy="142750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明确：文章开头从“虽有嘉肴，弗食，不知其旨也。”引申出“虽有至道，弗学，不知其善也”的道理。在这里用类比的手法，浅显易懂。也从反面论证了不学的危害。进而引出教与学的关系。</a:t>
            </a:r>
          </a:p>
        </p:txBody>
      </p:sp>
      <p:sp>
        <p:nvSpPr>
          <p:cNvPr id="12" name="AutoShap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8120" y="4489407"/>
            <a:ext cx="7954519" cy="1586274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明 主 旨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8" name="文本框 1"/>
          <p:cNvSpPr/>
          <p:nvPr>
            <p:custDataLst>
              <p:tags r:id="rId2"/>
            </p:custDataLst>
          </p:nvPr>
        </p:nvSpPr>
        <p:spPr>
          <a:xfrm>
            <a:off x="893204" y="1812851"/>
            <a:ext cx="7524989" cy="419749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、读完文章，你有何体会？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①学是第一位的，不学，则无法获得知识，也无法知道自己的不足，也就没有完善自己的机会。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②“教学相长”还意味着学习中的互动和交流。有时候，可以采用教的方式学习。比如，尝试把自己的理解讲给同桌听，看看他的反应。如果他能明白，可能表明你确实理解透彻了；如果他仍有疑惑，可能表明你的理解中存在漏洞或缺陷，这时候就可以“知困”而“自强”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③教师和学生之间应该互相学习，互相促进，共同提高。</a:t>
            </a:r>
          </a:p>
        </p:txBody>
      </p:sp>
      <p:sp>
        <p:nvSpPr>
          <p:cNvPr id="9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440" y="1544320"/>
            <a:ext cx="7954519" cy="4734559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明 主 旨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8" name="文本框 1"/>
          <p:cNvSpPr/>
          <p:nvPr>
            <p:custDataLst>
              <p:tags r:id="rId2"/>
            </p:custDataLst>
          </p:nvPr>
        </p:nvSpPr>
        <p:spPr>
          <a:xfrm>
            <a:off x="893204" y="3194611"/>
            <a:ext cx="7524989" cy="142750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本文论述了学习要重视实践的重要性，要求把明白了的道理付诸行动，通过行动来证明道理是否正确，即实践出真知。另一方面，论述了教学相长的道理。</a:t>
            </a:r>
          </a:p>
        </p:txBody>
      </p:sp>
      <p:sp>
        <p:nvSpPr>
          <p:cNvPr id="9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440" y="2926080"/>
            <a:ext cx="7954519" cy="2011679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3039" y="2086094"/>
            <a:ext cx="2609601" cy="523220"/>
          </a:xfrm>
          <a:prstGeom prst="rect">
            <a:avLst/>
          </a:prstGeom>
          <a:solidFill>
            <a:srgbClr val="EDB62B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2、明确主旨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新课导入</a:t>
            </a:r>
          </a:p>
        </p:txBody>
      </p:sp>
      <p:sp>
        <p:nvSpPr>
          <p:cNvPr id="22" name="文本框 1"/>
          <p:cNvSpPr/>
          <p:nvPr>
            <p:custDataLst>
              <p:tags r:id="rId2"/>
            </p:custDataLst>
          </p:nvPr>
        </p:nvSpPr>
        <p:spPr>
          <a:xfrm>
            <a:off x="988060" y="2138680"/>
            <a:ext cx="5842000" cy="30818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“四书五经”是国学之瑰宝，是智慧之源泉。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“四书五经”分别是哪几部典籍？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“四书”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——《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大学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中庸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论语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孟子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200000"/>
              </a:lnSpc>
            </a:pP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“五经”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——《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周易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尚书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诗经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礼记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春秋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4560" y="1968501"/>
            <a:ext cx="6184900" cy="3589020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chemeClr val="accent1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20" y="2420620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明 主 旨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12800" y="1821377"/>
            <a:ext cx="6096000" cy="1692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1、背诵并默写这篇文言文。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2、用现代汉语翻译这篇文言文。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516284" y="416689"/>
            <a:ext cx="10178005" cy="600726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7" r="20247"/>
          <a:stretch>
            <a:fillRect/>
          </a:stretch>
        </p:blipFill>
        <p:spPr>
          <a:xfrm>
            <a:off x="497711" y="824607"/>
            <a:ext cx="4444679" cy="520878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00147" y="2195126"/>
            <a:ext cx="444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礼记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51097" y="2802749"/>
            <a:ext cx="6751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6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感谢各位聆听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440715" y="1857953"/>
            <a:ext cx="1122744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325662" y="3826960"/>
            <a:ext cx="5189938" cy="424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"ALTHOUGH THERE IS FOOD. "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5364307" y="4588287"/>
            <a:ext cx="2143933" cy="4051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533937" y="4611437"/>
            <a:ext cx="1891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主讲：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97021" y="639941"/>
            <a:ext cx="315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语文（人教版）八年级 下册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split orient="vert"/>
      </p:transition>
    </mc:Choice>
    <mc:Fallback xmlns=""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知 作 品</a:t>
            </a:r>
          </a:p>
        </p:txBody>
      </p:sp>
      <p:sp>
        <p:nvSpPr>
          <p:cNvPr id="22" name="文本框 1"/>
          <p:cNvSpPr/>
          <p:nvPr>
            <p:custDataLst>
              <p:tags r:id="rId2"/>
            </p:custDataLst>
          </p:nvPr>
        </p:nvSpPr>
        <p:spPr>
          <a:xfrm>
            <a:off x="980831" y="2875324"/>
            <a:ext cx="5260079" cy="246625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礼记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，又名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小戴礼记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，儒家经典著作之一，是秦汉以前各种礼仪著作的选集。相传为西汉戴圣编撰。它与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周礼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礼仪</a:t>
            </a:r>
            <a:r>
              <a:rPr lang="en-US" altLang="zh-CN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合称“三礼”。</a:t>
            </a:r>
            <a:endParaRPr sz="2000"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8121" y="2527302"/>
            <a:ext cx="5905500" cy="3162298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chemeClr val="accent1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1" y="1300479"/>
            <a:ext cx="289855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礼记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简介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04" y="2527302"/>
            <a:ext cx="3923592" cy="31622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知 作 品</a:t>
            </a:r>
          </a:p>
        </p:txBody>
      </p:sp>
      <p:sp>
        <p:nvSpPr>
          <p:cNvPr id="22" name="文本框 1"/>
          <p:cNvSpPr/>
          <p:nvPr>
            <p:custDataLst>
              <p:tags r:id="rId2"/>
            </p:custDataLst>
          </p:nvPr>
        </p:nvSpPr>
        <p:spPr>
          <a:xfrm>
            <a:off x="5240410" y="2943904"/>
            <a:ext cx="5905499" cy="25404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虽有嘉肴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节选自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学记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学记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是中国教育史上第一篇系统性的教育学论文。据郭沫若考证，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学记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作者为孟子的弟子乐正克。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学记</a:t>
            </a:r>
            <a:r>
              <a:rPr lang="en-US" altLang="zh-CN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文字言简意赅，喻辞生动，对教育作用、教育目的、学校制度、教育内容、教学原则、教学方法以至师生关系、教师问题等方面，都做了比较系统而精辟的概括和理论的阐述。</a:t>
            </a:r>
            <a:endParaRPr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09140" y="2694942"/>
            <a:ext cx="6422383" cy="3162298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chemeClr val="accent1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8121" y="1300479"/>
            <a:ext cx="2898550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、了解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学记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</a:p>
        </p:txBody>
      </p:sp>
      <p:pic>
        <p:nvPicPr>
          <p:cNvPr id="10" name="图片 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6" y="2547267"/>
            <a:ext cx="2898550" cy="330997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齐 诵 读</a:t>
            </a: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2539478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）读准字音</a:t>
            </a:r>
          </a:p>
        </p:txBody>
      </p:sp>
      <p:sp>
        <p:nvSpPr>
          <p:cNvPr id="8" name="文本框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89965" y="2058058"/>
            <a:ext cx="6551613" cy="340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endParaRPr lang="en-US" altLang="zh-CN" sz="2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弗食（            ）教学相长（            ）    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嘉肴(               )  自强(                    )      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兑命(               )  学学半(                 )</a:t>
            </a:r>
          </a:p>
        </p:txBody>
      </p:sp>
      <p:sp>
        <p:nvSpPr>
          <p:cNvPr id="9" name="文本框 3"/>
          <p:cNvSpPr/>
          <p:nvPr>
            <p:custDataLst>
              <p:tags r:id="rId4"/>
            </p:custDataLst>
          </p:nvPr>
        </p:nvSpPr>
        <p:spPr>
          <a:xfrm>
            <a:off x="2503673" y="3166810"/>
            <a:ext cx="538930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fú</a:t>
            </a:r>
            <a:endParaRPr sz="2800" b="1" dirty="0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4"/>
          <p:cNvSpPr/>
          <p:nvPr>
            <p:custDataLst>
              <p:tags r:id="rId5"/>
            </p:custDataLst>
          </p:nvPr>
        </p:nvSpPr>
        <p:spPr>
          <a:xfrm>
            <a:off x="5564379" y="3166810"/>
            <a:ext cx="1223412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zhǎng</a:t>
            </a:r>
            <a:endParaRPr sz="2800" b="1" dirty="0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5"/>
          <p:cNvSpPr/>
          <p:nvPr>
            <p:custDataLst>
              <p:tags r:id="rId6"/>
            </p:custDataLst>
          </p:nvPr>
        </p:nvSpPr>
        <p:spPr>
          <a:xfrm>
            <a:off x="2061528" y="4139270"/>
            <a:ext cx="1303562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jiā yáo</a:t>
            </a:r>
            <a:endParaRPr sz="28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6"/>
          <p:cNvSpPr/>
          <p:nvPr>
            <p:custDataLst>
              <p:tags r:id="rId7"/>
            </p:custDataLst>
          </p:nvPr>
        </p:nvSpPr>
        <p:spPr>
          <a:xfrm>
            <a:off x="5098415" y="4072595"/>
            <a:ext cx="1143262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qiǎng</a:t>
            </a:r>
            <a:endParaRPr sz="28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7"/>
          <p:cNvSpPr/>
          <p:nvPr>
            <p:custDataLst>
              <p:tags r:id="rId8"/>
            </p:custDataLst>
          </p:nvPr>
        </p:nvSpPr>
        <p:spPr>
          <a:xfrm>
            <a:off x="2217103" y="4936195"/>
            <a:ext cx="8255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yuè</a:t>
            </a:r>
            <a:endParaRPr sz="28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8"/>
          <p:cNvSpPr/>
          <p:nvPr>
            <p:custDataLst>
              <p:tags r:id="rId9"/>
            </p:custDataLst>
          </p:nvPr>
        </p:nvSpPr>
        <p:spPr>
          <a:xfrm>
            <a:off x="5457190" y="4936195"/>
            <a:ext cx="935038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xiào</a:t>
            </a:r>
            <a:endParaRPr sz="28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8678" y="3064533"/>
            <a:ext cx="6408737" cy="2520950"/>
          </a:xfrm>
          <a:prstGeom prst="roundRect">
            <a:avLst>
              <a:gd name="adj" fmla="val 4690"/>
            </a:avLst>
          </a:prstGeom>
          <a:noFill/>
          <a:ln w="31750" algn="ctr">
            <a:solidFill>
              <a:srgbClr val="E49514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b="1" i="1"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20" y="2420620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齐 诵 读</a:t>
            </a: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87652" y="3167390"/>
            <a:ext cx="3616696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）朗读，注意节奏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齐 诵 读</a:t>
            </a: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4334841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）教师范读，读准停顿</a:t>
            </a:r>
          </a:p>
        </p:txBody>
      </p:sp>
      <p:sp>
        <p:nvSpPr>
          <p:cNvPr id="6" name="文本框 1"/>
          <p:cNvSpPr/>
          <p:nvPr>
            <p:custDataLst>
              <p:tags r:id="rId3"/>
            </p:custDataLst>
          </p:nvPr>
        </p:nvSpPr>
        <p:spPr>
          <a:xfrm>
            <a:off x="941070" y="2260283"/>
            <a:ext cx="6223000" cy="39687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     虽有/佳肴，弗食，不知/其旨也;虽有/至道，弗学，不知/其善也。是故/学/然后知不足，教/然后知困。知不足，然后/能自反也;知困，然后/能自强也。故曰：教学/相长也。《兑命》曰：“学/学半。”其/此之谓乎?</a:t>
            </a:r>
            <a:endParaRPr sz="2800" b="1" dirty="0"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6295" y="2326958"/>
            <a:ext cx="6408738" cy="3887787"/>
          </a:xfrm>
          <a:prstGeom prst="roundRect">
            <a:avLst>
              <a:gd name="adj" fmla="val 4690"/>
            </a:avLst>
          </a:prstGeom>
          <a:noFill/>
          <a:ln w="31750" cmpd="sng">
            <a:solidFill>
              <a:srgbClr val="E49514"/>
            </a:solidFill>
            <a:bevel/>
          </a:ln>
        </p:spPr>
        <p:txBody>
          <a:bodyPr wrap="none" anchor="ctr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altLang="zh-CN" b="1" i="1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20" y="2420620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齐 诵 读</a:t>
            </a:r>
          </a:p>
        </p:txBody>
      </p:sp>
      <p:sp>
        <p:nvSpPr>
          <p:cNvPr id="6" name="文本框 1"/>
          <p:cNvSpPr/>
          <p:nvPr>
            <p:custDataLst>
              <p:tags r:id="rId2"/>
            </p:custDataLst>
          </p:nvPr>
        </p:nvSpPr>
        <p:spPr>
          <a:xfrm>
            <a:off x="1733550" y="3001963"/>
            <a:ext cx="6223000" cy="6588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endParaRPr lang="zh-CN" altLang="en-US" sz="2800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6633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020" y="2420620"/>
            <a:ext cx="2667000" cy="3581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944880" y="1927275"/>
            <a:ext cx="6096000" cy="1920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）抽生朗读，读准停顿</a:t>
            </a:r>
          </a:p>
          <a:p>
            <a:pPr>
              <a:lnSpc>
                <a:spcPct val="200000"/>
              </a:lnSpc>
            </a:pPr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）全班齐读，读准节奏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983" y="212350"/>
            <a:ext cx="3437657" cy="61162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93282" y="367310"/>
            <a:ext cx="306491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释 文 意</a:t>
            </a:r>
          </a:p>
        </p:txBody>
      </p:sp>
      <p:sp>
        <p:nvSpPr>
          <p:cNvPr id="7" name="文本框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121" y="1300479"/>
            <a:ext cx="8973932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、以小组为单位，结合课下注释集体讨论文意，教师适当指导。</a:t>
            </a:r>
          </a:p>
          <a:p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、解释下列字词并翻译这篇文言文。</a:t>
            </a:r>
          </a:p>
        </p:txBody>
      </p:sp>
      <p:sp>
        <p:nvSpPr>
          <p:cNvPr id="12" name="文本框 2"/>
          <p:cNvSpPr/>
          <p:nvPr>
            <p:custDataLst>
              <p:tags r:id="rId3"/>
            </p:custDataLst>
          </p:nvPr>
        </p:nvSpPr>
        <p:spPr>
          <a:xfrm>
            <a:off x="875609" y="2119766"/>
            <a:ext cx="8666162" cy="362804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250000"/>
              </a:lnSpc>
            </a:pP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虽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有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佳肴，弗食，不知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其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旨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也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;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虽有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至道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，弗学，不知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其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善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也。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是故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然后知不足，教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然后知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困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。知不足，然后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能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自反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也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;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知困，然后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能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自强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也。故曰：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教学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相长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也。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兑命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曰：“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学半。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其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33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此之谓乎</a:t>
            </a:r>
            <a:r>
              <a:rPr lang="en-US" altLang="zh-CN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?</a:t>
            </a:r>
            <a:endParaRPr lang="zh-CN" altLang="en-US" sz="2400" b="1" dirty="0"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4"/>
          <p:cNvSpPr/>
          <p:nvPr>
            <p:custDataLst>
              <p:tags r:id="rId4"/>
            </p:custDataLst>
          </p:nvPr>
        </p:nvSpPr>
        <p:spPr>
          <a:xfrm>
            <a:off x="1308996" y="3007179"/>
            <a:ext cx="81624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即使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5"/>
          <p:cNvSpPr/>
          <p:nvPr>
            <p:custDataLst>
              <p:tags r:id="rId5"/>
            </p:custDataLst>
          </p:nvPr>
        </p:nvSpPr>
        <p:spPr>
          <a:xfrm>
            <a:off x="4834834" y="2911929"/>
            <a:ext cx="81624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甘美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6"/>
          <p:cNvSpPr/>
          <p:nvPr>
            <p:custDataLst>
              <p:tags r:id="rId6"/>
            </p:custDataLst>
          </p:nvPr>
        </p:nvSpPr>
        <p:spPr>
          <a:xfrm>
            <a:off x="6211196" y="3007179"/>
            <a:ext cx="1763624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最好的道理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7"/>
          <p:cNvSpPr/>
          <p:nvPr>
            <p:custDataLst>
              <p:tags r:id="rId7"/>
            </p:custDataLst>
          </p:nvPr>
        </p:nvSpPr>
        <p:spPr>
          <a:xfrm>
            <a:off x="940696" y="3888241"/>
            <a:ext cx="81624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好处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8"/>
          <p:cNvSpPr/>
          <p:nvPr>
            <p:custDataLst>
              <p:tags r:id="rId8"/>
            </p:custDataLst>
          </p:nvPr>
        </p:nvSpPr>
        <p:spPr>
          <a:xfrm>
            <a:off x="5593659" y="3888241"/>
            <a:ext cx="2395207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不通，理解不了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9"/>
          <p:cNvSpPr/>
          <p:nvPr>
            <p:custDataLst>
              <p:tags r:id="rId9"/>
            </p:custDataLst>
          </p:nvPr>
        </p:nvSpPr>
        <p:spPr>
          <a:xfrm>
            <a:off x="1948759" y="3888241"/>
            <a:ext cx="81624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所以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0"/>
          <p:cNvSpPr/>
          <p:nvPr>
            <p:custDataLst>
              <p:tags r:id="rId10"/>
            </p:custDataLst>
          </p:nvPr>
        </p:nvSpPr>
        <p:spPr>
          <a:xfrm>
            <a:off x="3683896" y="4785179"/>
            <a:ext cx="1447832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自我勉励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文本框 11"/>
          <p:cNvSpPr/>
          <p:nvPr>
            <p:custDataLst>
              <p:tags r:id="rId11"/>
            </p:custDataLst>
          </p:nvPr>
        </p:nvSpPr>
        <p:spPr>
          <a:xfrm>
            <a:off x="940696" y="4834391"/>
            <a:ext cx="1447832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自我反省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12"/>
          <p:cNvSpPr/>
          <p:nvPr>
            <p:custDataLst>
              <p:tags r:id="rId12"/>
            </p:custDataLst>
          </p:nvPr>
        </p:nvSpPr>
        <p:spPr>
          <a:xfrm>
            <a:off x="5915921" y="4785179"/>
            <a:ext cx="2395207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教和学互相促进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13"/>
          <p:cNvSpPr/>
          <p:nvPr>
            <p:custDataLst>
              <p:tags r:id="rId13"/>
            </p:custDataLst>
          </p:nvPr>
        </p:nvSpPr>
        <p:spPr>
          <a:xfrm>
            <a:off x="751784" y="5713866"/>
            <a:ext cx="271099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教人是学习的一半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文本框 14"/>
          <p:cNvSpPr/>
          <p:nvPr>
            <p:custDataLst>
              <p:tags r:id="rId14"/>
            </p:custDataLst>
          </p:nvPr>
        </p:nvSpPr>
        <p:spPr>
          <a:xfrm>
            <a:off x="3506096" y="5713866"/>
            <a:ext cx="3658374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大概说的就是这个道理吧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15"/>
          <p:cNvSpPr/>
          <p:nvPr>
            <p:custDataLst>
              <p:tags r:id="rId15"/>
            </p:custDataLst>
          </p:nvPr>
        </p:nvSpPr>
        <p:spPr>
          <a:xfrm>
            <a:off x="5601596" y="5253491"/>
            <a:ext cx="2710999" cy="4616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8000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表推测语气，大概</a:t>
            </a:r>
            <a:endParaRPr sz="2400" b="1">
              <a:solidFill>
                <a:srgbClr val="008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8121" y="2335666"/>
            <a:ext cx="9001125" cy="3960813"/>
          </a:xfrm>
          <a:prstGeom prst="roundRect">
            <a:avLst>
              <a:gd name="adj" fmla="val 4690"/>
            </a:avLst>
          </a:prstGeom>
          <a:noFill/>
          <a:ln w="31750" algn="ctr">
            <a:solidFill>
              <a:srgbClr val="E49514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b="1" i="1">
              <a:solidFill>
                <a:srgbClr val="000000"/>
              </a:solidFill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595" y="2827020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1"/>
</p:tagLst>
</file>

<file path=ppt/theme/theme1.xml><?xml version="1.0" encoding="utf-8"?>
<a:theme xmlns:a="http://schemas.openxmlformats.org/drawingml/2006/main" name="办公资源网：www.bangongziyuan.com">
  <a:themeElements>
    <a:clrScheme name="自定义 1504">
      <a:dk1>
        <a:sysClr val="windowText" lastClr="000000"/>
      </a:dk1>
      <a:lt1>
        <a:sysClr val="window" lastClr="FFFFFF"/>
      </a:lt1>
      <a:dk2>
        <a:srgbClr val="5A6378"/>
      </a:dk2>
      <a:lt2>
        <a:srgbClr val="7F7F7F"/>
      </a:lt2>
      <a:accent1>
        <a:srgbClr val="EDB62B"/>
      </a:accent1>
      <a:accent2>
        <a:srgbClr val="000000"/>
      </a:accent2>
      <a:accent3>
        <a:srgbClr val="EDB62B"/>
      </a:accent3>
      <a:accent4>
        <a:srgbClr val="000000"/>
      </a:accent4>
      <a:accent5>
        <a:srgbClr val="EDB62B"/>
      </a:accent5>
      <a:accent6>
        <a:srgbClr val="000000"/>
      </a:accent6>
      <a:hlink>
        <a:srgbClr val="168BBA"/>
      </a:hlink>
      <a:folHlink>
        <a:srgbClr val="680000"/>
      </a:folHlink>
    </a:clrScheme>
    <a:fontScheme name="ecbwv2se">
      <a:majorFont>
        <a:latin typeface="Arial"/>
        <a:ea typeface="DengXian"/>
        <a:cs typeface=""/>
      </a:majorFont>
      <a:minorFont>
        <a:latin typeface="Arial"/>
        <a:ea typeface="DengXia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1548</Words>
  <Application>Microsoft Office PowerPoint</Application>
  <PresentationFormat>宽屏</PresentationFormat>
  <Paragraphs>156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Arial</vt:lpstr>
      <vt:lpstr>FandolFang R</vt:lpstr>
      <vt:lpstr>思源黑体 CN Light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2020-12-16T07:42:46Z</dcterms:created>
  <dcterms:modified xsi:type="dcterms:W3CDTF">2021-01-09T11:59:08Z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