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7" r:id="rId18"/>
    <p:sldId id="273" r:id="rId19"/>
    <p:sldId id="257" r:id="rId20"/>
  </p:sldIdLst>
  <p:sldSz cx="12192000" cy="6858000"/>
  <p:notesSz cx="6858000" cy="9144000"/>
  <p:embeddedFontLst>
    <p:embeddedFont>
      <p:font typeface="FandolFang R" panose="02010600030101010101" charset="-122"/>
      <p:regular r:id="rId22"/>
    </p:embeddedFont>
    <p:embeddedFont>
      <p:font typeface="思源黑体 CN Light" panose="02010600030101010101" charset="-122"/>
      <p:regular r:id="rId23"/>
    </p:embeddedFont>
    <p:embeddedFont>
      <p:font typeface="Calibri" panose="020F0502020204030204" pitchFamily="34" charset="0"/>
      <p:regular r:id="rId24"/>
      <p:bold r:id="rId25"/>
      <p:italic r:id="rId26"/>
      <p:boldItalic r:id="rId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3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8" autoAdjust="0"/>
    <p:restoredTop sz="94660"/>
  </p:normalViewPr>
  <p:slideViewPr>
    <p:cSldViewPr snapToGrid="0">
      <p:cViewPr>
        <p:scale>
          <a:sx n="75" d="100"/>
          <a:sy n="75" d="100"/>
        </p:scale>
        <p:origin x="2184" y="9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7FD387FD-3DE3-4758-8F94-D10B8B0C1190}"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55D7A136-D066-45B7-A8C9-A0E97747E9A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17</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5D7A136-D066-45B7-A8C9-A0E97747E9A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0.xml"/><Relationship Id="rId7" Type="http://schemas.openxmlformats.org/officeDocument/2006/relationships/notesSlide" Target="../notesSlides/notesSlide1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17.xml"/><Relationship Id="rId7"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image" Target="../media/image4.png"/><Relationship Id="rId4" Type="http://schemas.openxmlformats.org/officeDocument/2006/relationships/tags" Target="../tags/tag18.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xml"/><Relationship Id="rId7" Type="http://schemas.openxmlformats.org/officeDocument/2006/relationships/notesSlide" Target="../notesSlides/notesSlide9.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9466" r="3498" b="5966"/>
          <a:stretch>
            <a:fillRect/>
          </a:stretch>
        </p:blipFill>
        <p:spPr>
          <a:xfrm>
            <a:off x="0" y="0"/>
            <a:ext cx="12192000" cy="6858000"/>
          </a:xfrm>
          <a:prstGeom prst="rect">
            <a:avLst/>
          </a:prstGeom>
        </p:spPr>
      </p:pic>
      <p:sp>
        <p:nvSpPr>
          <p:cNvPr id="6" name="文本框 5"/>
          <p:cNvSpPr txBox="1"/>
          <p:nvPr/>
        </p:nvSpPr>
        <p:spPr>
          <a:xfrm>
            <a:off x="5716776" y="2143041"/>
            <a:ext cx="5397631" cy="1107996"/>
          </a:xfrm>
          <a:prstGeom prst="rect">
            <a:avLst/>
          </a:prstGeom>
          <a:noFill/>
        </p:spPr>
        <p:txBody>
          <a:bodyPr wrap="none" rtlCol="0">
            <a:spAutoFit/>
          </a:bodyPr>
          <a:lstStyle/>
          <a:p>
            <a:pPr algn="ctr"/>
            <a:r>
              <a:rPr lang="en-US" altLang="zh-CN" sz="6600" b="1" i="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6600" b="1" i="1" dirty="0">
                <a:latin typeface="Arial" panose="020B0604020202020204" pitchFamily="34" charset="0"/>
                <a:ea typeface="思源黑体 CN Regular" panose="020B0500000000000000" pitchFamily="34" charset="-122"/>
                <a:sym typeface="Arial" panose="020B0604020202020204" pitchFamily="34" charset="0"/>
              </a:rPr>
              <a:t>桃花源记</a:t>
            </a:r>
            <a:r>
              <a:rPr lang="en-US" altLang="zh-CN" sz="6600" b="1" i="1" dirty="0">
                <a:latin typeface="Arial" panose="020B0604020202020204" pitchFamily="34" charset="0"/>
                <a:ea typeface="思源黑体 CN Regular" panose="020B0500000000000000" pitchFamily="34" charset="-122"/>
                <a:sym typeface="Arial" panose="020B0604020202020204" pitchFamily="34" charset="0"/>
              </a:rPr>
              <a:t>》</a:t>
            </a:r>
            <a:endParaRPr lang="zh-CN" altLang="en-US" sz="6600" b="1" i="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p:cNvSpPr/>
          <p:nvPr/>
        </p:nvSpPr>
        <p:spPr>
          <a:xfrm>
            <a:off x="6264656" y="3330866"/>
            <a:ext cx="4348058" cy="369332"/>
          </a:xfrm>
          <a:prstGeom prst="rect">
            <a:avLst/>
          </a:prstGeom>
        </p:spPr>
        <p:txBody>
          <a:bodyPr wrap="square">
            <a:spAutoFit/>
          </a:bodyPr>
          <a:lstStyle/>
          <a:p>
            <a:pPr algn="dist"/>
            <a:r>
              <a:rPr lang="en-US" altLang="zh-CN" dirty="0">
                <a:latin typeface="Arial" panose="020B0604020202020204" pitchFamily="34" charset="0"/>
                <a:ea typeface="思源黑体 CN Regular" panose="020B0500000000000000" pitchFamily="34" charset="-122"/>
                <a:sym typeface="Arial" panose="020B0604020202020204" pitchFamily="34" charset="0"/>
              </a:rPr>
              <a:t>THE PEACH BLOSSOM SPRING</a:t>
            </a:r>
            <a:endPar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871573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grpSp>
        <p:nvGrpSpPr>
          <p:cNvPr id="9" name="组合 8"/>
          <p:cNvGrpSpPr/>
          <p:nvPr/>
        </p:nvGrpSpPr>
        <p:grpSpPr>
          <a:xfrm>
            <a:off x="7258207" y="4675482"/>
            <a:ext cx="1926842" cy="379036"/>
            <a:chOff x="5538855" y="5064340"/>
            <a:chExt cx="1926842" cy="379036"/>
          </a:xfrm>
        </p:grpSpPr>
        <p:grpSp>
          <p:nvGrpSpPr>
            <p:cNvPr id="10" name="组合 9"/>
            <p:cNvGrpSpPr/>
            <p:nvPr/>
          </p:nvGrpSpPr>
          <p:grpSpPr>
            <a:xfrm>
              <a:off x="5538855" y="5064340"/>
              <a:ext cx="416937" cy="379036"/>
              <a:chOff x="891974" y="4415843"/>
              <a:chExt cx="450443" cy="450443"/>
            </a:xfrm>
          </p:grpSpPr>
          <p:sp>
            <p:nvSpPr>
              <p:cNvPr id="12" name="椭圆 11"/>
              <p:cNvSpPr/>
              <p:nvPr/>
            </p:nvSpPr>
            <p:spPr>
              <a:xfrm>
                <a:off x="891974" y="4415843"/>
                <a:ext cx="450443" cy="4504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1" name="文本框 11"/>
            <p:cNvSpPr txBox="1"/>
            <p:nvPr/>
          </p:nvSpPr>
          <p:spPr>
            <a:xfrm>
              <a:off x="6027652" y="5065632"/>
              <a:ext cx="1438045"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a:latin typeface="Arial" panose="020B0604020202020204" pitchFamily="34" charset="0"/>
                  <a:ea typeface="思源黑体 CN Regular" panose="020B0500000000000000" pitchFamily="34" charset="-122"/>
                  <a:cs typeface="+mn-ea"/>
                  <a:sym typeface="Arial" panose="020B0604020202020204" pitchFamily="34" charset="0"/>
                </a:rPr>
                <a:t>xippt</a:t>
              </a:r>
              <a:endParaRPr lang="en-US" altLang="zh-CN"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整体感悟</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30" y="1390914"/>
            <a:ext cx="8363790" cy="4455066"/>
          </a:xfrm>
          <a:prstGeom prst="rect">
            <a:avLst/>
          </a:prstGeom>
          <a:noFill/>
        </p:spPr>
        <p:txBody>
          <a:bodyPr wrap="square">
            <a:spAutoFit/>
          </a:bodyPr>
          <a:lstStyle/>
          <a:p>
            <a:pPr indent="0" eaLnBrk="1" hangingPunct="1">
              <a:lnSpc>
                <a:spcPct val="15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本文以武陵渔人进出桃花源为线索，</a:t>
            </a:r>
          </a:p>
          <a:p>
            <a:pPr indent="0" eaLnBrk="1" hangingPunct="1">
              <a:lnSpc>
                <a:spcPct val="15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以时间先后顺序来叙事。</a:t>
            </a:r>
          </a:p>
          <a:p>
            <a:pPr indent="0" eaLnBrk="1" hangingPunct="1">
              <a:lnSpc>
                <a:spcPct val="150000"/>
              </a:lnSpc>
            </a:pPr>
            <a:endPar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endParaRPr>
          </a:p>
          <a:p>
            <a:pPr indent="0" eaLnBrk="1" hangingPunct="1">
              <a:lnSpc>
                <a:spcPct val="150000"/>
              </a:lnSpc>
            </a:pP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第一部分（</a:t>
            </a:r>
            <a:r>
              <a:rPr lang="en-US" altLang="zh-CN"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：武陵渔人偶然</a:t>
            </a:r>
            <a:r>
              <a:rPr lang="zh-CN" altLang="en-US" sz="2400" u="sng"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发现桃林</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p>
          <a:p>
            <a:pPr indent="0" eaLnBrk="1" hangingPunct="1">
              <a:lnSpc>
                <a:spcPct val="150000"/>
              </a:lnSpc>
            </a:pP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第二部分（</a:t>
            </a:r>
            <a:r>
              <a:rPr lang="en-US" altLang="zh-CN"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：渔人</a:t>
            </a:r>
            <a:r>
              <a:rPr lang="zh-CN" altLang="en-US" sz="2400" u="sng"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进入桃源</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，在桃源人家里做客及辞去的经过。　</a:t>
            </a:r>
          </a:p>
          <a:p>
            <a:pPr indent="0" eaLnBrk="1" hangingPunct="1">
              <a:lnSpc>
                <a:spcPct val="150000"/>
              </a:lnSpc>
            </a:pP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第三部分（</a:t>
            </a:r>
            <a:r>
              <a:rPr lang="en-US" altLang="zh-CN"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lang="en-US" altLang="zh-CN"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5</a:t>
            </a:r>
            <a:r>
              <a:rPr lang="zh-CN" altLang="en-US" sz="2400"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：渔人离开桃源后，太守等人先后探访桃花源未果的情形。</a:t>
            </a:r>
            <a:r>
              <a:rPr lang="en-US" altLang="zh-CN"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u="sng"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再寻桃源</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课文研读</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30" y="1638065"/>
            <a:ext cx="6921070" cy="461665"/>
          </a:xfrm>
          <a:prstGeom prst="rect">
            <a:avLst/>
          </a:prstGeom>
          <a:solidFill>
            <a:srgbClr val="C63E74"/>
          </a:solidFill>
        </p:spPr>
        <p:txBody>
          <a:bodyPr wrap="square" anchor="ctr">
            <a:spAutoFit/>
          </a:bodyPr>
          <a:lstStyle/>
          <a:p>
            <a:pPr indent="0" eaLnBrk="1" hangingPunct="1"/>
            <a:r>
              <a:rPr lang="en-US" altLang="zh-CN"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文章第一段先写桃源外的桃林美景，有何作用？</a:t>
            </a:r>
          </a:p>
        </p:txBody>
      </p:sp>
      <p:sp>
        <p:nvSpPr>
          <p:cNvPr id="11" name="文本框 10"/>
          <p:cNvSpPr txBox="1"/>
          <p:nvPr/>
        </p:nvSpPr>
        <p:spPr>
          <a:xfrm>
            <a:off x="698930" y="2774021"/>
            <a:ext cx="7347790" cy="1235851"/>
          </a:xfrm>
          <a:prstGeom prst="rect">
            <a:avLst/>
          </a:prstGeom>
          <a:noFill/>
          <a:ln>
            <a:solidFill>
              <a:srgbClr val="C63E74"/>
            </a:solidFill>
          </a:ln>
        </p:spPr>
        <p:txBody>
          <a:bodyPr wrap="square">
            <a:spAutoFit/>
          </a:bodyPr>
          <a:lstStyle/>
          <a:p>
            <a:pPr>
              <a:lnSpc>
                <a:spcPct val="200000"/>
              </a:lnSpc>
            </a:pPr>
            <a:r>
              <a:rPr lang="zh-CN" altLang="en-US" sz="20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描绘了桃林的美好、神秘，暗示将会出现“奇境”，为渔人进入桃花源渲染了气氛，也为下文写桃源的美好做铺垫。</a:t>
            </a:r>
            <a:endParaRPr lang="zh-CN" altLang="en-US" sz="2000"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课文研读</a:t>
              </a:r>
            </a:p>
          </p:txBody>
        </p:sp>
      </p:grpSp>
      <p:pic>
        <p:nvPicPr>
          <p:cNvPr id="9" name="图片 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30" y="1638065"/>
            <a:ext cx="3537790" cy="461665"/>
          </a:xfrm>
          <a:prstGeom prst="rect">
            <a:avLst/>
          </a:prstGeom>
          <a:solidFill>
            <a:srgbClr val="C63E74"/>
          </a:solidFill>
        </p:spPr>
        <p:txBody>
          <a:bodyPr wrap="square" anchor="ctr">
            <a:spAutoFit/>
          </a:bodyPr>
          <a:lstStyle/>
          <a:p>
            <a:pPr indent="0" eaLnBrk="1" hangingPunct="1"/>
            <a:r>
              <a:rPr lang="en-US" altLang="zh-CN"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桃花源“美”在何处？</a:t>
            </a:r>
          </a:p>
        </p:txBody>
      </p:sp>
      <p:sp>
        <p:nvSpPr>
          <p:cNvPr id="12" name="矩形 5"/>
          <p:cNvSpPr/>
          <p:nvPr>
            <p:custDataLst>
              <p:tags r:id="rId2"/>
            </p:custDataLst>
          </p:nvPr>
        </p:nvSpPr>
        <p:spPr>
          <a:xfrm>
            <a:off x="1686559" y="5315180"/>
            <a:ext cx="5659121" cy="523220"/>
          </a:xfrm>
          <a:prstGeom prst="rect">
            <a:avLst/>
          </a:prstGeom>
          <a:solidFill>
            <a:srgbClr val="C63E74"/>
          </a:solidFill>
          <a:ln w="9525">
            <a:noFill/>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eaLnBrk="1" hangingPunct="1"/>
            <a:r>
              <a:rPr altLang="zh-CN" sz="2800" b="1" dirty="0">
                <a:ln w="9525" cap="flat" cmpd="sng" algn="ctr">
                  <a:noFill/>
                  <a:prstDash val="solid"/>
                  <a:round/>
                  <a:headEnd type="none" w="med" len="med"/>
                  <a:tailEnd type="none" w="med" len="med"/>
                </a:ln>
                <a:solidFill>
                  <a:schemeClr val="bg1"/>
                </a:solidFill>
                <a:ea typeface="思源黑体 CN Regular" panose="020B0500000000000000" pitchFamily="34" charset="-122"/>
                <a:sym typeface="Arial" panose="020B0604020202020204" pitchFamily="34" charset="0"/>
              </a:rPr>
              <a:t>桃花源美在环境幽雅，风景优美</a:t>
            </a:r>
            <a:r>
              <a:rPr sz="2800" b="1" dirty="0">
                <a:ln w="9525" cap="flat" cmpd="sng" algn="ctr">
                  <a:noFill/>
                  <a:prstDash val="solid"/>
                  <a:round/>
                  <a:headEnd type="none" w="med" len="med"/>
                  <a:tailEnd type="none" w="med" len="med"/>
                </a:ln>
                <a:solidFill>
                  <a:schemeClr val="bg1"/>
                </a:solidFill>
                <a:ea typeface="思源黑体 CN Regular" panose="020B0500000000000000" pitchFamily="34" charset="-122"/>
                <a:sym typeface="Arial" panose="020B0604020202020204" pitchFamily="34" charset="0"/>
              </a:rPr>
              <a:t>。</a:t>
            </a:r>
            <a:endParaRPr altLang="zh-CN" sz="2800" b="1" dirty="0">
              <a:solidFill>
                <a:schemeClr val="bg1"/>
              </a:solidFill>
              <a:ea typeface="思源黑体 CN Regular" panose="020B0500000000000000" pitchFamily="34" charset="-122"/>
              <a:sym typeface="Arial" panose="020B0604020202020204" pitchFamily="34" charset="0"/>
            </a:endParaRPr>
          </a:p>
        </p:txBody>
      </p:sp>
      <p:sp>
        <p:nvSpPr>
          <p:cNvPr id="13" name="文本框 8"/>
          <p:cNvSpPr/>
          <p:nvPr>
            <p:custDataLst>
              <p:tags r:id="rId3"/>
            </p:custDataLst>
          </p:nvPr>
        </p:nvSpPr>
        <p:spPr>
          <a:xfrm>
            <a:off x="954088" y="3436512"/>
            <a:ext cx="5832475" cy="866775"/>
          </a:xfrm>
          <a:prstGeom prst="rect">
            <a:avLst/>
          </a:prstGeom>
          <a:noFill/>
          <a:ln>
            <a:noFill/>
            <a:miter lim="800000"/>
          </a:ln>
        </p:spPr>
        <p:txBody>
          <a:bodyPr lIns="0" tIns="0" rIns="0" bIns="0" anchor="ct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eaLnBrk="1"/>
            <a:r>
              <a:rPr sz="20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②“土地平旷，屋舍俨然，有良田美池桑竹之属”</a:t>
            </a:r>
            <a:endParaRPr sz="2000" b="1" dirty="0">
              <a:solidFill>
                <a:srgbClr val="0000FF"/>
              </a:solidFill>
              <a:ea typeface="思源黑体 CN Regular" panose="020B0500000000000000" pitchFamily="34" charset="-122"/>
              <a:sym typeface="Arial" panose="020B0604020202020204" pitchFamily="34" charset="0"/>
            </a:endParaRPr>
          </a:p>
        </p:txBody>
      </p:sp>
      <p:sp>
        <p:nvSpPr>
          <p:cNvPr id="15" name="文本框 11"/>
          <p:cNvSpPr/>
          <p:nvPr>
            <p:custDataLst>
              <p:tags r:id="rId4"/>
            </p:custDataLst>
          </p:nvPr>
        </p:nvSpPr>
        <p:spPr>
          <a:xfrm>
            <a:off x="706438" y="2606250"/>
            <a:ext cx="4608512" cy="866775"/>
          </a:xfrm>
          <a:prstGeom prst="rect">
            <a:avLst/>
          </a:prstGeom>
          <a:noFill/>
          <a:ln>
            <a:noFill/>
            <a:miter lim="800000"/>
          </a:ln>
        </p:spPr>
        <p:txBody>
          <a:bodyPr lIns="0" tIns="0" rIns="0" bIns="0" anchor="ct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r"/>
            <a:r>
              <a:rPr sz="20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①“芳草鲜美，落英缤纷”</a:t>
            </a:r>
            <a:r>
              <a:rPr sz="20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（桃林美）</a:t>
            </a:r>
            <a:endParaRPr sz="2000" b="1" dirty="0">
              <a:solidFill>
                <a:srgbClr val="0000FF"/>
              </a:solidFill>
              <a:ea typeface="思源黑体 CN Regular" panose="020B0500000000000000" pitchFamily="34" charset="-122"/>
              <a:sym typeface="Arial" panose="020B0604020202020204" pitchFamily="34" charset="0"/>
            </a:endParaRPr>
          </a:p>
        </p:txBody>
      </p:sp>
      <p:sp>
        <p:nvSpPr>
          <p:cNvPr id="16" name="文本框 14"/>
          <p:cNvSpPr/>
          <p:nvPr>
            <p:custDataLst>
              <p:tags r:id="rId5"/>
            </p:custDataLst>
          </p:nvPr>
        </p:nvSpPr>
        <p:spPr>
          <a:xfrm>
            <a:off x="-588963" y="4222325"/>
            <a:ext cx="5903913" cy="866775"/>
          </a:xfrm>
          <a:prstGeom prst="rect">
            <a:avLst/>
          </a:prstGeom>
          <a:noFill/>
          <a:ln>
            <a:noFill/>
            <a:miter lim="800000"/>
          </a:ln>
        </p:spPr>
        <p:txBody>
          <a:bodyPr lIns="0" tIns="0" rIns="0" bIns="0" anchor="ct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gn="r" eaLnBrk="1"/>
            <a:r>
              <a:rPr sz="20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③“阡陌交通，鸡犬相闻”</a:t>
            </a:r>
            <a:r>
              <a:rPr sz="2000" b="1" dirty="0">
                <a:ln w="9525" cap="flat" cmpd="sng" algn="ctr">
                  <a:noFill/>
                  <a:prstDash val="solid"/>
                  <a:round/>
                  <a:headEnd type="none" w="med" len="med"/>
                  <a:tailEnd type="none" w="med" len="med"/>
                </a:ln>
                <a:solidFill>
                  <a:srgbClr val="0000FF"/>
                </a:solidFill>
                <a:ea typeface="思源黑体 CN Regular" panose="020B0500000000000000" pitchFamily="34" charset="-122"/>
                <a:sym typeface="Arial" panose="020B0604020202020204" pitchFamily="34" charset="0"/>
              </a:rPr>
              <a:t>（桃源美）</a:t>
            </a:r>
            <a:endParaRPr sz="2000" b="1" dirty="0">
              <a:solidFill>
                <a:srgbClr val="0000FF"/>
              </a:solidFill>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课文研读</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30" y="1484231"/>
            <a:ext cx="4005150" cy="461665"/>
          </a:xfrm>
          <a:prstGeom prst="rect">
            <a:avLst/>
          </a:prstGeom>
          <a:solidFill>
            <a:srgbClr val="C63E74"/>
          </a:solidFill>
        </p:spPr>
        <p:txBody>
          <a:bodyPr wrap="square" anchor="ctr">
            <a:spAutoFit/>
          </a:bodyPr>
          <a:lstStyle/>
          <a:p>
            <a:pPr indent="0" eaLnBrk="1" hangingPunct="1"/>
            <a:r>
              <a:rPr lang="en-US" altLang="zh-CN"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桃花源“神秘”在何处？</a:t>
            </a:r>
          </a:p>
        </p:txBody>
      </p:sp>
      <p:sp>
        <p:nvSpPr>
          <p:cNvPr id="17" name="文本框 16"/>
          <p:cNvSpPr txBox="1"/>
          <p:nvPr/>
        </p:nvSpPr>
        <p:spPr>
          <a:xfrm>
            <a:off x="698930" y="2298582"/>
            <a:ext cx="5529150" cy="2775760"/>
          </a:xfrm>
          <a:prstGeom prst="rect">
            <a:avLst/>
          </a:prstGeom>
          <a:noFill/>
          <a:ln>
            <a:solidFill>
              <a:srgbClr val="C63E74"/>
            </a:solidFill>
          </a:ln>
        </p:spPr>
        <p:txBody>
          <a:bodyPr wrap="square">
            <a:spAutoFit/>
          </a:bodyPr>
          <a:lstStyle/>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“忽逢桃花林，夹岸数百步，中无杂树”</a:t>
            </a:r>
          </a:p>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“仿佛若有光”</a:t>
            </a:r>
          </a:p>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“初极狭，才通人。复行数十步，豁然开朗”</a:t>
            </a:r>
          </a:p>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“乃不知有汉，无论魏晋”</a:t>
            </a:r>
          </a:p>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“不复得路”、“未果”</a:t>
            </a:r>
          </a:p>
        </p:txBody>
      </p:sp>
      <p:sp>
        <p:nvSpPr>
          <p:cNvPr id="18" name="文本框 17"/>
          <p:cNvSpPr txBox="1"/>
          <p:nvPr/>
        </p:nvSpPr>
        <p:spPr>
          <a:xfrm>
            <a:off x="671625" y="5373769"/>
            <a:ext cx="7471256" cy="784830"/>
          </a:xfrm>
          <a:prstGeom prst="rect">
            <a:avLst/>
          </a:prstGeom>
          <a:noFill/>
          <a:ln>
            <a:solidFill>
              <a:srgbClr val="C63E74"/>
            </a:solidFill>
          </a:ln>
        </p:spPr>
        <p:txBody>
          <a:bodyPr wrap="square">
            <a:spAutoFit/>
          </a:bodyPr>
          <a:lstStyle/>
          <a:p>
            <a:pPr eaLnBrk="1" hangingPunct="1">
              <a:lnSpc>
                <a:spcPct val="150000"/>
              </a:lnSpc>
            </a:pPr>
            <a:r>
              <a:rPr lang="zh-CN" altLang="en-US" sz="16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桃林神秘，山洞神秘，林中人神秘，结局神秘。作者这样写的目的是使人觉得桃源是一个似有而无、似真而幻的所在。暗示桃源是虚构的。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课文研读</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30" y="1484231"/>
            <a:ext cx="4635070" cy="461665"/>
          </a:xfrm>
          <a:prstGeom prst="rect">
            <a:avLst/>
          </a:prstGeom>
          <a:solidFill>
            <a:srgbClr val="C63E74"/>
          </a:solidFill>
        </p:spPr>
        <p:txBody>
          <a:bodyPr wrap="square" anchor="ctr">
            <a:spAutoFit/>
          </a:bodyPr>
          <a:lstStyle/>
          <a:p>
            <a:pPr indent="0" eaLnBrk="1" hangingPunct="1"/>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４</a:t>
            </a:r>
            <a:r>
              <a:rPr lang="en-US" altLang="zh-CN"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桃花源的幸福表现在何处？</a:t>
            </a:r>
          </a:p>
        </p:txBody>
      </p:sp>
      <p:sp>
        <p:nvSpPr>
          <p:cNvPr id="17" name="文本框 16"/>
          <p:cNvSpPr txBox="1"/>
          <p:nvPr/>
        </p:nvSpPr>
        <p:spPr>
          <a:xfrm>
            <a:off x="698930" y="2298582"/>
            <a:ext cx="7307150" cy="2221762"/>
          </a:xfrm>
          <a:prstGeom prst="rect">
            <a:avLst/>
          </a:prstGeom>
          <a:noFill/>
          <a:ln>
            <a:solidFill>
              <a:srgbClr val="C63E74"/>
            </a:solidFill>
          </a:ln>
        </p:spPr>
        <p:txBody>
          <a:bodyPr wrap="square">
            <a:spAutoFit/>
          </a:bodyPr>
          <a:lstStyle/>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①黄发垂髻“怡然自乐”（和平安定、丰衣足食）</a:t>
            </a:r>
          </a:p>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②居民“往来种作”（没有战乱，安居乐业）</a:t>
            </a:r>
          </a:p>
          <a:p>
            <a:pPr>
              <a:lnSpc>
                <a:spcPct val="200000"/>
              </a:lnSpc>
            </a:pPr>
            <a:r>
              <a:rPr lang="zh-CN" altLang="en-US"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③（渔人侧面烘托）“设酒杀鸡作食”、“咸来问讯”、“余人各复延至其家，皆出洒食”（民主平等，民风淳朴）</a:t>
            </a:r>
          </a:p>
        </p:txBody>
      </p:sp>
      <p:sp>
        <p:nvSpPr>
          <p:cNvPr id="18" name="文本框 17"/>
          <p:cNvSpPr txBox="1"/>
          <p:nvPr/>
        </p:nvSpPr>
        <p:spPr>
          <a:xfrm>
            <a:off x="671625" y="4951874"/>
            <a:ext cx="6267655" cy="582916"/>
          </a:xfrm>
          <a:prstGeom prst="rect">
            <a:avLst/>
          </a:prstGeom>
          <a:noFill/>
          <a:ln>
            <a:solidFill>
              <a:srgbClr val="C63E74"/>
            </a:solidFill>
          </a:ln>
        </p:spPr>
        <p:txBody>
          <a:bodyPr wrap="square">
            <a:spAutoFit/>
          </a:bodyPr>
          <a:lstStyle/>
          <a:p>
            <a:pPr eaLnBrk="1" hangingPunct="1">
              <a:lnSpc>
                <a:spcPct val="150000"/>
              </a:lnSpc>
            </a:pPr>
            <a:r>
              <a:rPr lang="zh-CN" altLang="en-US" sz="2400" dirty="0">
                <a:ln w="9525" cap="flat" cmpd="sng" algn="ctr">
                  <a:noFill/>
                  <a:prstDash val="solid"/>
                  <a:round/>
                  <a:headEnd type="none" w="med" len="med"/>
                  <a:tailEnd type="none" w="med" len="med"/>
                </a:ln>
                <a:latin typeface="Arial" panose="020B0604020202020204" pitchFamily="34" charset="0"/>
                <a:ea typeface="思源黑体 CN Regular" panose="020B0500000000000000" pitchFamily="34" charset="-122"/>
                <a:sym typeface="Arial" panose="020B0604020202020204" pitchFamily="34" charset="0"/>
              </a:rPr>
              <a:t>生活安宁，丰衣足食，民主平等，民风淳朴。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课文研读</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29" y="1484231"/>
            <a:ext cx="8136693" cy="461665"/>
          </a:xfrm>
          <a:prstGeom prst="rect">
            <a:avLst/>
          </a:prstGeom>
          <a:solidFill>
            <a:srgbClr val="C63E74"/>
          </a:solidFill>
        </p:spPr>
        <p:txBody>
          <a:bodyPr wrap="square" anchor="ctr">
            <a:spAutoFit/>
          </a:bodyPr>
          <a:lstStyle/>
          <a:p>
            <a:pPr indent="0" eaLnBrk="1" hangingPunct="1"/>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５</a:t>
            </a:r>
            <a:r>
              <a:rPr lang="en-US" altLang="zh-CN"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桃源人听了渔人“具言所闻”后，为什么“皆叹惋”？</a:t>
            </a:r>
          </a:p>
        </p:txBody>
      </p:sp>
      <p:sp>
        <p:nvSpPr>
          <p:cNvPr id="17" name="文本框 16"/>
          <p:cNvSpPr txBox="1"/>
          <p:nvPr/>
        </p:nvSpPr>
        <p:spPr>
          <a:xfrm>
            <a:off x="698930" y="2719197"/>
            <a:ext cx="7307150" cy="2192908"/>
          </a:xfrm>
          <a:prstGeom prst="rect">
            <a:avLst/>
          </a:prstGeom>
          <a:noFill/>
          <a:ln>
            <a:solidFill>
              <a:srgbClr val="C63E74"/>
            </a:solidFill>
          </a:ln>
        </p:spPr>
        <p:txBody>
          <a:bodyPr wrap="square">
            <a:spAutoFit/>
          </a:bodyPr>
          <a:lstStyle/>
          <a:p>
            <a:pPr>
              <a:lnSpc>
                <a:spcPct val="20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）为外界的朝代变化而叹惋。</a:t>
            </a:r>
          </a:p>
          <a:p>
            <a:pPr>
              <a:lnSpc>
                <a:spcPct val="20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）为外界的战乱现实而叹惋。</a:t>
            </a:r>
          </a:p>
          <a:p>
            <a:pPr>
              <a:lnSpc>
                <a:spcPct val="20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）为外界人们过着痛苦的生活而叹惋。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课文研读</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4" name="文本框 13"/>
          <p:cNvSpPr txBox="1"/>
          <p:nvPr/>
        </p:nvSpPr>
        <p:spPr>
          <a:xfrm>
            <a:off x="698929" y="1617621"/>
            <a:ext cx="10284031" cy="461665"/>
          </a:xfrm>
          <a:prstGeom prst="rect">
            <a:avLst/>
          </a:prstGeom>
          <a:solidFill>
            <a:srgbClr val="C63E74"/>
          </a:solidFill>
        </p:spPr>
        <p:txBody>
          <a:bodyPr wrap="square" anchor="ctr">
            <a:spAutoFit/>
          </a:bodyPr>
          <a:lstStyle/>
          <a:p>
            <a:pPr indent="0" eaLnBrk="1" hangingPunct="1"/>
            <a:r>
              <a:rPr lang="en-US" altLang="zh-CN"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6.</a:t>
            </a:r>
            <a:r>
              <a:rPr lang="zh-CN" altLang="en-US" sz="2400"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作者为什么要虚构这样一个世界，在这篇文章里寄托了怎样的社会理想？</a:t>
            </a:r>
          </a:p>
        </p:txBody>
      </p:sp>
      <p:sp>
        <p:nvSpPr>
          <p:cNvPr id="17" name="文本框 16"/>
          <p:cNvSpPr txBox="1"/>
          <p:nvPr/>
        </p:nvSpPr>
        <p:spPr>
          <a:xfrm>
            <a:off x="698930" y="2719197"/>
            <a:ext cx="7307150" cy="2192908"/>
          </a:xfrm>
          <a:prstGeom prst="rect">
            <a:avLst/>
          </a:prstGeom>
          <a:noFill/>
          <a:ln>
            <a:solidFill>
              <a:srgbClr val="C63E74"/>
            </a:solidFill>
          </a:ln>
        </p:spPr>
        <p:txBody>
          <a:bodyPr wrap="square">
            <a:spAutoFit/>
          </a:bodyPr>
          <a:lstStyle/>
          <a:p>
            <a:pPr>
              <a:lnSpc>
                <a:spcPct val="20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反衬黑暗现实，寄托自己的生活理想。</a:t>
            </a:r>
          </a:p>
          <a:p>
            <a:pPr>
              <a:lnSpc>
                <a:spcPct val="20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寄托了作者反对战争，追求和平、自由、幸福生活的社会理想。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归纳总结</a:t>
              </a:r>
            </a:p>
          </p:txBody>
        </p:sp>
      </p:grpSp>
      <p:pic>
        <p:nvPicPr>
          <p:cNvPr id="9" name="图片 8"/>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7" name="文本框 16"/>
          <p:cNvSpPr txBox="1"/>
          <p:nvPr/>
        </p:nvSpPr>
        <p:spPr>
          <a:xfrm>
            <a:off x="1034115" y="2079117"/>
            <a:ext cx="10060510" cy="2931572"/>
          </a:xfrm>
          <a:prstGeom prst="rect">
            <a:avLst/>
          </a:prstGeom>
          <a:noFill/>
          <a:ln>
            <a:solidFill>
              <a:srgbClr val="C63E74"/>
            </a:solidFill>
          </a:ln>
        </p:spPr>
        <p:txBody>
          <a:bodyPr wrap="square">
            <a:spAutoFit/>
          </a:bodyPr>
          <a:lstStyle/>
          <a:p>
            <a:pPr>
              <a:lnSpc>
                <a:spcPct val="200000"/>
              </a:lnSpc>
            </a:pPr>
            <a:r>
              <a:rPr lang="zh-CN" altLang="en-US" sz="2400" dirty="0">
                <a:ln w="9525" cap="flat" cmpd="sng" algn="ctr">
                  <a:noFill/>
                  <a:prstDash val="solid"/>
                  <a:round/>
                  <a:headEnd type="none" w="med" len="med"/>
                  <a:tailEnd type="none" w="med" len="med"/>
                </a:ln>
                <a:solidFill>
                  <a:srgbClr val="000000"/>
                </a:solidFill>
                <a:latin typeface="Arial" panose="020B0604020202020204" pitchFamily="34" charset="0"/>
                <a:ea typeface="思源黑体 CN Regular" panose="020B0500000000000000" pitchFamily="34" charset="-122"/>
                <a:sym typeface="Arial" panose="020B0604020202020204" pitchFamily="34" charset="0"/>
              </a:rPr>
              <a:t>　  本文以武陵渔人进出桃花源的行踪为线索，描绘了一个没有剥削、没有压迫、没有战乱、自给自足、宁静安乐的理想社会，寄托了作者的政治理想，表达了广大人民对桃花源美好生活的向往和追求以及对黑暗现实社会的不满和否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9466" r="3498" b="5966"/>
          <a:stretch>
            <a:fillRect/>
          </a:stretch>
        </p:blipFill>
        <p:spPr>
          <a:xfrm>
            <a:off x="0" y="0"/>
            <a:ext cx="12192000" cy="6858000"/>
          </a:xfrm>
          <a:prstGeom prst="rect">
            <a:avLst/>
          </a:prstGeom>
        </p:spPr>
      </p:pic>
      <p:sp>
        <p:nvSpPr>
          <p:cNvPr id="6" name="文本框 5"/>
          <p:cNvSpPr txBox="1"/>
          <p:nvPr/>
        </p:nvSpPr>
        <p:spPr>
          <a:xfrm>
            <a:off x="5557277" y="2212980"/>
            <a:ext cx="5716630" cy="1015663"/>
          </a:xfrm>
          <a:prstGeom prst="rect">
            <a:avLst/>
          </a:prstGeom>
          <a:noFill/>
        </p:spPr>
        <p:txBody>
          <a:bodyPr wrap="none" rtlCol="0">
            <a:spAutoFit/>
          </a:bodyPr>
          <a:lstStyle/>
          <a:p>
            <a:pPr algn="ctr"/>
            <a:r>
              <a:rPr lang="zh-CN" altLang="en-US" sz="6000" b="1" i="1" dirty="0">
                <a:latin typeface="Arial" panose="020B0604020202020204" pitchFamily="34" charset="0"/>
                <a:ea typeface="思源黑体 CN Regular" panose="020B0500000000000000" pitchFamily="34" charset="-122"/>
                <a:sym typeface="Arial" panose="020B0604020202020204" pitchFamily="34" charset="0"/>
              </a:rPr>
              <a:t>感谢各位的聆听</a:t>
            </a:r>
          </a:p>
        </p:txBody>
      </p:sp>
      <p:sp>
        <p:nvSpPr>
          <p:cNvPr id="7" name="矩形 6"/>
          <p:cNvSpPr/>
          <p:nvPr/>
        </p:nvSpPr>
        <p:spPr>
          <a:xfrm>
            <a:off x="6264656" y="3330866"/>
            <a:ext cx="4348058" cy="369332"/>
          </a:xfrm>
          <a:prstGeom prst="rect">
            <a:avLst/>
          </a:prstGeom>
        </p:spPr>
        <p:txBody>
          <a:bodyPr wrap="square">
            <a:spAutoFit/>
          </a:bodyPr>
          <a:lstStyle/>
          <a:p>
            <a:pPr algn="dist"/>
            <a:r>
              <a:rPr lang="en-US" altLang="zh-CN" dirty="0">
                <a:latin typeface="Arial" panose="020B0604020202020204" pitchFamily="34" charset="0"/>
                <a:ea typeface="思源黑体 CN Regular" panose="020B0500000000000000" pitchFamily="34" charset="-122"/>
                <a:sym typeface="Arial" panose="020B0604020202020204" pitchFamily="34" charset="0"/>
              </a:rPr>
              <a:t>THE PEACH BLOSSOM SPRING</a:t>
            </a:r>
            <a:endPar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871573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grpSp>
        <p:nvGrpSpPr>
          <p:cNvPr id="9" name="组合 8"/>
          <p:cNvGrpSpPr/>
          <p:nvPr/>
        </p:nvGrpSpPr>
        <p:grpSpPr>
          <a:xfrm>
            <a:off x="7258207" y="4675482"/>
            <a:ext cx="1926842" cy="379036"/>
            <a:chOff x="5538855" y="5064340"/>
            <a:chExt cx="1926842" cy="379036"/>
          </a:xfrm>
        </p:grpSpPr>
        <p:grpSp>
          <p:nvGrpSpPr>
            <p:cNvPr id="10" name="组合 9"/>
            <p:cNvGrpSpPr/>
            <p:nvPr/>
          </p:nvGrpSpPr>
          <p:grpSpPr>
            <a:xfrm>
              <a:off x="5538855" y="5064340"/>
              <a:ext cx="416937" cy="379036"/>
              <a:chOff x="891974" y="4415843"/>
              <a:chExt cx="450443" cy="450443"/>
            </a:xfrm>
          </p:grpSpPr>
          <p:sp>
            <p:nvSpPr>
              <p:cNvPr id="12" name="椭圆 11"/>
              <p:cNvSpPr/>
              <p:nvPr/>
            </p:nvSpPr>
            <p:spPr>
              <a:xfrm>
                <a:off x="891974" y="4415843"/>
                <a:ext cx="450443" cy="4504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1" name="文本框 11"/>
            <p:cNvSpPr txBox="1"/>
            <p:nvPr/>
          </p:nvSpPr>
          <p:spPr>
            <a:xfrm>
              <a:off x="6027652" y="5065632"/>
              <a:ext cx="1438045"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a:latin typeface="Arial" panose="020B0604020202020204" pitchFamily="34" charset="0"/>
                  <a:ea typeface="思源黑体 CN Regular" panose="020B0500000000000000" pitchFamily="34" charset="-122"/>
                  <a:cs typeface="+mn-ea"/>
                  <a:sym typeface="Arial" panose="020B0604020202020204" pitchFamily="34" charset="0"/>
                </a:rPr>
                <a:t>xippt</a:t>
              </a:r>
              <a:endParaRPr lang="en-US" altLang="zh-CN"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4"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作者介绍</a:t>
              </a:r>
            </a:p>
          </p:txBody>
        </p:sp>
      </p:grpSp>
      <p:pic>
        <p:nvPicPr>
          <p:cNvPr id="9" name="图片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0" name="内容占位符 1"/>
          <p:cNvSpPr txBox="1">
            <a:spLocks noChangeArrowheads="1"/>
          </p:cNvSpPr>
          <p:nvPr>
            <p:custDataLst>
              <p:tags r:id="rId2"/>
            </p:custDataLst>
          </p:nvPr>
        </p:nvSpPr>
        <p:spPr>
          <a:xfrm>
            <a:off x="670279" y="1668865"/>
            <a:ext cx="6909081" cy="4000500"/>
          </a:xfrm>
          <a:prstGeom prst="rect">
            <a:avLst/>
          </a:prstGeom>
          <a:ln w="9525" algn="ctr">
            <a:solidFill>
              <a:srgbClr val="C63E74"/>
            </a:solidFill>
            <a:miter lim="1000000"/>
          </a:ln>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陶渊明</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约</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365--427)  </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一名潜，字元亮，世称靖节先生。浔阳柴桑（今九江西南）人。我国古代杰出的文学家。他受家庭教养和儒家思想的影响，年少时就有“大济苍生”的壮志。时值东晋和宋的易代之际，社会动荡不安，壮志难酬，二十九岁开始，先后做过几任小官，他深感仕途凶险，终于在</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41</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岁辞官回乡，并作</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归去来兮辞</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以明其志。从此过着“躬耕自资”的隐居生活。他所作的诗文多描写田园风光，表现农村生活情趣，抒发他热爱田园生活的情怀，表现他不愿为五斗米折腰，不愿与统治者同流合污的高尚情操。</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作品有</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归园田居</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桃花源记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饮酒</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五柳先生传</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归去来兮辞</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等。</a:t>
            </a:r>
          </a:p>
        </p:txBody>
      </p:sp>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6540" y="1668865"/>
            <a:ext cx="3699092" cy="4000500"/>
          </a:xfrm>
          <a:prstGeom prst="rect">
            <a:avLst/>
          </a:prstGeom>
          <a:ln>
            <a:solidFill>
              <a:srgbClr val="C63E74"/>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 知识链接</a:t>
              </a:r>
            </a:p>
          </p:txBody>
        </p:sp>
      </p:grpSp>
      <p:pic>
        <p:nvPicPr>
          <p:cNvPr id="9" name="图片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1" name="文本框 10"/>
          <p:cNvSpPr txBox="1"/>
          <p:nvPr/>
        </p:nvSpPr>
        <p:spPr>
          <a:xfrm>
            <a:off x="1034115" y="1416516"/>
            <a:ext cx="2446020" cy="523220"/>
          </a:xfrm>
          <a:prstGeom prst="rect">
            <a:avLst/>
          </a:prstGeom>
          <a:solidFill>
            <a:srgbClr val="C63E74"/>
          </a:solidFill>
        </p:spPr>
        <p:txBody>
          <a:bodyPr wrap="square">
            <a:spAutoFit/>
          </a:bodyPr>
          <a:lstStyle/>
          <a:p>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关于“记”</a:t>
            </a:r>
          </a:p>
        </p:txBody>
      </p:sp>
      <p:sp>
        <p:nvSpPr>
          <p:cNvPr id="12" name="内容占位符 1"/>
          <p:cNvSpPr txBox="1">
            <a:spLocks noChangeArrowheads="1"/>
          </p:cNvSpPr>
          <p:nvPr>
            <p:custDataLst>
              <p:tags r:id="rId2"/>
            </p:custDataLst>
          </p:nvPr>
        </p:nvSpPr>
        <p:spPr>
          <a:xfrm>
            <a:off x="1034115" y="2378541"/>
            <a:ext cx="10406045" cy="3035215"/>
          </a:xfrm>
          <a:prstGeom prst="rect">
            <a:avLst/>
          </a:prstGeom>
          <a:ln w="9525" algn="ctr">
            <a:solidFill>
              <a:srgbClr val="C63E74"/>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一种文体，可以记叙描写，也可以抒情议论，并通过记事、记物、写景、记人来抒发作者的感情或见解，借景抒情，托物言志，属于记叙文的范畴。因此，它可以写景状物，如</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核舟记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；也可以叙事，如</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桃花源记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；也可以将写景状物与议论抒情结合起来，如</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岳阳楼记</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 知识链接</a:t>
              </a:r>
            </a:p>
          </p:txBody>
        </p:sp>
      </p:grpSp>
      <p:pic>
        <p:nvPicPr>
          <p:cNvPr id="9" name="图片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1" name="文本框 10"/>
          <p:cNvSpPr txBox="1"/>
          <p:nvPr/>
        </p:nvSpPr>
        <p:spPr>
          <a:xfrm>
            <a:off x="1034115" y="1416516"/>
            <a:ext cx="2446020" cy="523220"/>
          </a:xfrm>
          <a:prstGeom prst="rect">
            <a:avLst/>
          </a:prstGeom>
          <a:solidFill>
            <a:srgbClr val="C63E74"/>
          </a:solidFill>
        </p:spPr>
        <p:txBody>
          <a:bodyPr wrap="square">
            <a:spAutoFit/>
          </a:bodyPr>
          <a:lstStyle/>
          <a:p>
            <a:pPr algn="ctr"/>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题目解说</a:t>
            </a:r>
          </a:p>
        </p:txBody>
      </p:sp>
      <p:sp>
        <p:nvSpPr>
          <p:cNvPr id="12" name="内容占位符 1"/>
          <p:cNvSpPr txBox="1">
            <a:spLocks noChangeArrowheads="1"/>
          </p:cNvSpPr>
          <p:nvPr>
            <p:custDataLst>
              <p:tags r:id="rId2"/>
            </p:custDataLst>
          </p:nvPr>
        </p:nvSpPr>
        <p:spPr>
          <a:xfrm>
            <a:off x="1034115" y="2378541"/>
            <a:ext cx="5437805" cy="3331379"/>
          </a:xfrm>
          <a:prstGeom prst="rect">
            <a:avLst/>
          </a:prstGeom>
          <a:ln w="9525" algn="ctr">
            <a:solidFill>
              <a:srgbClr val="C63E74"/>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“桃花源”交代了写作对象。“记”通过描绘一个人人平等，自食其力，和平自由的世外桃源，作者借景抒情，托物言志。</a:t>
            </a:r>
          </a:p>
          <a:p>
            <a:pPr marL="0" indent="0">
              <a:lnSpc>
                <a:spcPct val="200000"/>
              </a:lnSpc>
              <a:buFont typeface="Arial" panose="020B0604020202020204" pitchFamily="34" charset="0"/>
              <a:buNone/>
            </a:pP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0663" y="2378541"/>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 写作背景</a:t>
              </a:r>
            </a:p>
          </p:txBody>
        </p:sp>
      </p:grpSp>
      <p:pic>
        <p:nvPicPr>
          <p:cNvPr id="9" name="图片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2" name="内容占位符 1"/>
          <p:cNvSpPr txBox="1">
            <a:spLocks noChangeArrowheads="1"/>
          </p:cNvSpPr>
          <p:nvPr>
            <p:custDataLst>
              <p:tags r:id="rId2"/>
            </p:custDataLst>
          </p:nvPr>
        </p:nvSpPr>
        <p:spPr>
          <a:xfrm>
            <a:off x="912195" y="1763310"/>
            <a:ext cx="7845725" cy="3331379"/>
          </a:xfrm>
          <a:prstGeom prst="rect">
            <a:avLst/>
          </a:prstGeom>
          <a:ln w="9525" algn="ctr">
            <a:solidFill>
              <a:srgbClr val="C63E74"/>
            </a:solidFill>
            <a:miter lim="1000000"/>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本文约作于南朝宋永初二年（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421</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），陶渊明时年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57</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岁。当时正处于东晋末期，战乱纷呈，生灵涂炭，陶渊明不满黑暗的政治现实，隐居农村已十余年，对农村的现实有更深的了解，对人民的愿望更有切身体会，于是虚构出一个与污浊的黑暗社会相对立的美好世界，以寄托自己的政治理想与美好情趣。</a:t>
            </a:r>
          </a:p>
          <a:p>
            <a:pPr marL="0" indent="0">
              <a:lnSpc>
                <a:spcPct val="200000"/>
              </a:lnSpc>
              <a:buFont typeface="Arial" panose="020B0604020202020204" pitchFamily="34" charset="0"/>
              <a:buNone/>
            </a:pPr>
            <a:endParaRPr lang="zh-CN" altLang="en-US" sz="2400"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字词积累</a:t>
              </a:r>
            </a:p>
          </p:txBody>
        </p:sp>
      </p:grpSp>
      <p:pic>
        <p:nvPicPr>
          <p:cNvPr id="9" name="图片 8"/>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0" name="文本框 9"/>
          <p:cNvSpPr txBox="1"/>
          <p:nvPr/>
        </p:nvSpPr>
        <p:spPr>
          <a:xfrm>
            <a:off x="829464" y="1574800"/>
            <a:ext cx="2446020" cy="523220"/>
          </a:xfrm>
          <a:prstGeom prst="rect">
            <a:avLst/>
          </a:prstGeom>
          <a:solidFill>
            <a:srgbClr val="C63E74"/>
          </a:solidFill>
        </p:spPr>
        <p:txBody>
          <a:bodyPr wrap="square">
            <a:spAutoFit/>
          </a:bodyPr>
          <a:lstStyle/>
          <a:p>
            <a:pPr algn="ctr"/>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读准字音</a:t>
            </a:r>
          </a:p>
        </p:txBody>
      </p:sp>
      <p:sp>
        <p:nvSpPr>
          <p:cNvPr id="11" name="Text Box 2"/>
          <p:cNvSpPr>
            <a:spLocks noChangeArrowheads="1"/>
          </p:cNvSpPr>
          <p:nvPr>
            <p:custDataLst>
              <p:tags r:id="rId2"/>
            </p:custDataLst>
          </p:nvPr>
        </p:nvSpPr>
        <p:spPr bwMode="auto">
          <a:xfrm>
            <a:off x="1034115" y="2733209"/>
            <a:ext cx="7772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a:ea typeface="思源黑体 CN Regular" panose="020B0500000000000000" pitchFamily="34" charset="-122"/>
                <a:sym typeface="Arial" panose="020B0604020202020204" pitchFamily="34" charset="0"/>
              </a:rPr>
              <a:t>　　  </a:t>
            </a:r>
          </a:p>
          <a:p>
            <a:pPr eaLnBrk="1" hangingPunct="1">
              <a:spcBef>
                <a:spcPct val="50000"/>
              </a:spcBef>
            </a:pPr>
            <a:r>
              <a:rPr lang="zh-CN" altLang="en-US" sz="2000" b="1">
                <a:ea typeface="思源黑体 CN Regular" panose="020B0500000000000000" pitchFamily="34" charset="-122"/>
                <a:sym typeface="Arial" panose="020B0604020202020204" pitchFamily="34" charset="0"/>
              </a:rPr>
              <a:t>便</a:t>
            </a:r>
            <a:r>
              <a:rPr lang="zh-CN" altLang="en-US" sz="2000" b="1" u="sng">
                <a:ea typeface="思源黑体 CN Regular" panose="020B0500000000000000" pitchFamily="34" charset="-122"/>
                <a:sym typeface="Arial" panose="020B0604020202020204" pitchFamily="34" charset="0"/>
              </a:rPr>
              <a:t>舍</a:t>
            </a:r>
            <a:r>
              <a:rPr lang="zh-CN" altLang="en-US" sz="2000" b="1">
                <a:ea typeface="思源黑体 CN Regular" panose="020B0500000000000000" pitchFamily="34" charset="-122"/>
                <a:sym typeface="Arial" panose="020B0604020202020204" pitchFamily="34" charset="0"/>
              </a:rPr>
              <a:t>船</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a:t>
            </a:r>
            <a:r>
              <a:rPr lang="zh-CN" altLang="en-US" sz="2000" b="1" u="sng">
                <a:ea typeface="思源黑体 CN Regular" panose="020B0500000000000000" pitchFamily="34" charset="-122"/>
                <a:sym typeface="Arial" panose="020B0604020202020204" pitchFamily="34" charset="0"/>
              </a:rPr>
              <a:t>豁</a:t>
            </a:r>
            <a:r>
              <a:rPr lang="zh-CN" altLang="en-US" sz="2000" b="1">
                <a:ea typeface="思源黑体 CN Regular" panose="020B0500000000000000" pitchFamily="34" charset="-122"/>
                <a:sym typeface="Arial" panose="020B0604020202020204" pitchFamily="34" charset="0"/>
              </a:rPr>
              <a:t>然开朗</a:t>
            </a:r>
            <a:r>
              <a:rPr lang="en-US" altLang="zh-CN" sz="2000" b="1">
                <a:ea typeface="思源黑体 CN Regular" panose="020B0500000000000000" pitchFamily="34" charset="-122"/>
                <a:sym typeface="Arial" panose="020B0604020202020204" pitchFamily="34" charset="0"/>
              </a:rPr>
              <a:t>_____</a:t>
            </a:r>
            <a:r>
              <a:rPr lang="zh-CN" altLang="en-US" sz="2000" b="1">
                <a:ea typeface="思源黑体 CN Regular" panose="020B0500000000000000" pitchFamily="34" charset="-122"/>
                <a:sym typeface="Arial" panose="020B0604020202020204" pitchFamily="34" charset="0"/>
              </a:rPr>
              <a:t> </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a:t>
            </a:r>
          </a:p>
          <a:p>
            <a:pPr eaLnBrk="1" hangingPunct="1">
              <a:spcBef>
                <a:spcPct val="50000"/>
              </a:spcBef>
            </a:pPr>
            <a:r>
              <a:rPr lang="zh-CN" altLang="en-US" sz="2000" b="1">
                <a:ea typeface="思源黑体 CN Regular" panose="020B0500000000000000" pitchFamily="34" charset="-122"/>
                <a:sym typeface="Arial" panose="020B0604020202020204" pitchFamily="34" charset="0"/>
              </a:rPr>
              <a:t>屋舍</a:t>
            </a:r>
            <a:r>
              <a:rPr lang="zh-CN" altLang="en-US" sz="2000" b="1" u="sng">
                <a:ea typeface="思源黑体 CN Regular" panose="020B0500000000000000" pitchFamily="34" charset="-122"/>
                <a:sym typeface="Arial" panose="020B0604020202020204" pitchFamily="34" charset="0"/>
              </a:rPr>
              <a:t>俨</a:t>
            </a:r>
            <a:r>
              <a:rPr lang="zh-CN" altLang="en-US" sz="2000" b="1">
                <a:ea typeface="思源黑体 CN Regular" panose="020B0500000000000000" pitchFamily="34" charset="-122"/>
                <a:sym typeface="Arial" panose="020B0604020202020204" pitchFamily="34" charset="0"/>
              </a:rPr>
              <a:t>然</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a:t>
            </a:r>
            <a:r>
              <a:rPr lang="zh-CN" altLang="en-US" sz="2000" b="1" u="sng">
                <a:ea typeface="思源黑体 CN Regular" panose="020B0500000000000000" pitchFamily="34" charset="-122"/>
                <a:sym typeface="Arial" panose="020B0604020202020204" pitchFamily="34" charset="0"/>
              </a:rPr>
              <a:t>阡陌</a:t>
            </a:r>
            <a:r>
              <a:rPr lang="en-US" altLang="zh-CN" sz="2000" b="1">
                <a:ea typeface="思源黑体 CN Regular" panose="020B0500000000000000" pitchFamily="34" charset="-122"/>
                <a:sym typeface="Arial" panose="020B0604020202020204" pitchFamily="34" charset="0"/>
              </a:rPr>
              <a:t>_______ </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a:t>
            </a:r>
          </a:p>
          <a:p>
            <a:pPr eaLnBrk="1" hangingPunct="1">
              <a:spcBef>
                <a:spcPct val="50000"/>
              </a:spcBef>
            </a:pPr>
            <a:r>
              <a:rPr lang="zh-CN" altLang="en-US" sz="2000" b="1">
                <a:ea typeface="思源黑体 CN Regular" panose="020B0500000000000000" pitchFamily="34" charset="-122"/>
                <a:sym typeface="Arial" panose="020B0604020202020204" pitchFamily="34" charset="0"/>
              </a:rPr>
              <a:t>黄发垂</a:t>
            </a:r>
            <a:r>
              <a:rPr lang="zh-CN" altLang="en-US" sz="2000" b="1" u="sng">
                <a:ea typeface="思源黑体 CN Regular" panose="020B0500000000000000" pitchFamily="34" charset="-122"/>
                <a:sym typeface="Arial" panose="020B0604020202020204" pitchFamily="34" charset="0"/>
              </a:rPr>
              <a:t>髫　　　</a:t>
            </a:r>
            <a:r>
              <a:rPr lang="zh-CN" altLang="en-US" sz="2000" b="1">
                <a:ea typeface="思源黑体 CN Regular" panose="020B0500000000000000" pitchFamily="34" charset="-122"/>
                <a:sym typeface="Arial" panose="020B0604020202020204" pitchFamily="34" charset="0"/>
              </a:rPr>
              <a:t>　    便</a:t>
            </a:r>
            <a:r>
              <a:rPr lang="zh-CN" altLang="en-US" sz="2000" b="1" u="sng">
                <a:ea typeface="思源黑体 CN Regular" panose="020B0500000000000000" pitchFamily="34" charset="-122"/>
                <a:sym typeface="Arial" panose="020B0604020202020204" pitchFamily="34" charset="0"/>
              </a:rPr>
              <a:t>要还</a:t>
            </a:r>
            <a:r>
              <a:rPr lang="zh-CN" altLang="en-US" sz="2000" b="1">
                <a:ea typeface="思源黑体 CN Regular" panose="020B0500000000000000" pitchFamily="34" charset="-122"/>
                <a:sym typeface="Arial" panose="020B0604020202020204" pitchFamily="34" charset="0"/>
              </a:rPr>
              <a:t>家</a:t>
            </a:r>
            <a:r>
              <a:rPr lang="en-US" altLang="zh-CN" sz="2000" b="1">
                <a:ea typeface="思源黑体 CN Regular" panose="020B0500000000000000" pitchFamily="34" charset="-122"/>
                <a:sym typeface="Arial" panose="020B0604020202020204" pitchFamily="34" charset="0"/>
              </a:rPr>
              <a:t>_______</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a:t>
            </a:r>
          </a:p>
          <a:p>
            <a:pPr eaLnBrk="1" hangingPunct="1">
              <a:spcBef>
                <a:spcPct val="50000"/>
              </a:spcBef>
            </a:pPr>
            <a:r>
              <a:rPr lang="zh-CN" altLang="en-US" sz="2000" b="1" u="sng">
                <a:ea typeface="思源黑体 CN Regular" panose="020B0500000000000000" pitchFamily="34" charset="-122"/>
                <a:sym typeface="Arial" panose="020B0604020202020204" pitchFamily="34" charset="0"/>
              </a:rPr>
              <a:t>间</a:t>
            </a:r>
            <a:r>
              <a:rPr lang="zh-CN" altLang="en-US" sz="2000" b="1">
                <a:ea typeface="思源黑体 CN Regular" panose="020B0500000000000000" pitchFamily="34" charset="-122"/>
                <a:sym typeface="Arial" panose="020B0604020202020204" pitchFamily="34" charset="0"/>
              </a:rPr>
              <a:t>隔</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及</a:t>
            </a:r>
            <a:r>
              <a:rPr lang="zh-CN" altLang="en-US" sz="2000" b="1" u="sng">
                <a:ea typeface="思源黑体 CN Regular" panose="020B0500000000000000" pitchFamily="34" charset="-122"/>
                <a:sym typeface="Arial" panose="020B0604020202020204" pitchFamily="34" charset="0"/>
              </a:rPr>
              <a:t>郡</a:t>
            </a:r>
            <a:r>
              <a:rPr lang="zh-CN" altLang="en-US" sz="2000" b="1">
                <a:ea typeface="思源黑体 CN Regular" panose="020B0500000000000000" pitchFamily="34" charset="-122"/>
                <a:sym typeface="Arial" panose="020B0604020202020204" pitchFamily="34" charset="0"/>
              </a:rPr>
              <a:t>下</a:t>
            </a:r>
            <a:r>
              <a:rPr lang="en-US" altLang="zh-CN" sz="2000" b="1">
                <a:ea typeface="思源黑体 CN Regular" panose="020B0500000000000000" pitchFamily="34" charset="-122"/>
                <a:sym typeface="Arial" panose="020B0604020202020204" pitchFamily="34" charset="0"/>
              </a:rPr>
              <a:t>_______ </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a:t>
            </a:r>
          </a:p>
          <a:p>
            <a:pPr eaLnBrk="1" hangingPunct="1">
              <a:spcBef>
                <a:spcPct val="50000"/>
              </a:spcBef>
            </a:pPr>
            <a:r>
              <a:rPr lang="zh-CN" altLang="en-US" sz="2000" b="1" u="sng">
                <a:ea typeface="思源黑体 CN Regular" panose="020B0500000000000000" pitchFamily="34" charset="-122"/>
                <a:sym typeface="Arial" panose="020B0604020202020204" pitchFamily="34" charset="0"/>
              </a:rPr>
              <a:t>诣</a:t>
            </a:r>
            <a:r>
              <a:rPr lang="zh-CN" altLang="en-US" sz="2000" b="1">
                <a:ea typeface="思源黑体 CN Regular" panose="020B0500000000000000" pitchFamily="34" charset="-122"/>
                <a:sym typeface="Arial" panose="020B0604020202020204" pitchFamily="34" charset="0"/>
              </a:rPr>
              <a:t>太守</a:t>
            </a:r>
            <a:r>
              <a:rPr lang="zh-CN" altLang="en-US" sz="2000" b="1" u="sng">
                <a:ea typeface="思源黑体 CN Regular" panose="020B0500000000000000" pitchFamily="34" charset="-122"/>
                <a:sym typeface="Arial" panose="020B0604020202020204" pitchFamily="34" charset="0"/>
              </a:rPr>
              <a:t>　　　</a:t>
            </a:r>
            <a:r>
              <a:rPr lang="zh-CN" altLang="en-US" sz="2000" b="1">
                <a:ea typeface="思源黑体 CN Regular" panose="020B0500000000000000" pitchFamily="34" charset="-122"/>
                <a:sym typeface="Arial" panose="020B0604020202020204" pitchFamily="34" charset="0"/>
              </a:rPr>
              <a:t>        刘子</a:t>
            </a:r>
            <a:r>
              <a:rPr lang="zh-CN" altLang="en-US" sz="2000" b="1" u="sng">
                <a:ea typeface="思源黑体 CN Regular" panose="020B0500000000000000" pitchFamily="34" charset="-122"/>
                <a:sym typeface="Arial" panose="020B0604020202020204" pitchFamily="34" charset="0"/>
              </a:rPr>
              <a:t>骥</a:t>
            </a:r>
            <a:r>
              <a:rPr lang="en-US" altLang="zh-CN" sz="2000" b="1">
                <a:ea typeface="思源黑体 CN Regular" panose="020B0500000000000000" pitchFamily="34" charset="-122"/>
                <a:sym typeface="Arial" panose="020B0604020202020204" pitchFamily="34" charset="0"/>
              </a:rPr>
              <a:t>_______ </a:t>
            </a:r>
            <a:r>
              <a:rPr lang="zh-CN" altLang="en-US" sz="2000" b="1" u="sng">
                <a:ea typeface="思源黑体 CN Regular" panose="020B0500000000000000" pitchFamily="34" charset="-122"/>
                <a:sym typeface="Arial" panose="020B0604020202020204" pitchFamily="34" charset="0"/>
              </a:rPr>
              <a:t>　　</a:t>
            </a:r>
            <a:endParaRPr lang="zh-CN" altLang="en-US" sz="2000" b="1">
              <a:ea typeface="思源黑体 CN Regular" panose="020B0500000000000000" pitchFamily="34" charset="-122"/>
              <a:sym typeface="Arial" panose="020B0604020202020204" pitchFamily="34" charset="0"/>
            </a:endParaRPr>
          </a:p>
        </p:txBody>
      </p:sp>
      <p:sp>
        <p:nvSpPr>
          <p:cNvPr id="13" name="Text Box 3"/>
          <p:cNvSpPr txBox="1">
            <a:spLocks noChangeArrowheads="1"/>
          </p:cNvSpPr>
          <p:nvPr>
            <p:custDataLst>
              <p:tags r:id="rId3"/>
            </p:custDataLst>
          </p:nvPr>
        </p:nvSpPr>
        <p:spPr bwMode="auto">
          <a:xfrm>
            <a:off x="1678640" y="2714159"/>
            <a:ext cx="2057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indent="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3200" b="0" i="0" u="none" baseline="0">
                <a:solidFill>
                  <a:schemeClr val="tx1"/>
                </a:solidFill>
                <a:latin typeface="Calibri" panose="020F0502020204030204" pitchFamily="34" charset="0"/>
                <a:ea typeface="宋体" panose="02010600030101010101" pitchFamily="2" charset="-122"/>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800" b="0" i="0" u="none" baseline="0">
                <a:solidFill>
                  <a:schemeClr val="tx1"/>
                </a:solidFill>
                <a:latin typeface="Calibri" panose="020F0502020204030204" pitchFamily="34" charset="0"/>
                <a:ea typeface="宋体" panose="02010600030101010101" pitchFamily="2" charset="-122"/>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400" b="0" i="0" u="none" baseline="0">
                <a:solidFill>
                  <a:schemeClr val="tx1"/>
                </a:solidFill>
                <a:latin typeface="Calibri" panose="020F0502020204030204" pitchFamily="34" charset="0"/>
                <a:ea typeface="宋体" panose="02010600030101010101" pitchFamily="2" charset="-122"/>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000" b="0" i="0" u="none" baseline="0">
                <a:solidFill>
                  <a:schemeClr val="tx1"/>
                </a:solidFill>
                <a:latin typeface="Calibri" panose="020F0502020204030204" pitchFamily="34" charset="0"/>
                <a:ea typeface="宋体" panose="02010600030101010101" pitchFamily="2" charset="-122"/>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lang="zh-CN" altLang="en-US" sz="2000" b="0" i="0" u="none" baseline="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lang="zh-CN" altLang="en-US"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lang="zh-CN" altLang="en-US"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lang="zh-CN" altLang="en-US"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lang="zh-CN" altLang="en-US" sz="2000">
                <a:solidFill>
                  <a:schemeClr val="tx1"/>
                </a:solidFill>
                <a:latin typeface="Calibri" panose="020F0502020204030204" pitchFamily="34" charset="0"/>
                <a:ea typeface="宋体" panose="02010600030101010101" pitchFamily="2" charset="-122"/>
              </a:defRPr>
            </a:lvl9pPr>
          </a:lstStyle>
          <a:p>
            <a:pPr eaLnBrk="1" hangingPunct="1">
              <a:spcBef>
                <a:spcPct val="50000"/>
              </a:spcBef>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p>
          <a:p>
            <a:pPr eaLnBrk="1" hangingPunct="1">
              <a:spcBef>
                <a:spcPct val="50000"/>
              </a:spcBef>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b="1"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shě</a:t>
            </a:r>
            <a:endPar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a:p>
            <a:pPr eaLnBrk="1" hangingPunct="1">
              <a:spcBef>
                <a:spcPct val="50000"/>
              </a:spcBef>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b="1"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yǎn</a:t>
            </a:r>
            <a:r>
              <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p>
          <a:p>
            <a:pPr eaLnBrk="1" hangingPunct="1">
              <a:spcBef>
                <a:spcPct val="50000"/>
              </a:spcBef>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b="1"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tiáo</a:t>
            </a:r>
            <a:r>
              <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p>
          <a:p>
            <a:pPr eaLnBrk="1" hangingPunct="1">
              <a:spcBef>
                <a:spcPct val="50000"/>
              </a:spcBef>
              <a:buNone/>
            </a:pPr>
            <a:r>
              <a:rPr lang="en-US" altLang="zh-CN" sz="2000" b="1"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jiàn</a:t>
            </a:r>
            <a:r>
              <a:rPr lang="en-US" altLang="zh-CN"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p>
          <a:p>
            <a:pPr eaLnBrk="1" hangingPunct="1">
              <a:spcBef>
                <a:spcPct val="50000"/>
              </a:spcBef>
              <a:buNone/>
            </a:pPr>
            <a:r>
              <a:rPr sz="2000" b="1" dirty="0">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b="1" dirty="0" err="1">
                <a:ln w="9525" cap="flat" cmpd="sng" algn="ctr">
                  <a:noFill/>
                  <a:prstDash val="solid"/>
                  <a:round/>
                  <a:headEnd type="none" w="med" len="med"/>
                  <a:tailEnd type="none" w="med" len="med"/>
                </a:ln>
                <a:solidFill>
                  <a:srgbClr val="0000FF"/>
                </a:solidFill>
                <a:latin typeface="Arial" panose="020B0604020202020204" pitchFamily="34" charset="0"/>
                <a:ea typeface="思源黑体 CN Regular" panose="020B0500000000000000" pitchFamily="34" charset="-122"/>
                <a:sym typeface="Arial" panose="020B0604020202020204" pitchFamily="34" charset="0"/>
              </a:rPr>
              <a:t>yì</a:t>
            </a:r>
            <a:endParaRPr lang="en-US" altLang="zh-CN" sz="2000" b="1" dirty="0">
              <a:solidFill>
                <a:srgbClr val="0000FF"/>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Text Box 4"/>
          <p:cNvSpPr txBox="1">
            <a:spLocks noChangeArrowheads="1"/>
          </p:cNvSpPr>
          <p:nvPr>
            <p:custDataLst>
              <p:tags r:id="rId4"/>
            </p:custDataLst>
          </p:nvPr>
        </p:nvSpPr>
        <p:spPr bwMode="auto">
          <a:xfrm>
            <a:off x="4201177" y="3176121"/>
            <a:ext cx="2514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a:solidFill>
                  <a:srgbClr val="0000FF"/>
                </a:solidFill>
                <a:ea typeface="思源黑体 CN Regular" panose="020B0500000000000000" pitchFamily="34" charset="-122"/>
                <a:sym typeface="Arial" panose="020B0604020202020204" pitchFamily="34" charset="0"/>
              </a:rPr>
              <a:t>    huò </a:t>
            </a:r>
          </a:p>
          <a:p>
            <a:pPr eaLnBrk="1" hangingPunct="1">
              <a:spcBef>
                <a:spcPct val="50000"/>
              </a:spcBef>
            </a:pPr>
            <a:r>
              <a:rPr lang="en-US" altLang="zh-CN" sz="2000" b="1">
                <a:solidFill>
                  <a:srgbClr val="0000FF"/>
                </a:solidFill>
                <a:ea typeface="思源黑体 CN Regular" panose="020B0500000000000000" pitchFamily="34" charset="-122"/>
                <a:sym typeface="Arial" panose="020B0604020202020204" pitchFamily="34" charset="0"/>
              </a:rPr>
              <a:t>qiānmò</a:t>
            </a:r>
          </a:p>
          <a:p>
            <a:pPr eaLnBrk="1" hangingPunct="1">
              <a:spcBef>
                <a:spcPct val="50000"/>
              </a:spcBef>
            </a:pPr>
            <a:r>
              <a:rPr lang="en-US" altLang="zh-CN" sz="2000" b="1">
                <a:solidFill>
                  <a:srgbClr val="0000FF"/>
                </a:solidFill>
                <a:ea typeface="思源黑体 CN Regular" panose="020B0500000000000000" pitchFamily="34" charset="-122"/>
                <a:sym typeface="Arial" panose="020B0604020202020204" pitchFamily="34" charset="0"/>
              </a:rPr>
              <a:t>    yāo huán</a:t>
            </a:r>
          </a:p>
          <a:p>
            <a:pPr eaLnBrk="1" hangingPunct="1">
              <a:spcBef>
                <a:spcPct val="50000"/>
              </a:spcBef>
            </a:pPr>
            <a:r>
              <a:rPr lang="en-US" altLang="zh-CN" sz="2000" b="1">
                <a:solidFill>
                  <a:srgbClr val="0000FF"/>
                </a:solidFill>
                <a:ea typeface="思源黑体 CN Regular" panose="020B0500000000000000" pitchFamily="34" charset="-122"/>
                <a:sym typeface="Arial" panose="020B0604020202020204" pitchFamily="34" charset="0"/>
              </a:rPr>
              <a:t>  jùn</a:t>
            </a:r>
          </a:p>
          <a:p>
            <a:pPr eaLnBrk="1" hangingPunct="1">
              <a:spcBef>
                <a:spcPct val="50000"/>
              </a:spcBef>
            </a:pPr>
            <a:r>
              <a:rPr lang="en-US" altLang="zh-CN" sz="2000" b="1">
                <a:solidFill>
                  <a:srgbClr val="0000FF"/>
                </a:solidFill>
                <a:ea typeface="思源黑体 CN Regular" panose="020B0500000000000000" pitchFamily="34" charset="-122"/>
                <a:sym typeface="Arial" panose="020B0604020202020204" pitchFamily="34" charset="0"/>
              </a:rPr>
              <a:t>  jì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P spid="1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字词积累</a:t>
              </a:r>
            </a:p>
          </p:txBody>
        </p:sp>
      </p:grpSp>
      <p:pic>
        <p:nvPicPr>
          <p:cNvPr id="9" name="图片 8"/>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0" name="文本框 9"/>
          <p:cNvSpPr txBox="1"/>
          <p:nvPr/>
        </p:nvSpPr>
        <p:spPr>
          <a:xfrm>
            <a:off x="829464" y="1574800"/>
            <a:ext cx="2446020" cy="523220"/>
          </a:xfrm>
          <a:prstGeom prst="rect">
            <a:avLst/>
          </a:prstGeom>
          <a:solidFill>
            <a:srgbClr val="C63E74"/>
          </a:solidFill>
        </p:spPr>
        <p:txBody>
          <a:bodyPr wrap="square">
            <a:spAutoFit/>
          </a:bodyPr>
          <a:lstStyle/>
          <a:p>
            <a:pPr algn="ctr"/>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通假字</a:t>
            </a:r>
          </a:p>
        </p:txBody>
      </p:sp>
      <p:sp>
        <p:nvSpPr>
          <p:cNvPr id="16" name="矩形 1"/>
          <p:cNvSpPr>
            <a:spLocks noChangeArrowheads="1"/>
          </p:cNvSpPr>
          <p:nvPr>
            <p:custDataLst>
              <p:tags r:id="rId2"/>
            </p:custDataLst>
          </p:nvPr>
        </p:nvSpPr>
        <p:spPr bwMode="auto">
          <a:xfrm>
            <a:off x="1217131" y="3552825"/>
            <a:ext cx="4711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50000"/>
              </a:spcBef>
              <a:spcAft>
                <a:spcPct val="0"/>
              </a:spcAft>
              <a:buSzPct val="100000"/>
            </a:pPr>
            <a:r>
              <a:rPr lang="zh-CN" altLang="en-US"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便</a:t>
            </a:r>
            <a:r>
              <a:rPr lang="zh-CN" altLang="en-US" sz="2800" dirty="0">
                <a:solidFill>
                  <a:srgbClr val="FF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要</a:t>
            </a:r>
            <a:r>
              <a:rPr lang="zh-CN" altLang="en-US"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还家  </a:t>
            </a:r>
            <a:r>
              <a:rPr lang="en-US" altLang="zh-CN"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zh-CN" altLang="en-US"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要通</a:t>
            </a:r>
            <a:r>
              <a:rPr lang="zh-CN" altLang="en-US" sz="2800" dirty="0">
                <a:solidFill>
                  <a:srgbClr val="0000FF"/>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邀</a:t>
            </a:r>
            <a:r>
              <a:rPr lang="zh-CN" altLang="en-US"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，邀请</a:t>
            </a:r>
            <a:r>
              <a:rPr lang="en-US" altLang="zh-CN"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r>
              <a:rPr lang="zh-CN" altLang="en-US"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a:t>
            </a:r>
            <a:endParaRPr lang="en-US" altLang="zh-CN" sz="2800" dirty="0">
              <a:solidFill>
                <a:srgbClr val="000000"/>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字词积累</a:t>
              </a:r>
            </a:p>
          </p:txBody>
        </p:sp>
      </p:grpSp>
      <p:pic>
        <p:nvPicPr>
          <p:cNvPr id="9" name="图片 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0" name="文本框 9"/>
          <p:cNvSpPr txBox="1"/>
          <p:nvPr/>
        </p:nvSpPr>
        <p:spPr>
          <a:xfrm>
            <a:off x="829464" y="1574800"/>
            <a:ext cx="2446020" cy="523220"/>
          </a:xfrm>
          <a:prstGeom prst="rect">
            <a:avLst/>
          </a:prstGeom>
          <a:solidFill>
            <a:srgbClr val="C63E74"/>
          </a:solidFill>
        </p:spPr>
        <p:txBody>
          <a:bodyPr wrap="square">
            <a:spAutoFit/>
          </a:bodyPr>
          <a:lstStyle/>
          <a:p>
            <a:pPr algn="ctr"/>
            <a:r>
              <a:rPr lang="en-US" altLang="zh-CN"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800" b="1" dirty="0">
                <a:ln w="9525" cap="flat" cmpd="sng" algn="ctr">
                  <a:noFill/>
                  <a:prstDash val="solid"/>
                  <a:round/>
                  <a:headEnd type="none" w="med" len="med"/>
                  <a:tailEnd type="none" w="med" len="med"/>
                </a:ln>
                <a:solidFill>
                  <a:schemeClr val="bg1"/>
                </a:solidFill>
                <a:latin typeface="Arial" panose="020B0604020202020204" pitchFamily="34" charset="0"/>
                <a:ea typeface="思源黑体 CN Regular" panose="020B0500000000000000" pitchFamily="34" charset="-122"/>
                <a:sym typeface="Arial" panose="020B0604020202020204" pitchFamily="34" charset="0"/>
              </a:rPr>
              <a:t>古今异义</a:t>
            </a:r>
          </a:p>
        </p:txBody>
      </p:sp>
      <p:sp>
        <p:nvSpPr>
          <p:cNvPr id="11" name="文本框 4"/>
          <p:cNvSpPr>
            <a:spLocks noChangeArrowheads="1"/>
          </p:cNvSpPr>
          <p:nvPr>
            <p:custDataLst>
              <p:tags r:id="rId2"/>
            </p:custDataLst>
          </p:nvPr>
        </p:nvSpPr>
        <p:spPr bwMode="auto">
          <a:xfrm>
            <a:off x="1057927" y="3888909"/>
            <a:ext cx="508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ea typeface="思源黑体 CN Regular" panose="020B0500000000000000" pitchFamily="34" charset="-122"/>
                <a:sym typeface="Arial" panose="020B0604020202020204" pitchFamily="34" charset="0"/>
              </a:rPr>
              <a:t>(2)</a:t>
            </a:r>
            <a:r>
              <a:rPr lang="zh-CN" altLang="en-US" sz="2000" b="1">
                <a:ea typeface="思源黑体 CN Regular" panose="020B0500000000000000" pitchFamily="34" charset="-122"/>
                <a:sym typeface="Arial" panose="020B0604020202020204" pitchFamily="34" charset="0"/>
              </a:rPr>
              <a:t>率</a:t>
            </a:r>
            <a:r>
              <a:rPr lang="zh-CN" altLang="en-US" sz="2000" b="1">
                <a:solidFill>
                  <a:srgbClr val="FF0000"/>
                </a:solidFill>
                <a:ea typeface="思源黑体 CN Regular" panose="020B0500000000000000" pitchFamily="34" charset="-122"/>
                <a:sym typeface="Arial" panose="020B0604020202020204" pitchFamily="34" charset="0"/>
              </a:rPr>
              <a:t>妻子</a:t>
            </a:r>
            <a:r>
              <a:rPr lang="zh-CN" altLang="en-US" sz="2000" b="1">
                <a:ea typeface="思源黑体 CN Regular" panose="020B0500000000000000" pitchFamily="34" charset="-122"/>
                <a:sym typeface="Arial" panose="020B0604020202020204" pitchFamily="34" charset="0"/>
              </a:rPr>
              <a:t>邑人来此</a:t>
            </a:r>
            <a:r>
              <a:rPr lang="zh-CN" altLang="en-US" sz="2000" b="1">
                <a:solidFill>
                  <a:srgbClr val="FF0000"/>
                </a:solidFill>
                <a:ea typeface="思源黑体 CN Regular" panose="020B0500000000000000" pitchFamily="34" charset="-122"/>
                <a:sym typeface="Arial" panose="020B0604020202020204" pitchFamily="34" charset="0"/>
              </a:rPr>
              <a:t>绝境</a:t>
            </a:r>
          </a:p>
        </p:txBody>
      </p:sp>
      <p:sp>
        <p:nvSpPr>
          <p:cNvPr id="12" name="文本框 7"/>
          <p:cNvSpPr>
            <a:spLocks noChangeArrowheads="1"/>
          </p:cNvSpPr>
          <p:nvPr>
            <p:custDataLst>
              <p:tags r:id="rId3"/>
            </p:custDataLst>
          </p:nvPr>
        </p:nvSpPr>
        <p:spPr bwMode="auto">
          <a:xfrm>
            <a:off x="999190" y="4288959"/>
            <a:ext cx="7777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ea typeface="思源黑体 CN Regular" panose="020B0500000000000000" pitchFamily="34" charset="-122"/>
                <a:sym typeface="Arial" panose="020B0604020202020204" pitchFamily="34" charset="0"/>
              </a:rPr>
              <a:t>（</a:t>
            </a:r>
            <a:r>
              <a:rPr lang="zh-CN" altLang="en-US" sz="2000" b="1">
                <a:solidFill>
                  <a:srgbClr val="FF0000"/>
                </a:solidFill>
                <a:ea typeface="思源黑体 CN Regular" panose="020B0500000000000000" pitchFamily="34" charset="-122"/>
                <a:sym typeface="Arial" panose="020B0604020202020204" pitchFamily="34" charset="0"/>
              </a:rPr>
              <a:t>妻子</a:t>
            </a:r>
            <a:r>
              <a:rPr lang="zh-CN" altLang="en-US" sz="2000" b="1">
                <a:ea typeface="思源黑体 CN Regular" panose="020B0500000000000000" pitchFamily="34" charset="-122"/>
                <a:sym typeface="Arial" panose="020B0604020202020204" pitchFamily="34" charset="0"/>
              </a:rPr>
              <a:t>  古：指妻子及儿女   </a:t>
            </a:r>
            <a:endParaRPr lang="en-US" altLang="zh-CN" sz="2000" b="1">
              <a:ea typeface="思源黑体 CN Regular" panose="020B0500000000000000" pitchFamily="34" charset="-122"/>
              <a:sym typeface="Arial" panose="020B0604020202020204" pitchFamily="34" charset="0"/>
            </a:endParaRPr>
          </a:p>
          <a:p>
            <a:pPr eaLnBrk="1" hangingPunct="1"/>
            <a:r>
              <a:rPr lang="zh-CN" altLang="en-US" sz="2000" b="1">
                <a:ea typeface="思源黑体 CN Regular" panose="020B0500000000000000" pitchFamily="34" charset="-122"/>
                <a:sym typeface="Arial" panose="020B0604020202020204" pitchFamily="34" charset="0"/>
              </a:rPr>
              <a:t>        今：指已婚男性的配偶）         </a:t>
            </a:r>
          </a:p>
        </p:txBody>
      </p:sp>
      <p:sp>
        <p:nvSpPr>
          <p:cNvPr id="13" name="文本框 2"/>
          <p:cNvSpPr>
            <a:spLocks noChangeArrowheads="1"/>
          </p:cNvSpPr>
          <p:nvPr>
            <p:custDataLst>
              <p:tags r:id="rId4"/>
            </p:custDataLst>
          </p:nvPr>
        </p:nvSpPr>
        <p:spPr bwMode="auto">
          <a:xfrm>
            <a:off x="1034115" y="2695109"/>
            <a:ext cx="5637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ea typeface="思源黑体 CN Regular" panose="020B0500000000000000" pitchFamily="34" charset="-122"/>
                <a:sym typeface="Arial" panose="020B0604020202020204" pitchFamily="34" charset="0"/>
              </a:rPr>
              <a:t>(1)</a:t>
            </a:r>
            <a:r>
              <a:rPr lang="zh-CN" altLang="en-US" sz="2000" b="1">
                <a:solidFill>
                  <a:schemeClr val="tx2"/>
                </a:solidFill>
                <a:ea typeface="思源黑体 CN Regular" panose="020B0500000000000000" pitchFamily="34" charset="-122"/>
                <a:sym typeface="Arial" panose="020B0604020202020204" pitchFamily="34" charset="0"/>
              </a:rPr>
              <a:t>阡陌</a:t>
            </a:r>
            <a:r>
              <a:rPr lang="zh-CN" altLang="en-US" sz="2000" b="1">
                <a:solidFill>
                  <a:srgbClr val="FF0000"/>
                </a:solidFill>
                <a:ea typeface="思源黑体 CN Regular" panose="020B0500000000000000" pitchFamily="34" charset="-122"/>
                <a:sym typeface="Arial" panose="020B0604020202020204" pitchFamily="34" charset="0"/>
              </a:rPr>
              <a:t>交通</a:t>
            </a:r>
          </a:p>
        </p:txBody>
      </p:sp>
      <p:sp>
        <p:nvSpPr>
          <p:cNvPr id="14" name="文本框 3"/>
          <p:cNvSpPr>
            <a:spLocks noChangeArrowheads="1"/>
          </p:cNvSpPr>
          <p:nvPr>
            <p:custDataLst>
              <p:tags r:id="rId5"/>
            </p:custDataLst>
          </p:nvPr>
        </p:nvSpPr>
        <p:spPr bwMode="auto">
          <a:xfrm>
            <a:off x="1011890" y="3095159"/>
            <a:ext cx="7896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ea typeface="思源黑体 CN Regular" panose="020B0500000000000000" pitchFamily="34" charset="-122"/>
                <a:sym typeface="Arial" panose="020B0604020202020204" pitchFamily="34" charset="0"/>
              </a:rPr>
              <a:t>（古：交错相通   </a:t>
            </a:r>
            <a:endParaRPr lang="en-US" altLang="zh-CN" sz="2000" b="1" dirty="0">
              <a:ea typeface="思源黑体 CN Regular" panose="020B0500000000000000" pitchFamily="34" charset="-122"/>
              <a:sym typeface="Arial" panose="020B0604020202020204" pitchFamily="34" charset="0"/>
            </a:endParaRPr>
          </a:p>
          <a:p>
            <a:pPr eaLnBrk="1" hangingPunct="1"/>
            <a:r>
              <a:rPr lang="en-US" altLang="zh-CN" sz="2000" b="1" dirty="0">
                <a:ea typeface="思源黑体 CN Regular" panose="020B0500000000000000" pitchFamily="34" charset="-122"/>
                <a:sym typeface="Arial" panose="020B0604020202020204" pitchFamily="34" charset="0"/>
              </a:rPr>
              <a:t>  </a:t>
            </a:r>
            <a:r>
              <a:rPr lang="zh-CN" altLang="en-US" sz="2000" b="1" dirty="0">
                <a:ea typeface="思源黑体 CN Regular" panose="020B0500000000000000" pitchFamily="34" charset="-122"/>
                <a:sym typeface="Arial" panose="020B0604020202020204" pitchFamily="34" charset="0"/>
              </a:rPr>
              <a:t>今：各种交通运输和邮电事业的总称）         </a:t>
            </a:r>
          </a:p>
        </p:txBody>
      </p:sp>
      <p:sp>
        <p:nvSpPr>
          <p:cNvPr id="15" name="矩形 1"/>
          <p:cNvSpPr>
            <a:spLocks noChangeArrowheads="1"/>
          </p:cNvSpPr>
          <p:nvPr>
            <p:custDataLst>
              <p:tags r:id="rId6"/>
            </p:custDataLst>
          </p:nvPr>
        </p:nvSpPr>
        <p:spPr bwMode="auto">
          <a:xfrm>
            <a:off x="1034115" y="5154146"/>
            <a:ext cx="40126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r>
              <a:rPr lang="zh-CN" altLang="en-US" sz="2000" b="1">
                <a:ea typeface="思源黑体 CN Regular" panose="020B0500000000000000" pitchFamily="34" charset="-122"/>
                <a:sym typeface="Arial" panose="020B0604020202020204" pitchFamily="34" charset="0"/>
              </a:rPr>
              <a:t>（</a:t>
            </a:r>
            <a:r>
              <a:rPr lang="zh-CN" altLang="en-US" sz="2000" b="1">
                <a:solidFill>
                  <a:srgbClr val="FF0000"/>
                </a:solidFill>
                <a:ea typeface="思源黑体 CN Regular" panose="020B0500000000000000" pitchFamily="34" charset="-122"/>
                <a:sym typeface="Arial" panose="020B0604020202020204" pitchFamily="34" charset="0"/>
              </a:rPr>
              <a:t>绝境  </a:t>
            </a:r>
            <a:r>
              <a:rPr lang="zh-CN" altLang="en-US" sz="2000" b="1">
                <a:ea typeface="思源黑体 CN Regular" panose="020B0500000000000000" pitchFamily="34" charset="-122"/>
                <a:sym typeface="Arial" panose="020B0604020202020204" pitchFamily="34" charset="0"/>
              </a:rPr>
              <a:t>古：与人世隔绝的地方   </a:t>
            </a:r>
            <a:endParaRPr lang="en-US" altLang="zh-CN" sz="2000" b="1">
              <a:ea typeface="思源黑体 CN Regular" panose="020B0500000000000000" pitchFamily="34" charset="-122"/>
              <a:sym typeface="Arial" panose="020B0604020202020204" pitchFamily="34" charset="0"/>
            </a:endParaRPr>
          </a:p>
          <a:p>
            <a:r>
              <a:rPr lang="zh-CN" altLang="en-US" sz="2000" b="1">
                <a:ea typeface="思源黑体 CN Regular" panose="020B0500000000000000" pitchFamily="34" charset="-122"/>
                <a:sym typeface="Arial" panose="020B0604020202020204" pitchFamily="34" charset="0"/>
              </a:rPr>
              <a:t>        今：没有出路的境地）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rgbClr val="C6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文言句式</a:t>
              </a:r>
            </a:p>
          </p:txBody>
        </p:sp>
      </p:grpSp>
      <p:pic>
        <p:nvPicPr>
          <p:cNvPr id="9" name="图片 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35623" y="2723981"/>
            <a:ext cx="2667000" cy="3581400"/>
          </a:xfrm>
          <a:prstGeom prst="rect">
            <a:avLst/>
          </a:prstGeom>
        </p:spPr>
      </p:pic>
      <p:sp>
        <p:nvSpPr>
          <p:cNvPr id="16" name="文本框 4"/>
          <p:cNvSpPr>
            <a:spLocks noChangeArrowheads="1"/>
          </p:cNvSpPr>
          <p:nvPr>
            <p:custDataLst>
              <p:tags r:id="rId2"/>
            </p:custDataLst>
          </p:nvPr>
        </p:nvSpPr>
        <p:spPr bwMode="auto">
          <a:xfrm>
            <a:off x="1034115" y="4698662"/>
            <a:ext cx="231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0000FF"/>
                </a:solidFill>
                <a:ea typeface="思源黑体 CN Regular" panose="020B0500000000000000" pitchFamily="34" charset="-122"/>
                <a:sym typeface="Arial" panose="020B0604020202020204" pitchFamily="34" charset="0"/>
              </a:rPr>
              <a:t>2.</a:t>
            </a:r>
            <a:r>
              <a:rPr lang="zh-CN" altLang="en-US" sz="2400" b="1" dirty="0">
                <a:solidFill>
                  <a:srgbClr val="0000FF"/>
                </a:solidFill>
                <a:ea typeface="思源黑体 CN Regular" panose="020B0500000000000000" pitchFamily="34" charset="-122"/>
                <a:sym typeface="Arial" panose="020B0604020202020204" pitchFamily="34" charset="0"/>
              </a:rPr>
              <a:t>判断句</a:t>
            </a:r>
          </a:p>
        </p:txBody>
      </p:sp>
      <p:sp>
        <p:nvSpPr>
          <p:cNvPr id="17" name="文本框 7"/>
          <p:cNvSpPr/>
          <p:nvPr>
            <p:custDataLst>
              <p:tags r:id="rId3"/>
            </p:custDataLst>
          </p:nvPr>
        </p:nvSpPr>
        <p:spPr>
          <a:xfrm>
            <a:off x="2961657" y="4404360"/>
            <a:ext cx="6027738" cy="1142813"/>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eaLnBrk="1" hangingPunct="1">
              <a:lnSpc>
                <a:spcPct val="150000"/>
              </a:lnSpc>
            </a:pPr>
            <a:r>
              <a:rPr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南阳刘子骥，高尚士也。</a:t>
            </a:r>
            <a:endParaRPr lang="en-US" altLang="zh-CN" sz="2400" b="1" u="sng"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endParaRPr>
          </a:p>
          <a:p>
            <a:pPr eaLnBrk="1" hangingPunct="1">
              <a:lnSpc>
                <a:spcPct val="150000"/>
              </a:lnSpc>
            </a:pPr>
            <a:r>
              <a:rPr sz="2400" b="1" dirty="0">
                <a:ln w="9525" cap="flat" cmpd="sng" algn="ctr">
                  <a:noFill/>
                  <a:prstDash val="solid"/>
                  <a:round/>
                  <a:headEnd type="none" w="med" len="med"/>
                  <a:tailEnd type="none" w="med" len="med"/>
                </a:ln>
                <a:solidFill>
                  <a:srgbClr val="000000"/>
                </a:solidFill>
                <a:ea typeface="思源黑体 CN Regular" panose="020B0500000000000000" pitchFamily="34" charset="-122"/>
                <a:sym typeface="Arial" panose="020B0604020202020204" pitchFamily="34" charset="0"/>
              </a:rPr>
              <a:t>（“也”表判断。）</a:t>
            </a:r>
            <a:endParaRPr sz="2400" b="1" dirty="0">
              <a:ea typeface="思源黑体 CN Regular" panose="020B0500000000000000" pitchFamily="34" charset="-122"/>
              <a:sym typeface="Arial" panose="020B0604020202020204" pitchFamily="34" charset="0"/>
            </a:endParaRPr>
          </a:p>
        </p:txBody>
      </p:sp>
      <p:sp>
        <p:nvSpPr>
          <p:cNvPr id="18" name="文本框 2"/>
          <p:cNvSpPr>
            <a:spLocks noChangeArrowheads="1"/>
          </p:cNvSpPr>
          <p:nvPr>
            <p:custDataLst>
              <p:tags r:id="rId4"/>
            </p:custDataLst>
          </p:nvPr>
        </p:nvSpPr>
        <p:spPr bwMode="auto">
          <a:xfrm>
            <a:off x="1034115" y="1845310"/>
            <a:ext cx="1933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0000FF"/>
                </a:solidFill>
                <a:ea typeface="思源黑体 CN Regular" panose="020B0500000000000000" pitchFamily="34" charset="-122"/>
                <a:sym typeface="Arial" panose="020B0604020202020204" pitchFamily="34" charset="0"/>
              </a:rPr>
              <a:t>1.</a:t>
            </a:r>
            <a:r>
              <a:rPr lang="zh-CN" altLang="en-US" sz="2400" b="1" dirty="0">
                <a:solidFill>
                  <a:srgbClr val="0000FF"/>
                </a:solidFill>
                <a:ea typeface="思源黑体 CN Regular" panose="020B0500000000000000" pitchFamily="34" charset="-122"/>
                <a:sym typeface="Arial" panose="020B0604020202020204" pitchFamily="34" charset="0"/>
              </a:rPr>
              <a:t>省略句 </a:t>
            </a:r>
          </a:p>
        </p:txBody>
      </p:sp>
      <p:sp>
        <p:nvSpPr>
          <p:cNvPr id="19" name="文本框 3"/>
          <p:cNvSpPr>
            <a:spLocks noChangeArrowheads="1"/>
          </p:cNvSpPr>
          <p:nvPr>
            <p:custDataLst>
              <p:tags r:id="rId5"/>
            </p:custDataLst>
          </p:nvPr>
        </p:nvSpPr>
        <p:spPr bwMode="auto">
          <a:xfrm>
            <a:off x="2863232" y="1697673"/>
            <a:ext cx="5400675" cy="225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 山有小口，（小口）仿佛若有光。</a:t>
            </a:r>
          </a:p>
          <a:p>
            <a:pPr>
              <a:lnSpc>
                <a:spcPct val="15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（渔人）便舍船，从口入。</a:t>
            </a:r>
            <a:endParaRPr lang="en-US" altLang="zh-CN" sz="2400" b="1" dirty="0">
              <a:latin typeface="Arial" panose="020B0604020202020204" pitchFamily="34" charset="0"/>
              <a:ea typeface="思源黑体 CN Regular" panose="020B0500000000000000" pitchFamily="34" charset="-122"/>
              <a:sym typeface="Arial" panose="020B0604020202020204" pitchFamily="34" charset="0"/>
            </a:endParaRPr>
          </a:p>
          <a:p>
            <a:pPr>
              <a:lnSpc>
                <a:spcPct val="15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（村民）问（之）所从来。</a:t>
            </a:r>
          </a:p>
          <a:p>
            <a:pPr>
              <a:lnSpc>
                <a:spcPct val="150000"/>
              </a:lnSpc>
            </a:pPr>
            <a:r>
              <a:rPr lang="zh-CN" altLang="en-US" sz="2400" b="1" dirty="0">
                <a:latin typeface="Arial" panose="020B0604020202020204" pitchFamily="34" charset="0"/>
                <a:ea typeface="思源黑体 CN Regular" panose="020B0500000000000000" pitchFamily="34" charset="-122"/>
                <a:sym typeface="Arial" panose="020B0604020202020204" pitchFamily="34" charset="0"/>
              </a:rPr>
              <a:t> 此人一一为（之）具言所闻。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61"/>
</p:tagLst>
</file>

<file path=ppt/tags/tag10.xml><?xml version="1.0" encoding="utf-8"?>
<p:tagLst xmlns:a="http://schemas.openxmlformats.org/drawingml/2006/main" xmlns:r="http://schemas.openxmlformats.org/officeDocument/2006/relationships" xmlns:p="http://schemas.openxmlformats.org/presentationml/2006/main">
  <p:tag name="AS_UNIQUEID" val="13"/>
</p:tagLst>
</file>

<file path=ppt/tags/tag11.xml><?xml version="1.0" encoding="utf-8"?>
<p:tagLst xmlns:a="http://schemas.openxmlformats.org/drawingml/2006/main" xmlns:r="http://schemas.openxmlformats.org/officeDocument/2006/relationships" xmlns:p="http://schemas.openxmlformats.org/presentationml/2006/main">
  <p:tag name="AS_UNIQUEID" val="14"/>
</p:tagLst>
</file>

<file path=ppt/tags/tag12.xml><?xml version="1.0" encoding="utf-8"?>
<p:tagLst xmlns:a="http://schemas.openxmlformats.org/drawingml/2006/main" xmlns:r="http://schemas.openxmlformats.org/officeDocument/2006/relationships" xmlns:p="http://schemas.openxmlformats.org/presentationml/2006/main">
  <p:tag name="AS_UNIQUEID" val="15"/>
</p:tagLst>
</file>

<file path=ppt/tags/tag13.xml><?xml version="1.0" encoding="utf-8"?>
<p:tagLst xmlns:a="http://schemas.openxmlformats.org/drawingml/2006/main" xmlns:r="http://schemas.openxmlformats.org/officeDocument/2006/relationships" xmlns:p="http://schemas.openxmlformats.org/presentationml/2006/main">
  <p:tag name="AS_UNIQUEID" val="361"/>
</p:tagLst>
</file>

<file path=ppt/tags/tag14.xml><?xml version="1.0" encoding="utf-8"?>
<p:tagLst xmlns:a="http://schemas.openxmlformats.org/drawingml/2006/main" xmlns:r="http://schemas.openxmlformats.org/officeDocument/2006/relationships" xmlns:p="http://schemas.openxmlformats.org/presentationml/2006/main">
  <p:tag name="AS_UNIQUEID" val="17"/>
</p:tagLst>
</file>

<file path=ppt/tags/tag15.xml><?xml version="1.0" encoding="utf-8"?>
<p:tagLst xmlns:a="http://schemas.openxmlformats.org/drawingml/2006/main" xmlns:r="http://schemas.openxmlformats.org/officeDocument/2006/relationships" xmlns:p="http://schemas.openxmlformats.org/presentationml/2006/main">
  <p:tag name="AS_UNIQUEID" val="361"/>
</p:tagLst>
</file>

<file path=ppt/tags/tag16.xml><?xml version="1.0" encoding="utf-8"?>
<p:tagLst xmlns:a="http://schemas.openxmlformats.org/drawingml/2006/main" xmlns:r="http://schemas.openxmlformats.org/officeDocument/2006/relationships" xmlns:p="http://schemas.openxmlformats.org/presentationml/2006/main">
  <p:tag name="AS_UNIQUEID" val="19"/>
</p:tagLst>
</file>

<file path=ppt/tags/tag17.xml><?xml version="1.0" encoding="utf-8"?>
<p:tagLst xmlns:a="http://schemas.openxmlformats.org/drawingml/2006/main" xmlns:r="http://schemas.openxmlformats.org/officeDocument/2006/relationships" xmlns:p="http://schemas.openxmlformats.org/presentationml/2006/main">
  <p:tag name="AS_UNIQUEID" val="20"/>
</p:tagLst>
</file>

<file path=ppt/tags/tag18.xml><?xml version="1.0" encoding="utf-8"?>
<p:tagLst xmlns:a="http://schemas.openxmlformats.org/drawingml/2006/main" xmlns:r="http://schemas.openxmlformats.org/officeDocument/2006/relationships" xmlns:p="http://schemas.openxmlformats.org/presentationml/2006/main">
  <p:tag name="AS_UNIQUEID" val="21"/>
</p:tagLst>
</file>

<file path=ppt/tags/tag19.xml><?xml version="1.0" encoding="utf-8"?>
<p:tagLst xmlns:a="http://schemas.openxmlformats.org/drawingml/2006/main" xmlns:r="http://schemas.openxmlformats.org/officeDocument/2006/relationships" xmlns:p="http://schemas.openxmlformats.org/presentationml/2006/main">
  <p:tag name="AS_UNIQUEID" val="22"/>
</p:tagLst>
</file>

<file path=ppt/tags/tag2.xml><?xml version="1.0" encoding="utf-8"?>
<p:tagLst xmlns:a="http://schemas.openxmlformats.org/drawingml/2006/main" xmlns:r="http://schemas.openxmlformats.org/officeDocument/2006/relationships" xmlns:p="http://schemas.openxmlformats.org/presentationml/2006/main">
  <p:tag name="AS_UNIQUEID" val="299"/>
</p:tagLst>
</file>

<file path=ppt/tags/tag20.xml><?xml version="1.0" encoding="utf-8"?>
<p:tagLst xmlns:a="http://schemas.openxmlformats.org/drawingml/2006/main" xmlns:r="http://schemas.openxmlformats.org/officeDocument/2006/relationships" xmlns:p="http://schemas.openxmlformats.org/presentationml/2006/main">
  <p:tag name="AS_UNIQUEID" val="23"/>
</p:tagLst>
</file>

<file path=ppt/tags/tag21.xml><?xml version="1.0" encoding="utf-8"?>
<p:tagLst xmlns:a="http://schemas.openxmlformats.org/drawingml/2006/main" xmlns:r="http://schemas.openxmlformats.org/officeDocument/2006/relationships" xmlns:p="http://schemas.openxmlformats.org/presentationml/2006/main">
  <p:tag name="AS_UNIQUEID" val="361"/>
</p:tagLst>
</file>

<file path=ppt/tags/tag22.xml><?xml version="1.0" encoding="utf-8"?>
<p:tagLst xmlns:a="http://schemas.openxmlformats.org/drawingml/2006/main" xmlns:r="http://schemas.openxmlformats.org/officeDocument/2006/relationships" xmlns:p="http://schemas.openxmlformats.org/presentationml/2006/main">
  <p:tag name="AS_UNIQUEID" val="73"/>
</p:tagLst>
</file>

<file path=ppt/tags/tag23.xml><?xml version="1.0" encoding="utf-8"?>
<p:tagLst xmlns:a="http://schemas.openxmlformats.org/drawingml/2006/main" xmlns:r="http://schemas.openxmlformats.org/officeDocument/2006/relationships" xmlns:p="http://schemas.openxmlformats.org/presentationml/2006/main">
  <p:tag name="AS_UNIQUEID" val="74"/>
</p:tagLst>
</file>

<file path=ppt/tags/tag24.xml><?xml version="1.0" encoding="utf-8"?>
<p:tagLst xmlns:a="http://schemas.openxmlformats.org/drawingml/2006/main" xmlns:r="http://schemas.openxmlformats.org/officeDocument/2006/relationships" xmlns:p="http://schemas.openxmlformats.org/presentationml/2006/main">
  <p:tag name="AS_UNIQUEID" val="75"/>
</p:tagLst>
</file>

<file path=ppt/tags/tag25.xml><?xml version="1.0" encoding="utf-8"?>
<p:tagLst xmlns:a="http://schemas.openxmlformats.org/drawingml/2006/main" xmlns:r="http://schemas.openxmlformats.org/officeDocument/2006/relationships" xmlns:p="http://schemas.openxmlformats.org/presentationml/2006/main">
  <p:tag name="AS_UNIQUEID" val="76"/>
</p:tagLst>
</file>

<file path=ppt/tags/tag26.xml><?xml version="1.0" encoding="utf-8"?>
<p:tagLst xmlns:a="http://schemas.openxmlformats.org/drawingml/2006/main" xmlns:r="http://schemas.openxmlformats.org/officeDocument/2006/relationships" xmlns:p="http://schemas.openxmlformats.org/presentationml/2006/main">
  <p:tag name="AS_UNIQUEID" val="361"/>
</p:tagLst>
</file>

<file path=ppt/tags/tag27.xml><?xml version="1.0" encoding="utf-8"?>
<p:tagLst xmlns:a="http://schemas.openxmlformats.org/drawingml/2006/main" xmlns:r="http://schemas.openxmlformats.org/officeDocument/2006/relationships" xmlns:p="http://schemas.openxmlformats.org/presentationml/2006/main">
  <p:tag name="AS_UNIQUEID" val="361"/>
</p:tagLst>
</file>

<file path=ppt/tags/tag28.xml><?xml version="1.0" encoding="utf-8"?>
<p:tagLst xmlns:a="http://schemas.openxmlformats.org/drawingml/2006/main" xmlns:r="http://schemas.openxmlformats.org/officeDocument/2006/relationships" xmlns:p="http://schemas.openxmlformats.org/presentationml/2006/main">
  <p:tag name="AS_UNIQUEID" val="361"/>
</p:tagLst>
</file>

<file path=ppt/tags/tag29.xml><?xml version="1.0" encoding="utf-8"?>
<p:tagLst xmlns:a="http://schemas.openxmlformats.org/drawingml/2006/main" xmlns:r="http://schemas.openxmlformats.org/officeDocument/2006/relationships" xmlns:p="http://schemas.openxmlformats.org/presentationml/2006/main">
  <p:tag name="AS_UNIQUEID" val="83"/>
</p:tagLst>
</file>

<file path=ppt/tags/tag3.xml><?xml version="1.0" encoding="utf-8"?>
<p:tagLst xmlns:a="http://schemas.openxmlformats.org/drawingml/2006/main" xmlns:r="http://schemas.openxmlformats.org/officeDocument/2006/relationships" xmlns:p="http://schemas.openxmlformats.org/presentationml/2006/main">
  <p:tag name="AS_UNIQUEID" val="361"/>
</p:tagLst>
</file>

<file path=ppt/tags/tag30.xml><?xml version="1.0" encoding="utf-8"?>
<p:tagLst xmlns:a="http://schemas.openxmlformats.org/drawingml/2006/main" xmlns:r="http://schemas.openxmlformats.org/officeDocument/2006/relationships" xmlns:p="http://schemas.openxmlformats.org/presentationml/2006/main">
  <p:tag name="AS_UNIQUEID" val="84"/>
  <p:tag name="KSO_WM_BEAUTIFY_FLAG" val="#wm#"/>
  <p:tag name="KSO_WM_DIAGRAM_GROUP_CODE" val="l1-1"/>
  <p:tag name="KSO_WM_TAG_VERSION" val="1.0"/>
  <p:tag name="KSO_WM_TEMPLATE_CATEGORY" val="diagram"/>
  <p:tag name="KSO_WM_TEMPLATE_INDEX" val="391"/>
  <p:tag name="KSO_WM_UNIT_CLEAR" val="1"/>
  <p:tag name="KSO_WM_UNIT_COMPATIBLE" val="0"/>
  <p:tag name="KSO_WM_UNIT_HIGHLIGHT" val="0"/>
  <p:tag name="KSO_WM_UNIT_ID" val="267*l_h_f*1_2_1"/>
  <p:tag name="KSO_WM_UNIT_INDEX" val="1_2_1"/>
  <p:tag name="KSO_WM_UNIT_LAYERLEVEL" val="1_1_1"/>
  <p:tag name="KSO_WM_UNIT_PRESET_TEXT_INDEX" val="4"/>
  <p:tag name="KSO_WM_UNIT_PRESET_TEXT_LEN" val="40"/>
  <p:tag name="KSO_WM_UNIT_TYPE" val="l_h_f"/>
  <p:tag name="KSO_WM_UNIT_VALUE" val="33"/>
</p:tagLst>
</file>

<file path=ppt/tags/tag31.xml><?xml version="1.0" encoding="utf-8"?>
<p:tagLst xmlns:a="http://schemas.openxmlformats.org/drawingml/2006/main" xmlns:r="http://schemas.openxmlformats.org/officeDocument/2006/relationships" xmlns:p="http://schemas.openxmlformats.org/presentationml/2006/main">
  <p:tag name="AS_UNIQUEID" val="85"/>
  <p:tag name="KSO_WM_BEAUTIFY_FLAG" val="#wm#"/>
  <p:tag name="KSO_WM_DIAGRAM_GROUP_CODE" val="l1-1"/>
  <p:tag name="KSO_WM_TAG_VERSION" val="1.0"/>
  <p:tag name="KSO_WM_TEMPLATE_CATEGORY" val="diagram"/>
  <p:tag name="KSO_WM_TEMPLATE_INDEX" val="391"/>
  <p:tag name="KSO_WM_UNIT_CLEAR" val="1"/>
  <p:tag name="KSO_WM_UNIT_COMPATIBLE" val="0"/>
  <p:tag name="KSO_WM_UNIT_HIGHLIGHT" val="0"/>
  <p:tag name="KSO_WM_UNIT_ID" val="267*l_h_f*1_1_1"/>
  <p:tag name="KSO_WM_UNIT_INDEX" val="1_1_1"/>
  <p:tag name="KSO_WM_UNIT_LAYERLEVEL" val="1_1_1"/>
  <p:tag name="KSO_WM_UNIT_PRESET_TEXT_INDEX" val="4"/>
  <p:tag name="KSO_WM_UNIT_PRESET_TEXT_LEN" val="40"/>
  <p:tag name="KSO_WM_UNIT_TYPE" val="l_h_f"/>
  <p:tag name="KSO_WM_UNIT_VALUE" val="33"/>
</p:tagLst>
</file>

<file path=ppt/tags/tag32.xml><?xml version="1.0" encoding="utf-8"?>
<p:tagLst xmlns:a="http://schemas.openxmlformats.org/drawingml/2006/main" xmlns:r="http://schemas.openxmlformats.org/officeDocument/2006/relationships" xmlns:p="http://schemas.openxmlformats.org/presentationml/2006/main">
  <p:tag name="AS_UNIQUEID" val="86"/>
  <p:tag name="KSO_WM_BEAUTIFY_FLAG" val="#wm#"/>
  <p:tag name="KSO_WM_DIAGRAM_GROUP_CODE" val="l1-1"/>
  <p:tag name="KSO_WM_TAG_VERSION" val="1.0"/>
  <p:tag name="KSO_WM_TEMPLATE_CATEGORY" val="diagram"/>
  <p:tag name="KSO_WM_TEMPLATE_INDEX" val="391"/>
  <p:tag name="KSO_WM_UNIT_CLEAR" val="1"/>
  <p:tag name="KSO_WM_UNIT_COMPATIBLE" val="0"/>
  <p:tag name="KSO_WM_UNIT_HIGHLIGHT" val="0"/>
  <p:tag name="KSO_WM_UNIT_ID" val="267*l_h_f*1_3_1"/>
  <p:tag name="KSO_WM_UNIT_INDEX" val="1_3_1"/>
  <p:tag name="KSO_WM_UNIT_LAYERLEVEL" val="1_1_1"/>
  <p:tag name="KSO_WM_UNIT_PRESET_TEXT_INDEX" val="4"/>
  <p:tag name="KSO_WM_UNIT_PRESET_TEXT_LEN" val="40"/>
  <p:tag name="KSO_WM_UNIT_TYPE" val="l_h_f"/>
  <p:tag name="KSO_WM_UNIT_VALUE" val="33"/>
</p:tagLst>
</file>

<file path=ppt/tags/tag33.xml><?xml version="1.0" encoding="utf-8"?>
<p:tagLst xmlns:a="http://schemas.openxmlformats.org/drawingml/2006/main" xmlns:r="http://schemas.openxmlformats.org/officeDocument/2006/relationships" xmlns:p="http://schemas.openxmlformats.org/presentationml/2006/main">
  <p:tag name="AS_UNIQUEID" val="361"/>
</p:tagLst>
</file>

<file path=ppt/tags/tag34.xml><?xml version="1.0" encoding="utf-8"?>
<p:tagLst xmlns:a="http://schemas.openxmlformats.org/drawingml/2006/main" xmlns:r="http://schemas.openxmlformats.org/officeDocument/2006/relationships" xmlns:p="http://schemas.openxmlformats.org/presentationml/2006/main">
  <p:tag name="AS_UNIQUEID" val="361"/>
</p:tagLst>
</file>

<file path=ppt/tags/tag35.xml><?xml version="1.0" encoding="utf-8"?>
<p:tagLst xmlns:a="http://schemas.openxmlformats.org/drawingml/2006/main" xmlns:r="http://schemas.openxmlformats.org/officeDocument/2006/relationships" xmlns:p="http://schemas.openxmlformats.org/presentationml/2006/main">
  <p:tag name="AS_UNIQUEID" val="361"/>
</p:tagLst>
</file>

<file path=ppt/tags/tag36.xml><?xml version="1.0" encoding="utf-8"?>
<p:tagLst xmlns:a="http://schemas.openxmlformats.org/drawingml/2006/main" xmlns:r="http://schemas.openxmlformats.org/officeDocument/2006/relationships" xmlns:p="http://schemas.openxmlformats.org/presentationml/2006/main">
  <p:tag name="AS_UNIQUEID" val="361"/>
</p:tagLst>
</file>

<file path=ppt/tags/tag37.xml><?xml version="1.0" encoding="utf-8"?>
<p:tagLst xmlns:a="http://schemas.openxmlformats.org/drawingml/2006/main" xmlns:r="http://schemas.openxmlformats.org/officeDocument/2006/relationships" xmlns:p="http://schemas.openxmlformats.org/presentationml/2006/main">
  <p:tag name="AS_UNIQUEID" val="361"/>
</p:tagLst>
</file>

<file path=ppt/tags/tag4.xml><?xml version="1.0" encoding="utf-8"?>
<p:tagLst xmlns:a="http://schemas.openxmlformats.org/drawingml/2006/main" xmlns:r="http://schemas.openxmlformats.org/officeDocument/2006/relationships" xmlns:p="http://schemas.openxmlformats.org/presentationml/2006/main">
  <p:tag name="AS_UNIQUEID" val="299"/>
</p:tagLst>
</file>

<file path=ppt/tags/tag5.xml><?xml version="1.0" encoding="utf-8"?>
<p:tagLst xmlns:a="http://schemas.openxmlformats.org/drawingml/2006/main" xmlns:r="http://schemas.openxmlformats.org/officeDocument/2006/relationships" xmlns:p="http://schemas.openxmlformats.org/presentationml/2006/main">
  <p:tag name="AS_UNIQUEID" val="361"/>
</p:tagLst>
</file>

<file path=ppt/tags/tag6.xml><?xml version="1.0" encoding="utf-8"?>
<p:tagLst xmlns:a="http://schemas.openxmlformats.org/drawingml/2006/main" xmlns:r="http://schemas.openxmlformats.org/officeDocument/2006/relationships" xmlns:p="http://schemas.openxmlformats.org/presentationml/2006/main">
  <p:tag name="AS_UNIQUEID" val="299"/>
</p:tagLst>
</file>

<file path=ppt/tags/tag7.xml><?xml version="1.0" encoding="utf-8"?>
<p:tagLst xmlns:a="http://schemas.openxmlformats.org/drawingml/2006/main" xmlns:r="http://schemas.openxmlformats.org/officeDocument/2006/relationships" xmlns:p="http://schemas.openxmlformats.org/presentationml/2006/main">
  <p:tag name="AS_UNIQUEID" val="361"/>
</p:tagLst>
</file>

<file path=ppt/tags/tag8.xml><?xml version="1.0" encoding="utf-8"?>
<p:tagLst xmlns:a="http://schemas.openxmlformats.org/drawingml/2006/main" xmlns:r="http://schemas.openxmlformats.org/officeDocument/2006/relationships" xmlns:p="http://schemas.openxmlformats.org/presentationml/2006/main">
  <p:tag name="AS_UNIQUEID" val="299"/>
</p:tagLst>
</file>

<file path=ppt/tags/tag9.xml><?xml version="1.0" encoding="utf-8"?>
<p:tagLst xmlns:a="http://schemas.openxmlformats.org/drawingml/2006/main" xmlns:r="http://schemas.openxmlformats.org/officeDocument/2006/relationships" xmlns:p="http://schemas.openxmlformats.org/presentationml/2006/main">
  <p:tag name="AS_UNIQUEID" val="361"/>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1361</Words>
  <Application>Microsoft Office PowerPoint</Application>
  <PresentationFormat>宽屏</PresentationFormat>
  <Paragraphs>125</Paragraphs>
  <Slides>19</Slides>
  <Notes>19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Arial</vt:lpstr>
      <vt:lpstr>FandolFang R</vt:lpstr>
      <vt:lpstr>Calibri</vt:lpstr>
      <vt:lpstr>思源黑体 CN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2020-12-16T07:43:37Z</dcterms:created>
  <dcterms:modified xsi:type="dcterms:W3CDTF">2021-01-09T11:59:15Z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