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tags/tag4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7" r:id="rId16"/>
    <p:sldId id="271" r:id="rId17"/>
    <p:sldId id="257" r:id="rId18"/>
  </p:sldIdLst>
  <p:sldSz cx="12192000" cy="6858000"/>
  <p:notesSz cx="6858000" cy="9144000"/>
  <p:embeddedFontLst>
    <p:embeddedFont>
      <p:font typeface="FandolFang R" panose="02010600030101010101" charset="-122"/>
      <p:regular r:id="rId20"/>
    </p:embeddedFont>
    <p:embeddedFont>
      <p:font typeface="思源黑体 CN Light" panose="02010600030101010101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186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E7C3662-C957-4BB9-A3E3-75291B91E9E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A7E28B2-C8B3-4F1C-9C75-C75C18740CE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28B2-C8B3-4F1C-9C75-C75C18740CE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28B2-C8B3-4F1C-9C75-C75C18740CE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28B2-C8B3-4F1C-9C75-C75C18740CE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28B2-C8B3-4F1C-9C75-C75C18740CE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28B2-C8B3-4F1C-9C75-C75C18740CE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28B2-C8B3-4F1C-9C75-C75C18740CE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28B2-C8B3-4F1C-9C75-C75C18740CE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28B2-C8B3-4F1C-9C75-C75C18740CE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28B2-C8B3-4F1C-9C75-C75C18740CE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28B2-C8B3-4F1C-9C75-C75C18740CE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28B2-C8B3-4F1C-9C75-C75C18740CE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28B2-C8B3-4F1C-9C75-C75C18740CE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28B2-C8B3-4F1C-9C75-C75C18740CE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28B2-C8B3-4F1C-9C75-C75C18740CE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28B2-C8B3-4F1C-9C75-C75C18740CE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28B2-C8B3-4F1C-9C75-C75C18740CE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image" Target="../media/image4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19" Type="http://schemas.openxmlformats.org/officeDocument/2006/relationships/image" Target="../media/image2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4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31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4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40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86400" y="0"/>
            <a:ext cx="45719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24045" y="2449151"/>
            <a:ext cx="4455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i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5400" b="1" i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小石潭记</a:t>
            </a:r>
            <a:r>
              <a:rPr lang="en-US" altLang="zh-CN" sz="5400" b="1" i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5400" b="1" i="1" dirty="0">
              <a:solidFill>
                <a:srgbClr val="0070C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95820" y="3511215"/>
            <a:ext cx="4176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"A TALE OF LITTLE ROCK"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76367" y="360692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451840" y="5233616"/>
            <a:ext cx="416937" cy="379036"/>
            <a:chOff x="891974" y="4415843"/>
            <a:chExt cx="450443" cy="450443"/>
          </a:xfrm>
        </p:grpSpPr>
        <p:sp>
          <p:nvSpPr>
            <p:cNvPr id="11" name="椭圆 10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1"/>
          <p:cNvSpPr txBox="1"/>
          <p:nvPr/>
        </p:nvSpPr>
        <p:spPr>
          <a:xfrm>
            <a:off x="6940637" y="5234908"/>
            <a:ext cx="1438045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6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472362" y="5233616"/>
            <a:ext cx="416937" cy="379036"/>
            <a:chOff x="891974" y="4415843"/>
            <a:chExt cx="450443" cy="450443"/>
          </a:xfrm>
        </p:grpSpPr>
        <p:sp>
          <p:nvSpPr>
            <p:cNvPr id="15" name="椭圆 14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5"/>
          <p:cNvSpPr txBox="1"/>
          <p:nvPr/>
        </p:nvSpPr>
        <p:spPr>
          <a:xfrm>
            <a:off x="9943039" y="5234908"/>
            <a:ext cx="1688113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20XX.X.X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874044" y="348273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整体感悟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7241" y="0"/>
            <a:ext cx="323038" cy="8239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0821" y="1317515"/>
            <a:ext cx="6184706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作者采用“移步换景”的写法来描写景物。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50" y="2726320"/>
            <a:ext cx="2667000" cy="35814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48015" y="2144994"/>
            <a:ext cx="7400561" cy="380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eaLnBrk="1" hangingPunct="1">
              <a:lnSpc>
                <a:spcPct val="2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第一段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：写小石潭的方位和概貌。</a:t>
            </a:r>
          </a:p>
          <a:p>
            <a:pPr indent="0" eaLnBrk="1" hangingPunct="1">
              <a:lnSpc>
                <a:spcPct val="2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第二段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：写小石潭的游鱼，突出石潭小而水清的特点。　</a:t>
            </a:r>
          </a:p>
          <a:p>
            <a:pPr indent="0" eaLnBrk="1" hangingPunct="1">
              <a:lnSpc>
                <a:spcPct val="2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第三段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：这是潭的远景图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写潭的水源，抓住溪流、岸势的特点。</a:t>
            </a:r>
          </a:p>
          <a:p>
            <a:pPr indent="0" eaLnBrk="1" hangingPunct="1">
              <a:lnSpc>
                <a:spcPct val="2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第四段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：写小石潭的气氛和作者的感受。</a:t>
            </a:r>
          </a:p>
          <a:p>
            <a:pPr indent="0" eaLnBrk="1" hangingPunct="1">
              <a:lnSpc>
                <a:spcPct val="2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第五段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：介绍同游者。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874044" y="348273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课文研读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7241" y="0"/>
            <a:ext cx="323038" cy="8239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0821" y="1317515"/>
            <a:ext cx="9660479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找出表现作者发现小石潭过程的动词，采用什么写作手法？这样写有什么好处？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50" y="2726320"/>
            <a:ext cx="2667000" cy="35814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40821" y="2570751"/>
            <a:ext cx="7400561" cy="303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0" eaLnBrk="1" hangingPunct="1">
              <a:lnSpc>
                <a:spcPct val="2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“行、隔、闻、伐、取、见”</a:t>
            </a:r>
          </a:p>
          <a:p>
            <a:pPr indent="0" eaLnBrk="1" hangingPunct="1">
              <a:lnSpc>
                <a:spcPct val="2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采用“移步换景”的手法，由小丘到篁竹，由篁竹到闻水声，再由水声寻到小潭，既是讲述了发现小潭的经过，同时也充满了勾人的悬念和探奇的情趣，暗含着作者的心情。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874044" y="348273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课文研读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7241" y="0"/>
            <a:ext cx="323038" cy="8239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0822" y="1317515"/>
            <a:ext cx="524329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潭水有什么特点？作者怎样描写的？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50" y="2726320"/>
            <a:ext cx="2667000" cy="35814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48015" y="2144994"/>
            <a:ext cx="7400561" cy="36894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0" eaLnBrk="1" hangingPunct="1"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清澄。作者通过游鱼、阳光、影子等具体景物，用静止和活动的画面来写，没有直接写到水，只是描绘出一幅画面，但又无处不在写水。鱼儿像在空中浮游。阳光下，鱼儿的影子落在潭底的石头上，这就写出了水清到仿佛透明的程度。这里虽然没有正面写水，可是通过对鱼儿、日光和影子这些具体景物的描绘，写出了水的清澄。这种写景的方法叫侧面描写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874044" y="348273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课文研读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7241" y="0"/>
            <a:ext cx="323038" cy="8239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0822" y="1317515"/>
            <a:ext cx="765612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作者是怎样写鱼的？这段描写渗透了作者怎样的感情？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50" y="2726320"/>
            <a:ext cx="2667000" cy="35814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48015" y="2144994"/>
            <a:ext cx="7400561" cy="30739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0" eaLnBrk="1" hangingPunct="1"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作者采用动静结合的方法，先描出生动的画面，再加上拟人化的手法。先写鱼儿呆呆地一动不动，潭底石头上印着清晰的鱼影儿，这是静止的画面；忽然，一些鱼飞快地窜往远处，这是活动的画面。这些鱼儿，又好像跟游人同样的快乐，这是作者把自己快乐的心情加到鱼儿身上，好像鱼儿也像人那样会感到快乐似的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874044" y="348273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课文研读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7241" y="0"/>
            <a:ext cx="323038" cy="8239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0821" y="1317515"/>
            <a:ext cx="10703163" cy="114133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４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第三自然段描写小潭源流，依次抓住溪身岸势的什么特点来描写？运用什么修辞方法？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50" y="2726320"/>
            <a:ext cx="2667000" cy="35814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48015" y="2862189"/>
            <a:ext cx="7400561" cy="30739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0" eaLnBrk="1" hangingPunct="1"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抓住溪流的曲折、蜿蜒，岸势的参差不齐来写的，运用比喻的修辞手法。写小溪，就溪流说，作者形容它像北斗七星那样曲折，这是静止的；就溪水说，作者形容它像蛇行那样曲折，这是流动的。这里用了两个比喻，一静一动来描写小溪，准确地抓住了景物的特征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874044" y="348273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归纳总结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7241" y="0"/>
            <a:ext cx="323038" cy="8239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50" y="2726320"/>
            <a:ext cx="2667000" cy="35814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48015" y="2086685"/>
            <a:ext cx="7400561" cy="219290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0" eaLnBrk="1" hangingPunct="1"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这篇散文记叙了游览小石潭的经过，刻画了小石潭环境的优美，写出了小石潭及其周围幽深冷寂的气氛，借以表达了作者在贬居生活中孤凄悲凉的心境。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86400" y="0"/>
            <a:ext cx="45719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68179" y="2449151"/>
            <a:ext cx="5166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i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</a:p>
        </p:txBody>
      </p:sp>
      <p:sp>
        <p:nvSpPr>
          <p:cNvPr id="8" name="矩形 7"/>
          <p:cNvSpPr/>
          <p:nvPr/>
        </p:nvSpPr>
        <p:spPr>
          <a:xfrm>
            <a:off x="6795820" y="3511215"/>
            <a:ext cx="4176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"A TALE OF LITTLE ROCK"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76367" y="360692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451840" y="5233616"/>
            <a:ext cx="416937" cy="379036"/>
            <a:chOff x="891974" y="4415843"/>
            <a:chExt cx="450443" cy="450443"/>
          </a:xfrm>
        </p:grpSpPr>
        <p:sp>
          <p:nvSpPr>
            <p:cNvPr id="11" name="椭圆 10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1"/>
          <p:cNvSpPr txBox="1"/>
          <p:nvPr/>
        </p:nvSpPr>
        <p:spPr>
          <a:xfrm>
            <a:off x="6940637" y="5234908"/>
            <a:ext cx="1438045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6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472362" y="5233616"/>
            <a:ext cx="416937" cy="379036"/>
            <a:chOff x="891974" y="4415843"/>
            <a:chExt cx="450443" cy="450443"/>
          </a:xfrm>
        </p:grpSpPr>
        <p:sp>
          <p:nvSpPr>
            <p:cNvPr id="15" name="椭圆 14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5"/>
          <p:cNvSpPr txBox="1"/>
          <p:nvPr/>
        </p:nvSpPr>
        <p:spPr>
          <a:xfrm>
            <a:off x="9943039" y="5234908"/>
            <a:ext cx="1688113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20XX.X.X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874044" y="348273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作者介绍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4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70279" y="1668865"/>
            <a:ext cx="6537365" cy="4000500"/>
          </a:xfrm>
          <a:prstGeom prst="rect">
            <a:avLst/>
          </a:prstGeom>
          <a:ln w="9525" algn="ctr">
            <a:solidFill>
              <a:srgbClr val="0070C0"/>
            </a:solidFill>
            <a:miter lim="1000000"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柳宗元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(773--819)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字子厚，唐代河东郡（今山西运城永济）人，北魏侍中济阴公柳庆七世孙，唐代著名文学家、思想家，唐宋八大家之一，世人称之为“柳河东”、 “河东先生”，与韩愈共同倡导唐代古文运动，并称为“韩柳”。与刘禹锡并称“刘柳”。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793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年，进士及第。后因永贞革新失败，被贬柳州，官终柳州刺史。因有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永州八记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等六百多篇文章，寓情山水而不忘国政。首创“寓言”体，其文经后人辑为三十卷，名为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柳河东集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347241" y="0"/>
            <a:ext cx="323038" cy="8239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82" y="1668865"/>
            <a:ext cx="2596478" cy="40005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874044" y="348273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知识链接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4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40821" y="2091012"/>
            <a:ext cx="10869680" cy="4101444"/>
          </a:xfrm>
          <a:prstGeom prst="rect">
            <a:avLst/>
          </a:prstGeom>
          <a:ln w="9525" algn="ctr">
            <a:solidFill>
              <a:srgbClr val="0070C0"/>
            </a:solidFill>
            <a:miter lim="1000000"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柳宗元的山水游记在中国文学史上具有独特的地位。 为人称道的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永州八记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是他被贬谪到永州以后写的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始得西山宴游记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钴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[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gǔ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]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潭记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钴潭西小丘记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至小丘西小石潭记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袁家渴记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石渠记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石涧记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小石城山记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这些作品，画廊式地展现了湘桂之交一幅幅山水胜景，继承了郦道元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水经注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的传统而有所发展。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水经注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是地理书，对景物多客观描写，少主观感情的流露。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柳宗元的山水游记则把自己的身世遭遇、思想感情融合于自然风景的描绘中，投入作者本人的身影，借被遗弃于荒远地区的美好风物，寄寓自己的不幸遭遇，倾注怨愤抑郁的心情。</a:t>
            </a:r>
          </a:p>
        </p:txBody>
      </p:sp>
      <p:sp>
        <p:nvSpPr>
          <p:cNvPr id="2" name="矩形 1"/>
          <p:cNvSpPr/>
          <p:nvPr/>
        </p:nvSpPr>
        <p:spPr>
          <a:xfrm>
            <a:off x="347241" y="0"/>
            <a:ext cx="323038" cy="8239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0821" y="1317515"/>
            <a:ext cx="2948243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关于“永州八记”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874044" y="348273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知识链接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4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40821" y="2091012"/>
            <a:ext cx="10869680" cy="4101444"/>
          </a:xfrm>
          <a:prstGeom prst="rect">
            <a:avLst/>
          </a:prstGeom>
          <a:ln w="9525" algn="ctr">
            <a:solidFill>
              <a:srgbClr val="0070C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唐宋八大家，又称唐宋古文八大家，是中国唐代韩愈，柳宗元和宋代苏轼、苏洵、苏辙、王安石、曾巩、欧阳修八位散文家的合称。其中韩愈、柳宗元是唐代古文运动的倡导者和奠基人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并称“韩柳”；欧阳修、三苏等四人是宋代古文运动的核心人物；王安石、曾巩是临川文学的代表人物。他们先后掀起的古文革新浪潮，使诗文发展的陈旧面貌焕然一新。</a:t>
            </a:r>
          </a:p>
        </p:txBody>
      </p:sp>
      <p:sp>
        <p:nvSpPr>
          <p:cNvPr id="2" name="矩形 1"/>
          <p:cNvSpPr/>
          <p:nvPr/>
        </p:nvSpPr>
        <p:spPr>
          <a:xfrm>
            <a:off x="347241" y="0"/>
            <a:ext cx="323038" cy="8239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0821" y="1317515"/>
            <a:ext cx="3264035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关于“唐宋八大家”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874044" y="348273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知识链接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4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40821" y="2507701"/>
            <a:ext cx="7326733" cy="3449473"/>
          </a:xfrm>
          <a:prstGeom prst="rect">
            <a:avLst/>
          </a:prstGeom>
          <a:ln w="9525" algn="ctr">
            <a:solidFill>
              <a:srgbClr val="0070C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“小石潭”点明了文中作者一行人游览的地点，也是本文的写作对象。“记”是古代的一种文体，往往通过记事、记物、写人来抒发作者的情感或见解，即借景抒情，托物言志。题目点明文章的写作内容。</a:t>
            </a:r>
          </a:p>
        </p:txBody>
      </p:sp>
      <p:sp>
        <p:nvSpPr>
          <p:cNvPr id="2" name="矩形 1"/>
          <p:cNvSpPr/>
          <p:nvPr/>
        </p:nvSpPr>
        <p:spPr>
          <a:xfrm>
            <a:off x="347241" y="0"/>
            <a:ext cx="323038" cy="8239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0821" y="1317515"/>
            <a:ext cx="1704313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题目解说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50" y="272632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874044" y="348273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写作背景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4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40821" y="1527859"/>
            <a:ext cx="10694966" cy="4637660"/>
          </a:xfrm>
          <a:prstGeom prst="rect">
            <a:avLst/>
          </a:prstGeom>
          <a:ln w="9525" algn="ctr">
            <a:solidFill>
              <a:srgbClr val="0070C0"/>
            </a:solidFill>
            <a:miter lim="1000000"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柳宗元参与王叔文革新运动失败被贬为永州司马。永州地处湖南和广东交界的地方，当时甚为荒僻，是个人烟稀少令人可怕的地方。在永州，残酷的政治迫害，艰苦的生活环境，使柳宗元悲愤、忧郁、痛苦，加之几次无情的火灾，严重损害了他的健康，竟至到了“行则膝颤、坐则髀痹”的程度。永州之贬，一贬就是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年。贬谪生涯所经受的种种迫害和磨难，并未能动摇柳宗元的政治理想。他在信中明确表示：“虽万受摈弃，不更乎其内。”</a:t>
            </a:r>
            <a:b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为排遣贬官的愤懑之情，柳宗元常不避幽远，探山访水。遂写出一系列山水游记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永州八记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小石潭记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永州八记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中第四篇。</a:t>
            </a:r>
          </a:p>
        </p:txBody>
      </p:sp>
      <p:sp>
        <p:nvSpPr>
          <p:cNvPr id="2" name="矩形 1"/>
          <p:cNvSpPr/>
          <p:nvPr/>
        </p:nvSpPr>
        <p:spPr>
          <a:xfrm>
            <a:off x="347241" y="0"/>
            <a:ext cx="323038" cy="8239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874044" y="348273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字词积累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7241" y="0"/>
            <a:ext cx="323038" cy="8239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0821" y="1317515"/>
            <a:ext cx="1704313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读准字音</a:t>
            </a:r>
          </a:p>
        </p:txBody>
      </p:sp>
      <p:sp>
        <p:nvSpPr>
          <p:cNvPr id="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88712" y="2525512"/>
            <a:ext cx="151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huánɡ</a:t>
            </a:r>
            <a:endParaRPr altLang="zh-CN" sz="2000" b="1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44501" y="2500112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liè</a:t>
            </a:r>
            <a:endParaRPr altLang="zh-CN" sz="2000" b="1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7025" y="2500112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chí</a:t>
            </a:r>
            <a:endParaRPr altLang="zh-CN" sz="2000" b="1" dirty="0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88712" y="3100187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yǔ</a:t>
            </a:r>
            <a:endParaRPr altLang="zh-CN" sz="2000" b="1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62113" y="3165274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yǐ</a:t>
            </a:r>
            <a:endParaRPr altLang="zh-CN" sz="2000" b="1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7488" y="2368349"/>
            <a:ext cx="566261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zh-CN" altLang="zh-CN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篁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竹                    清</a:t>
            </a:r>
            <a:r>
              <a:rPr lang="zh-CN" altLang="en-US" sz="20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冽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 为</a:t>
            </a:r>
            <a:r>
              <a:rPr lang="zh-CN" altLang="en-US" sz="20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坻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为</a:t>
            </a:r>
            <a:r>
              <a:rPr lang="zh-CN" altLang="en-US" sz="20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屿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为</a:t>
            </a:r>
            <a:r>
              <a:rPr lang="zh-CN" altLang="en-US" sz="20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嵁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佁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然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俶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尔                  往来</a:t>
            </a:r>
            <a:r>
              <a:rPr lang="zh-CN" altLang="en-US" sz="20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翕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忽      犬牙</a:t>
            </a:r>
            <a:r>
              <a:rPr lang="zh-CN" altLang="en-US" sz="20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差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互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寂</a:t>
            </a:r>
            <a:r>
              <a:rPr lang="zh-CN" altLang="en-US" sz="20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寥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</a:t>
            </a:r>
            <a:r>
              <a:rPr lang="zh-CN" altLang="en-US" sz="20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卷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石底         幽</a:t>
            </a:r>
            <a:r>
              <a:rPr lang="zh-CN" altLang="en-US" sz="20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邃</a:t>
            </a:r>
            <a:endParaRPr lang="zh-CN" altLang="en-US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参差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披拂                </a:t>
            </a:r>
            <a:r>
              <a:rPr lang="zh-CN" altLang="en-US" sz="20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悄怆</a:t>
            </a: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87513" y="4371774"/>
            <a:ext cx="89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suì</a:t>
            </a:r>
            <a:endParaRPr altLang="zh-CN" sz="2000" b="1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88712" y="4371774"/>
            <a:ext cx="77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liáo</a:t>
            </a:r>
            <a:endParaRPr altLang="zh-CN" sz="2000" b="1" dirty="0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73063" y="3147812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kān</a:t>
            </a:r>
            <a:endParaRPr altLang="zh-CN" sz="2000" b="1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71713" y="3765149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cī</a:t>
            </a:r>
            <a:endParaRPr altLang="zh-CN" sz="2000" b="1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20694" y="4998837"/>
            <a:ext cx="230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qiǎo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c</a:t>
            </a:r>
            <a:r>
              <a:rPr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huànɡ</a:t>
            </a:r>
            <a:endParaRPr altLang="zh-CN" sz="2000" b="1" dirty="0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2393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72901" y="4963912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cēn cī  </a:t>
            </a:r>
          </a:p>
        </p:txBody>
      </p:sp>
      <p:sp>
        <p:nvSpPr>
          <p:cNvPr id="19" name="文本框 1239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47676" y="4371774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quán </a:t>
            </a:r>
          </a:p>
        </p:txBody>
      </p:sp>
      <p:sp>
        <p:nvSpPr>
          <p:cNvPr id="20" name="Text Box 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88712" y="3720899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chù</a:t>
            </a:r>
            <a:endParaRPr altLang="zh-CN" sz="2000" b="1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87401" y="3711374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xī</a:t>
            </a:r>
            <a:endParaRPr altLang="zh-CN" sz="2000" b="1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50" y="272632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874044" y="348273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字词积累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7241" y="0"/>
            <a:ext cx="323038" cy="8239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0821" y="1317515"/>
            <a:ext cx="1704313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古今异义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50" y="2726320"/>
            <a:ext cx="2667000" cy="3581400"/>
          </a:xfrm>
          <a:prstGeom prst="rect">
            <a:avLst/>
          </a:prstGeom>
        </p:spPr>
      </p:pic>
      <p:sp>
        <p:nvSpPr>
          <p:cNvPr id="24" name="文本框 3"/>
          <p:cNvSpPr txBox="1"/>
          <p:nvPr>
            <p:custDataLst>
              <p:tags r:id="rId2"/>
            </p:custDataLst>
          </p:nvPr>
        </p:nvSpPr>
        <p:spPr>
          <a:xfrm>
            <a:off x="749654" y="5623360"/>
            <a:ext cx="78962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ea typeface="思源黑体 CN Regular" panose="020B0500000000000000" pitchFamily="34" charset="-122"/>
                <a:sym typeface="Arial" panose="020B0604020202020204" pitchFamily="34" charset="0"/>
              </a:rPr>
              <a:t>（古：年轻人  今：戏曲艺术中的一种角色）         </a:t>
            </a:r>
          </a:p>
        </p:txBody>
      </p:sp>
      <p:sp>
        <p:nvSpPr>
          <p:cNvPr id="26" name="文本框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9017" y="3157422"/>
            <a:ext cx="508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>
                <a:ea typeface="思源黑体 CN Regular" panose="020B0500000000000000" pitchFamily="34" charset="-122"/>
                <a:sym typeface="Arial" panose="020B0604020202020204" pitchFamily="34" charset="0"/>
              </a:rPr>
              <a:t>影布石上</a:t>
            </a:r>
          </a:p>
        </p:txBody>
      </p:sp>
      <p:sp>
        <p:nvSpPr>
          <p:cNvPr id="27" name="文本框 7"/>
          <p:cNvSpPr txBox="1"/>
          <p:nvPr>
            <p:custDataLst>
              <p:tags r:id="rId4"/>
            </p:custDataLst>
          </p:nvPr>
        </p:nvSpPr>
        <p:spPr>
          <a:xfrm>
            <a:off x="670279" y="3557472"/>
            <a:ext cx="77771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（ 古：映照   今：棉麻品）         </a:t>
            </a:r>
          </a:p>
        </p:txBody>
      </p:sp>
      <p:sp>
        <p:nvSpPr>
          <p:cNvPr id="28" name="文本框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3942" y="2163647"/>
            <a:ext cx="5637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潭中鱼可百许头</a:t>
            </a:r>
          </a:p>
        </p:txBody>
      </p:sp>
      <p:sp>
        <p:nvSpPr>
          <p:cNvPr id="29" name="文本框 3"/>
          <p:cNvSpPr txBox="1"/>
          <p:nvPr>
            <p:custDataLst>
              <p:tags r:id="rId6"/>
            </p:custDataLst>
          </p:nvPr>
        </p:nvSpPr>
        <p:spPr>
          <a:xfrm>
            <a:off x="741717" y="2563697"/>
            <a:ext cx="78962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ea typeface="思源黑体 CN Regular" panose="020B0500000000000000" pitchFamily="34" charset="-122"/>
                <a:sym typeface="Arial" panose="020B0604020202020204" pitchFamily="34" charset="0"/>
              </a:rPr>
              <a:t>（古：表约数</a:t>
            </a:r>
            <a:r>
              <a:rPr lang="en-US" altLang="zh-CN" sz="200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>
                <a:ea typeface="思源黑体 CN Regular" panose="020B0500000000000000" pitchFamily="34" charset="-122"/>
                <a:sym typeface="Arial" panose="020B0604020202020204" pitchFamily="34" charset="0"/>
              </a:rPr>
              <a:t>今：允许）         </a:t>
            </a:r>
          </a:p>
        </p:txBody>
      </p:sp>
      <p:sp>
        <p:nvSpPr>
          <p:cNvPr id="30" name="文本框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0292" y="4246447"/>
            <a:ext cx="422751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乃记之而去</a:t>
            </a:r>
          </a:p>
        </p:txBody>
      </p:sp>
      <p:sp>
        <p:nvSpPr>
          <p:cNvPr id="31" name="文本框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0292" y="4663959"/>
            <a:ext cx="57800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zh-CN" altLang="en-US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（古：离开    今：前往）         </a:t>
            </a:r>
          </a:p>
        </p:txBody>
      </p:sp>
      <p:sp>
        <p:nvSpPr>
          <p:cNvPr id="32" name="文本框 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6954" y="5235459"/>
            <a:ext cx="5637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ea typeface="思源黑体 CN Regular" panose="020B05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en-US" sz="2000">
                <a:ea typeface="思源黑体 CN Regular" panose="020B0500000000000000" pitchFamily="34" charset="-122"/>
                <a:sym typeface="Arial" panose="020B0604020202020204" pitchFamily="34" charset="0"/>
              </a:rPr>
              <a:t>崔氏二小生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874044" y="348273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字词积累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7241" y="0"/>
            <a:ext cx="323038" cy="8239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0821" y="1317515"/>
            <a:ext cx="1704313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一词多义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50" y="2726320"/>
            <a:ext cx="2667000" cy="3581400"/>
          </a:xfrm>
          <a:prstGeom prst="rect">
            <a:avLst/>
          </a:prstGeom>
        </p:spPr>
      </p:pic>
      <p:sp>
        <p:nvSpPr>
          <p:cNvPr id="15" name="矩形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3738" y="2697571"/>
            <a:ext cx="59769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</a:t>
            </a: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从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小丘西行百二十步</a:t>
            </a:r>
          </a:p>
          <a:p>
            <a:pPr>
              <a:lnSpc>
                <a:spcPct val="140000"/>
              </a:lnSpc>
            </a:pP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隶而</a:t>
            </a: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从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者 </a:t>
            </a: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0263" y="3167471"/>
            <a:ext cx="192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7" name="矩形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93576" y="2659471"/>
            <a:ext cx="2554287" cy="134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自，由</a:t>
            </a:r>
            <a:endParaRPr lang="en-US" altLang="zh-CN" sz="2000" b="1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en-US" altLang="zh-CN" sz="2000" b="1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跟随</a:t>
            </a:r>
          </a:p>
        </p:txBody>
      </p:sp>
      <p:sp>
        <p:nvSpPr>
          <p:cNvPr id="18" name="左大括号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83701" y="3011896"/>
            <a:ext cx="333375" cy="781050"/>
          </a:xfrm>
          <a:prstGeom prst="leftBrace">
            <a:avLst>
              <a:gd name="adj1" fmla="val 8330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00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3738" y="4424771"/>
            <a:ext cx="6599582" cy="134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水尤</a:t>
            </a: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清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冽</a:t>
            </a:r>
          </a:p>
          <a:p>
            <a:pPr>
              <a:lnSpc>
                <a:spcPct val="140000"/>
              </a:lnSpc>
            </a:pP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其境过</a:t>
            </a: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清</a:t>
            </a:r>
            <a:r>
              <a:rPr lang="en-US" altLang="zh-CN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</a:p>
        </p:txBody>
      </p:sp>
      <p:sp>
        <p:nvSpPr>
          <p:cNvPr id="20" name="矩形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50263" y="4894671"/>
            <a:ext cx="192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1" name="矩形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95051" y="4386671"/>
            <a:ext cx="2554287" cy="134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清澈</a:t>
            </a:r>
            <a:endParaRPr lang="en-US" altLang="zh-CN" sz="2000" b="1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en-US" altLang="zh-CN" sz="2000" b="1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凄清</a:t>
            </a:r>
          </a:p>
        </p:txBody>
      </p:sp>
      <p:sp>
        <p:nvSpPr>
          <p:cNvPr id="33" name="左大括号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83701" y="4739096"/>
            <a:ext cx="333375" cy="781050"/>
          </a:xfrm>
          <a:prstGeom prst="leftBrace">
            <a:avLst>
              <a:gd name="adj1" fmla="val 8330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00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1720</Words>
  <Application>Microsoft Office PowerPoint</Application>
  <PresentationFormat>宽屏</PresentationFormat>
  <Paragraphs>121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Arial</vt:lpstr>
      <vt:lpstr>FandolFang R</vt:lpstr>
      <vt:lpstr>Calibri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2020-12-16T07:43:56Z</dcterms:created>
  <dcterms:modified xsi:type="dcterms:W3CDTF">2021-01-09T11:59:26Z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