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0"/>
  </p:notesMasterIdLst>
  <p:sldIdLst>
    <p:sldId id="257"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287" r:id="rId18"/>
    <p:sldId id="318" r:id="rId19"/>
  </p:sldIdLst>
  <p:sldSz cx="12192000" cy="6858000"/>
  <p:notesSz cx="6858000" cy="9144000"/>
  <p:embeddedFontLst>
    <p:embeddedFont>
      <p:font typeface="FandolFang R" panose="02010600030101010101" charset="-122"/>
      <p:regular r:id="rId21"/>
    </p:embeddedFont>
    <p:embeddedFont>
      <p:font typeface="思源黑体 CN Light" panose="02010600030101010101" charset="-122"/>
      <p:regular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3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2146" y="9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621C43B4-166C-41D6-BA45-F6DE6040BAC6}"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AAFC29B9-C98C-4FF9-9C9E-7E851A94D4E1}"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FC29B9-C98C-4FF9-9C9E-7E851A94D4E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83E8761-A14E-4E6E-B19C-D0ABAA7747FF}"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3410F0F-E077-475B-A7EC-03CDC27F5B8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583E8761-A14E-4E6E-B19C-D0ABAA7747FF}"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03410F0F-E077-475B-A7EC-03CDC27F5B8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4.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2.png"/><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任意多边形: 形状 63"/>
          <p:cNvSpPr/>
          <p:nvPr/>
        </p:nvSpPr>
        <p:spPr>
          <a:xfrm>
            <a:off x="2004232" y="0"/>
            <a:ext cx="10187768" cy="6858000"/>
          </a:xfrm>
          <a:custGeom>
            <a:avLst/>
            <a:gdLst>
              <a:gd name="connsiteX0" fmla="*/ 5351064 w 10187768"/>
              <a:gd name="connsiteY0" fmla="*/ 0 h 6858000"/>
              <a:gd name="connsiteX1" fmla="*/ 10187768 w 10187768"/>
              <a:gd name="connsiteY1" fmla="*/ 0 h 6858000"/>
              <a:gd name="connsiteX2" fmla="*/ 10187768 w 10187768"/>
              <a:gd name="connsiteY2" fmla="*/ 6858000 h 6858000"/>
              <a:gd name="connsiteX3" fmla="*/ 0 w 10187768"/>
              <a:gd name="connsiteY3" fmla="*/ 6858000 h 6858000"/>
              <a:gd name="connsiteX4" fmla="*/ 16061 w 10187768"/>
              <a:gd name="connsiteY4" fmla="*/ 6827223 h 6858000"/>
              <a:gd name="connsiteX5" fmla="*/ 481818 w 10187768"/>
              <a:gd name="connsiteY5" fmla="*/ 6305398 h 6858000"/>
              <a:gd name="connsiteX6" fmla="*/ 1670538 w 10187768"/>
              <a:gd name="connsiteY6" fmla="*/ 5768442 h 6858000"/>
              <a:gd name="connsiteX7" fmla="*/ 4688059 w 10187768"/>
              <a:gd name="connsiteY7" fmla="*/ 4679188 h 6858000"/>
              <a:gd name="connsiteX8" fmla="*/ 5541498 w 10187768"/>
              <a:gd name="connsiteY8" fmla="*/ 1979066 h 6858000"/>
              <a:gd name="connsiteX9" fmla="*/ 5369410 w 10187768"/>
              <a:gd name="connsiteY9" fmla="*/ 11795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7768" h="6858000">
                <a:moveTo>
                  <a:pt x="5351064" y="0"/>
                </a:moveTo>
                <a:lnTo>
                  <a:pt x="10187768" y="0"/>
                </a:lnTo>
                <a:lnTo>
                  <a:pt x="10187768" y="6858000"/>
                </a:lnTo>
                <a:lnTo>
                  <a:pt x="0" y="6858000"/>
                </a:lnTo>
                <a:lnTo>
                  <a:pt x="16061" y="6827223"/>
                </a:lnTo>
                <a:cubicBezTo>
                  <a:pt x="124432" y="6642793"/>
                  <a:pt x="297668" y="6447628"/>
                  <a:pt x="481818" y="6305398"/>
                </a:cubicBezTo>
                <a:cubicBezTo>
                  <a:pt x="776458" y="6077831"/>
                  <a:pt x="969498" y="6039477"/>
                  <a:pt x="1670538" y="5768442"/>
                </a:cubicBezTo>
                <a:cubicBezTo>
                  <a:pt x="2371578" y="5497407"/>
                  <a:pt x="4042898" y="5310751"/>
                  <a:pt x="4688059" y="4679188"/>
                </a:cubicBezTo>
                <a:cubicBezTo>
                  <a:pt x="5333219" y="4047626"/>
                  <a:pt x="5566898" y="3024852"/>
                  <a:pt x="5541498" y="1979066"/>
                </a:cubicBezTo>
                <a:cubicBezTo>
                  <a:pt x="5532767" y="1619578"/>
                  <a:pt x="5469111" y="794856"/>
                  <a:pt x="5369410" y="117957"/>
                </a:cubicBez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60" name="任意多边形: 形状 59"/>
          <p:cNvSpPr/>
          <p:nvPr/>
        </p:nvSpPr>
        <p:spPr>
          <a:xfrm>
            <a:off x="2684170" y="0"/>
            <a:ext cx="9507831" cy="6858000"/>
          </a:xfrm>
          <a:custGeom>
            <a:avLst/>
            <a:gdLst>
              <a:gd name="connsiteX0" fmla="*/ 4936616 w 9507831"/>
              <a:gd name="connsiteY0" fmla="*/ 0 h 6858000"/>
              <a:gd name="connsiteX1" fmla="*/ 9507831 w 9507831"/>
              <a:gd name="connsiteY1" fmla="*/ 0 h 6858000"/>
              <a:gd name="connsiteX2" fmla="*/ 9507831 w 9507831"/>
              <a:gd name="connsiteY2" fmla="*/ 6858000 h 6858000"/>
              <a:gd name="connsiteX3" fmla="*/ 40756 w 9507831"/>
              <a:gd name="connsiteY3" fmla="*/ 6858000 h 6858000"/>
              <a:gd name="connsiteX4" fmla="*/ 24494 w 9507831"/>
              <a:gd name="connsiteY4" fmla="*/ 6844913 h 6858000"/>
              <a:gd name="connsiteX5" fmla="*/ 421771 w 9507831"/>
              <a:gd name="connsiteY5" fmla="*/ 6410065 h 6858000"/>
              <a:gd name="connsiteX6" fmla="*/ 4434619 w 9507831"/>
              <a:gd name="connsiteY6" fmla="*/ 4396021 h 6858000"/>
              <a:gd name="connsiteX7" fmla="*/ 4975021 w 9507831"/>
              <a:gd name="connsiteY7" fmla="*/ 5285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7831" h="6858000">
                <a:moveTo>
                  <a:pt x="4936616" y="0"/>
                </a:moveTo>
                <a:lnTo>
                  <a:pt x="9507831" y="0"/>
                </a:lnTo>
                <a:lnTo>
                  <a:pt x="9507831" y="6858000"/>
                </a:lnTo>
                <a:lnTo>
                  <a:pt x="40756" y="6858000"/>
                </a:lnTo>
                <a:lnTo>
                  <a:pt x="24494" y="6844913"/>
                </a:lnTo>
                <a:cubicBezTo>
                  <a:pt x="-55238" y="6762298"/>
                  <a:pt x="55212" y="6660023"/>
                  <a:pt x="421771" y="6410065"/>
                </a:cubicBezTo>
                <a:cubicBezTo>
                  <a:pt x="1073429" y="5965697"/>
                  <a:pt x="3683496" y="5482966"/>
                  <a:pt x="4434619" y="4396021"/>
                </a:cubicBezTo>
                <a:cubicBezTo>
                  <a:pt x="5091852" y="3444945"/>
                  <a:pt x="5075532" y="2016582"/>
                  <a:pt x="4975021" y="528559"/>
                </a:cubicBezTo>
                <a:close/>
              </a:path>
            </a:pathLst>
          </a:custGeom>
          <a:solidFill>
            <a:srgbClr val="522A1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62" name="任意多边形: 形状 61"/>
          <p:cNvSpPr/>
          <p:nvPr/>
        </p:nvSpPr>
        <p:spPr>
          <a:xfrm>
            <a:off x="3210020" y="0"/>
            <a:ext cx="8981981" cy="6858000"/>
          </a:xfrm>
          <a:custGeom>
            <a:avLst/>
            <a:gdLst>
              <a:gd name="connsiteX0" fmla="*/ 4518299 w 8981981"/>
              <a:gd name="connsiteY0" fmla="*/ 0 h 6858000"/>
              <a:gd name="connsiteX1" fmla="*/ 8981981 w 8981981"/>
              <a:gd name="connsiteY1" fmla="*/ 0 h 6858000"/>
              <a:gd name="connsiteX2" fmla="*/ 8981981 w 8981981"/>
              <a:gd name="connsiteY2" fmla="*/ 6858000 h 6858000"/>
              <a:gd name="connsiteX3" fmla="*/ 37302 w 8981981"/>
              <a:gd name="connsiteY3" fmla="*/ 6858000 h 6858000"/>
              <a:gd name="connsiteX4" fmla="*/ 22418 w 8981981"/>
              <a:gd name="connsiteY4" fmla="*/ 6844913 h 6858000"/>
              <a:gd name="connsiteX5" fmla="*/ 386030 w 8981981"/>
              <a:gd name="connsiteY5" fmla="*/ 6410065 h 6858000"/>
              <a:gd name="connsiteX6" fmla="*/ 4058842 w 8981981"/>
              <a:gd name="connsiteY6" fmla="*/ 4396021 h 6858000"/>
              <a:gd name="connsiteX7" fmla="*/ 4553449 w 8981981"/>
              <a:gd name="connsiteY7" fmla="*/ 5285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81981" h="6858000">
                <a:moveTo>
                  <a:pt x="4518299" y="0"/>
                </a:moveTo>
                <a:lnTo>
                  <a:pt x="8981981" y="0"/>
                </a:lnTo>
                <a:lnTo>
                  <a:pt x="8981981" y="6858000"/>
                </a:lnTo>
                <a:lnTo>
                  <a:pt x="37302" y="6858000"/>
                </a:lnTo>
                <a:lnTo>
                  <a:pt x="22418" y="6844913"/>
                </a:lnTo>
                <a:cubicBezTo>
                  <a:pt x="-50558" y="6762298"/>
                  <a:pt x="50533" y="6660023"/>
                  <a:pt x="386030" y="6410065"/>
                </a:cubicBezTo>
                <a:cubicBezTo>
                  <a:pt x="982469" y="5965697"/>
                  <a:pt x="3371365" y="5482966"/>
                  <a:pt x="4058842" y="4396021"/>
                </a:cubicBezTo>
                <a:cubicBezTo>
                  <a:pt x="4660380" y="3444945"/>
                  <a:pt x="4645444" y="2016582"/>
                  <a:pt x="4553449" y="528559"/>
                </a:cubicBezTo>
                <a:close/>
              </a:path>
            </a:pathLst>
          </a:cu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58" name="文本框 57"/>
          <p:cNvSpPr txBox="1"/>
          <p:nvPr/>
        </p:nvSpPr>
        <p:spPr>
          <a:xfrm>
            <a:off x="588990" y="1864312"/>
            <a:ext cx="6206667" cy="923330"/>
          </a:xfrm>
          <a:prstGeom prst="rect">
            <a:avLst/>
          </a:prstGeom>
          <a:noFill/>
        </p:spPr>
        <p:txBody>
          <a:bodyPr wrap="square" rtlCol="0">
            <a:spAutoFit/>
          </a:bodyPr>
          <a:lstStyle/>
          <a:p>
            <a:pPr lvl="0"/>
            <a:r>
              <a:rPr lang="zh-CN" altLang="en-US" sz="5400" b="1" i="1" dirty="0">
                <a:solidFill>
                  <a:srgbClr val="522A1C"/>
                </a:solidFill>
                <a:latin typeface="Arial" panose="020B0604020202020204" pitchFamily="34" charset="0"/>
                <a:ea typeface="思源黑体 CN Regular" panose="020B0500000000000000" pitchFamily="34" charset="-122"/>
                <a:sym typeface="Arial" panose="020B0604020202020204" pitchFamily="34" charset="0"/>
              </a:rPr>
              <a:t>应有格物致知精神</a:t>
            </a:r>
          </a:p>
        </p:txBody>
      </p:sp>
      <p:sp>
        <p:nvSpPr>
          <p:cNvPr id="67" name="矩形: 圆角 66"/>
          <p:cNvSpPr/>
          <p:nvPr/>
        </p:nvSpPr>
        <p:spPr>
          <a:xfrm>
            <a:off x="733038" y="3975459"/>
            <a:ext cx="1790243" cy="405114"/>
          </a:xfrm>
          <a:prstGeom prst="roundRect">
            <a:avLst/>
          </a:prstGeom>
          <a:solidFill>
            <a:schemeClr val="bg1"/>
          </a:solidFill>
          <a:ln w="19050">
            <a:solidFill>
              <a:srgbClr val="522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主讲：</a:t>
            </a:r>
            <a:r>
              <a:rPr kumimoji="0" lang="en-US" altLang="zh-CN" sz="1600" b="0" i="0" u="none" strike="noStrike" kern="1200" cap="none" spc="0" normalizeH="0" baseline="0" noProof="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xippt</a:t>
            </a:r>
            <a:endParaRPr kumimoji="0" lang="zh-CN" altLang="en-US"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68" name="矩形: 圆角 67"/>
          <p:cNvSpPr/>
          <p:nvPr/>
        </p:nvSpPr>
        <p:spPr>
          <a:xfrm>
            <a:off x="2720946" y="3975459"/>
            <a:ext cx="1413028" cy="405114"/>
          </a:xfrm>
          <a:prstGeom prst="roundRect">
            <a:avLst/>
          </a:prstGeom>
          <a:solidFill>
            <a:schemeClr val="bg1"/>
          </a:solidFill>
          <a:ln w="19050">
            <a:solidFill>
              <a:srgbClr val="522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时间：</a:t>
            </a:r>
            <a:r>
              <a:rPr kumimoji="0" lang="en-US" altLang="zh-CN"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xxx</a:t>
            </a:r>
            <a:endParaRPr kumimoji="0" lang="zh-CN" altLang="en-US"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73" name="任意多边形: 形状 72"/>
          <p:cNvSpPr/>
          <p:nvPr/>
        </p:nvSpPr>
        <p:spPr>
          <a:xfrm>
            <a:off x="0" y="0"/>
            <a:ext cx="393540" cy="40511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20" name="文本框 19"/>
          <p:cNvSpPr txBox="1"/>
          <p:nvPr/>
        </p:nvSpPr>
        <p:spPr>
          <a:xfrm>
            <a:off x="426501" y="307163"/>
            <a:ext cx="3153652" cy="369332"/>
          </a:xfrm>
          <a:prstGeom prst="rect">
            <a:avLst/>
          </a:prstGeom>
          <a:noFill/>
        </p:spPr>
        <p:txBody>
          <a:bodyPr wrap="square" rtlCol="0">
            <a:spAutoFit/>
          </a:bodyPr>
          <a:lstStyle/>
          <a:p>
            <a:r>
              <a:rPr lang="zh-CN" altLang="en-US" dirty="0">
                <a:latin typeface="Arial" panose="020B0604020202020204" pitchFamily="34" charset="0"/>
                <a:ea typeface="思源黑体 CN Regular" panose="020B0500000000000000" pitchFamily="34" charset="-122"/>
                <a:sym typeface="Arial" panose="020B0604020202020204" pitchFamily="34" charset="0"/>
              </a:rPr>
              <a:t>语文（人教版）八年级 下册</a:t>
            </a:r>
          </a:p>
        </p:txBody>
      </p:sp>
      <p:sp>
        <p:nvSpPr>
          <p:cNvPr id="21" name="矩形 20"/>
          <p:cNvSpPr/>
          <p:nvPr/>
        </p:nvSpPr>
        <p:spPr>
          <a:xfrm>
            <a:off x="610355" y="2866847"/>
            <a:ext cx="6011425" cy="307777"/>
          </a:xfrm>
          <a:prstGeom prst="rect">
            <a:avLst/>
          </a:prstGeom>
        </p:spPr>
        <p:txBody>
          <a:bodyPr wrap="square">
            <a:spAutoFit/>
          </a:bodyPr>
          <a:lstStyle/>
          <a:p>
            <a:pPr algn="dist"/>
            <a:r>
              <a:rPr lang="en-US" altLang="zh-CN" sz="1400" dirty="0">
                <a:latin typeface="Arial" panose="020B0604020202020204" pitchFamily="34" charset="0"/>
                <a:ea typeface="思源黑体 CN Regular" panose="020B0500000000000000" pitchFamily="34" charset="-122"/>
                <a:sym typeface="Arial" panose="020B0604020202020204" pitchFamily="34" charset="0"/>
              </a:rPr>
              <a:t>THERE SHOULD BE A SPIRIT OF KNOWING THINGS FROM THINGS</a:t>
            </a:r>
            <a:endParaRPr lang="en-US" altLang="zh-CN" sz="1100" spc="3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right)">
                                      <p:cBhvr>
                                        <p:cTn id="7" dur="1000"/>
                                        <p:tgtEl>
                                          <p:spTgt spid="73"/>
                                        </p:tgtEl>
                                      </p:cBhvr>
                                    </p:animEffect>
                                  </p:childTnLst>
                                </p:cTn>
                              </p:par>
                              <p:par>
                                <p:cTn id="8" presetID="22" presetClass="entr" presetSubtype="2" fill="hold" grpId="0" nodeType="withEffect">
                                  <p:stCondLst>
                                    <p:cond delay="1400"/>
                                  </p:stCondLst>
                                  <p:childTnLst>
                                    <p:set>
                                      <p:cBhvr>
                                        <p:cTn id="9" dur="1" fill="hold">
                                          <p:stCondLst>
                                            <p:cond delay="0"/>
                                          </p:stCondLst>
                                        </p:cTn>
                                        <p:tgtEl>
                                          <p:spTgt spid="62"/>
                                        </p:tgtEl>
                                        <p:attrNameLst>
                                          <p:attrName>style.visibility</p:attrName>
                                        </p:attrNameLst>
                                      </p:cBhvr>
                                      <p:to>
                                        <p:strVal val="visible"/>
                                      </p:to>
                                    </p:set>
                                    <p:animEffect transition="in" filter="wipe(right)">
                                      <p:cBhvr>
                                        <p:cTn id="10" dur="1000"/>
                                        <p:tgtEl>
                                          <p:spTgt spid="62"/>
                                        </p:tgtEl>
                                      </p:cBhvr>
                                    </p:animEffect>
                                  </p:childTnLst>
                                </p:cTn>
                              </p:par>
                              <p:par>
                                <p:cTn id="11" presetID="22" presetClass="entr" presetSubtype="2" fill="hold" grpId="0" nodeType="withEffect">
                                  <p:stCondLst>
                                    <p:cond delay="1900"/>
                                  </p:stCondLst>
                                  <p:childTnLst>
                                    <p:set>
                                      <p:cBhvr>
                                        <p:cTn id="12" dur="1" fill="hold">
                                          <p:stCondLst>
                                            <p:cond delay="0"/>
                                          </p:stCondLst>
                                        </p:cTn>
                                        <p:tgtEl>
                                          <p:spTgt spid="64"/>
                                        </p:tgtEl>
                                        <p:attrNameLst>
                                          <p:attrName>style.visibility</p:attrName>
                                        </p:attrNameLst>
                                      </p:cBhvr>
                                      <p:to>
                                        <p:strVal val="visible"/>
                                      </p:to>
                                    </p:set>
                                    <p:animEffect transition="in" filter="wipe(right)">
                                      <p:cBhvr>
                                        <p:cTn id="13" dur="1000"/>
                                        <p:tgtEl>
                                          <p:spTgt spid="64"/>
                                        </p:tgtEl>
                                      </p:cBhvr>
                                    </p:animEffect>
                                  </p:childTnLst>
                                </p:cTn>
                              </p:par>
                              <p:par>
                                <p:cTn id="14" presetID="22" presetClass="entr" presetSubtype="2" fill="hold" grpId="0" nodeType="withEffect">
                                  <p:stCondLst>
                                    <p:cond delay="2500"/>
                                  </p:stCondLst>
                                  <p:childTnLst>
                                    <p:set>
                                      <p:cBhvr>
                                        <p:cTn id="15" dur="1" fill="hold">
                                          <p:stCondLst>
                                            <p:cond delay="0"/>
                                          </p:stCondLst>
                                        </p:cTn>
                                        <p:tgtEl>
                                          <p:spTgt spid="60"/>
                                        </p:tgtEl>
                                        <p:attrNameLst>
                                          <p:attrName>style.visibility</p:attrName>
                                        </p:attrNameLst>
                                      </p:cBhvr>
                                      <p:to>
                                        <p:strVal val="visible"/>
                                      </p:to>
                                    </p:set>
                                    <p:animEffect transition="in" filter="wipe(right)">
                                      <p:cBhvr>
                                        <p:cTn id="16" dur="1000"/>
                                        <p:tgtEl>
                                          <p:spTgt spid="60"/>
                                        </p:tgtEl>
                                      </p:cBhvr>
                                    </p:animEffect>
                                  </p:childTnLst>
                                </p:cTn>
                              </p:par>
                              <p:par>
                                <p:cTn id="17" presetID="42" presetClass="entr" presetSubtype="0" fill="hold" grpId="0" nodeType="withEffect">
                                  <p:stCondLst>
                                    <p:cond delay="200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anim calcmode="lin" valueType="num">
                                      <p:cBhvr>
                                        <p:cTn id="20" dur="1000" fill="hold"/>
                                        <p:tgtEl>
                                          <p:spTgt spid="67"/>
                                        </p:tgtEl>
                                        <p:attrNameLst>
                                          <p:attrName>ppt_x</p:attrName>
                                        </p:attrNameLst>
                                      </p:cBhvr>
                                      <p:tavLst>
                                        <p:tav tm="0">
                                          <p:val>
                                            <p:strVal val="#ppt_x"/>
                                          </p:val>
                                        </p:tav>
                                        <p:tav tm="100000">
                                          <p:val>
                                            <p:strVal val="#ppt_x"/>
                                          </p:val>
                                        </p:tav>
                                      </p:tavLst>
                                    </p:anim>
                                    <p:anim calcmode="lin" valueType="num">
                                      <p:cBhvr>
                                        <p:cTn id="21" dur="1000" fill="hold"/>
                                        <p:tgtEl>
                                          <p:spTgt spid="6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2700"/>
                                  </p:stCondLst>
                                  <p:childTnLst>
                                    <p:set>
                                      <p:cBhvr>
                                        <p:cTn id="23" dur="1" fill="hold">
                                          <p:stCondLst>
                                            <p:cond delay="0"/>
                                          </p:stCondLst>
                                        </p:cTn>
                                        <p:tgtEl>
                                          <p:spTgt spid="68"/>
                                        </p:tgtEl>
                                        <p:attrNameLst>
                                          <p:attrName>style.visibility</p:attrName>
                                        </p:attrNameLst>
                                      </p:cBhvr>
                                      <p:to>
                                        <p:strVal val="visible"/>
                                      </p:to>
                                    </p:set>
                                    <p:animEffect transition="in" filter="fade">
                                      <p:cBhvr>
                                        <p:cTn id="24" dur="1000"/>
                                        <p:tgtEl>
                                          <p:spTgt spid="68"/>
                                        </p:tgtEl>
                                      </p:cBhvr>
                                    </p:animEffect>
                                    <p:anim calcmode="lin" valueType="num">
                                      <p:cBhvr>
                                        <p:cTn id="25" dur="1000" fill="hold"/>
                                        <p:tgtEl>
                                          <p:spTgt spid="68"/>
                                        </p:tgtEl>
                                        <p:attrNameLst>
                                          <p:attrName>ppt_x</p:attrName>
                                        </p:attrNameLst>
                                      </p:cBhvr>
                                      <p:tavLst>
                                        <p:tav tm="0">
                                          <p:val>
                                            <p:strVal val="#ppt_x"/>
                                          </p:val>
                                        </p:tav>
                                        <p:tav tm="100000">
                                          <p:val>
                                            <p:strVal val="#ppt_x"/>
                                          </p:val>
                                        </p:tav>
                                      </p:tavLst>
                                    </p:anim>
                                    <p:anim calcmode="lin" valueType="num">
                                      <p:cBhvr>
                                        <p:cTn id="2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left)">
                                      <p:cBhvr>
                                        <p:cTn id="31" dur="1500"/>
                                        <p:tgtEl>
                                          <p:spTgt spid="58"/>
                                        </p:tgtEl>
                                      </p:cBhvr>
                                    </p:animEffect>
                                  </p:childTnLst>
                                </p:cTn>
                              </p:par>
                            </p:childTnLst>
                          </p:cTn>
                        </p:par>
                        <p:par>
                          <p:cTn id="32" fill="hold">
                            <p:stCondLst>
                              <p:cond delay="1500"/>
                            </p:stCondLst>
                            <p:childTnLst>
                              <p:par>
                                <p:cTn id="33" presetID="14" presetClass="entr" presetSubtype="1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0" grpId="0" animBg="1"/>
      <p:bldP spid="62" grpId="0" animBg="1"/>
      <p:bldP spid="58" grpId="0"/>
      <p:bldP spid="67" grpId="0" animBg="1"/>
      <p:bldP spid="68" grpId="0" animBg="1"/>
      <p:bldP spid="73" grpId="0" animBg="1"/>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6"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内容探究</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0" y="1517320"/>
            <a:ext cx="4624759"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１</a:t>
            </a:r>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课文论述的话题是什么？</a:t>
            </a:r>
          </a:p>
        </p:txBody>
      </p:sp>
      <p:sp>
        <p:nvSpPr>
          <p:cNvPr id="27" name="内容占位符 1"/>
          <p:cNvSpPr txBox="1">
            <a:spLocks noChangeArrowheads="1"/>
          </p:cNvSpPr>
          <p:nvPr>
            <p:custDataLst>
              <p:tags r:id="rId2"/>
            </p:custDataLst>
          </p:nvPr>
        </p:nvSpPr>
        <p:spPr>
          <a:xfrm>
            <a:off x="699079" y="2455892"/>
            <a:ext cx="8225001" cy="611620"/>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谈谈中国学生应该怎样学习自然科学。</a:t>
            </a:r>
          </a:p>
        </p:txBody>
      </p:sp>
      <p:sp>
        <p:nvSpPr>
          <p:cNvPr id="8" name="文本框 7"/>
          <p:cNvSpPr txBox="1"/>
          <p:nvPr/>
        </p:nvSpPr>
        <p:spPr>
          <a:xfrm>
            <a:off x="699080" y="3568933"/>
            <a:ext cx="8403926" cy="1055608"/>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2.</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丁肇中教授在文章中指出中国学生应该怎样了解自然科学？</a:t>
            </a:r>
          </a:p>
        </p:txBody>
      </p:sp>
      <p:sp>
        <p:nvSpPr>
          <p:cNvPr id="9" name="内容占位符 1"/>
          <p:cNvSpPr txBox="1">
            <a:spLocks noChangeArrowheads="1"/>
          </p:cNvSpPr>
          <p:nvPr>
            <p:custDataLst>
              <p:tags r:id="rId3"/>
            </p:custDataLst>
          </p:nvPr>
        </p:nvSpPr>
        <p:spPr>
          <a:xfrm>
            <a:off x="699079" y="5034870"/>
            <a:ext cx="8225001" cy="611620"/>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应有格物致知精神。</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randombar(horizontal)">
                                      <p:cBhvr>
                                        <p:cTn id="7" dur="500"/>
                                        <p:tgtEl>
                                          <p:spTgt spid="2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内容探究</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0" y="1517320"/>
            <a:ext cx="9735239" cy="510778"/>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3.</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作者说传统的中国教育并不重视真正的格物和致知</a:t>
            </a:r>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 </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这是为什么呢？</a:t>
            </a:r>
          </a:p>
        </p:txBody>
      </p:sp>
      <p:sp>
        <p:nvSpPr>
          <p:cNvPr id="27" name="内容占位符 1"/>
          <p:cNvSpPr txBox="1">
            <a:spLocks noChangeArrowheads="1"/>
          </p:cNvSpPr>
          <p:nvPr>
            <p:custDataLst>
              <p:tags r:id="rId2"/>
            </p:custDataLst>
          </p:nvPr>
        </p:nvSpPr>
        <p:spPr>
          <a:xfrm>
            <a:off x="699079" y="2455892"/>
            <a:ext cx="8225001" cy="3182908"/>
          </a:xfrm>
          <a:prstGeom prst="roundRect">
            <a:avLst>
              <a:gd name="adj" fmla="val 4118"/>
            </a:avLst>
          </a:prstGeom>
          <a:ln w="9525" algn="ctr">
            <a:solidFill>
              <a:srgbClr val="603C2F"/>
            </a:solidFill>
            <a:miter lim="1000000"/>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因为传统教育的目的并不是寻求新知识，而是适应一个固定的社会制度。格物致知的目的是使人达到诚意、正心、修身、齐家、治国、平天下的田地。</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这个目的与丁教授讲的格物致知的目的不一样，丁教授讲的目的是通过实验得到新知识。 </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内容探究</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0" y="1517320"/>
            <a:ext cx="10710600" cy="510778"/>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4.</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作者举了王阳明的例子。我们探讨一下：王阳明 “格”竹子为什么失败？</a:t>
            </a:r>
          </a:p>
        </p:txBody>
      </p:sp>
      <p:sp>
        <p:nvSpPr>
          <p:cNvPr id="27" name="内容占位符 1"/>
          <p:cNvSpPr txBox="1">
            <a:spLocks noChangeArrowheads="1"/>
          </p:cNvSpPr>
          <p:nvPr>
            <p:custDataLst>
              <p:tags r:id="rId2"/>
            </p:custDataLst>
          </p:nvPr>
        </p:nvSpPr>
        <p:spPr>
          <a:xfrm>
            <a:off x="699079" y="2562257"/>
            <a:ext cx="8225001" cy="2786668"/>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这位先生面对竹子硬想了七天，而不动手实践，把探察外界误认为探讨自己，从内心领悟真理。</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王阳明的“格物”实是“格己”，而不是研究万物的道理，这是无用的，不能适用于现在的世界的。证明传统的中国教育的目的是不正确的。</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品味赏析</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0" y="1517320"/>
            <a:ext cx="10710600" cy="510778"/>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1.</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读完全文后，请你说说古今“格物致知”的不同含义表现在哪里？</a:t>
            </a:r>
          </a:p>
        </p:txBody>
      </p:sp>
      <p:sp>
        <p:nvSpPr>
          <p:cNvPr id="27" name="内容占位符 1"/>
          <p:cNvSpPr txBox="1">
            <a:spLocks noChangeArrowheads="1"/>
          </p:cNvSpPr>
          <p:nvPr>
            <p:custDataLst>
              <p:tags r:id="rId2"/>
            </p:custDataLst>
          </p:nvPr>
        </p:nvSpPr>
        <p:spPr>
          <a:xfrm>
            <a:off x="699079" y="2562257"/>
            <a:ext cx="8225001" cy="2786668"/>
          </a:xfrm>
          <a:prstGeom prst="roundRect">
            <a:avLst>
              <a:gd name="adj" fmla="val 4118"/>
            </a:avLst>
          </a:prstGeom>
          <a:ln w="9525" algn="ctr">
            <a:solidFill>
              <a:srgbClr val="603C2F"/>
            </a:solidFill>
            <a:miter lim="1000000"/>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古代</a:t>
            </a:r>
            <a:r>
              <a:rPr lang="en-US" altLang="zh-CN" sz="20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大学</a:t>
            </a:r>
            <a:r>
              <a:rPr lang="en-US" altLang="zh-CN" sz="20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里“格物致知”的最终目的是平天下，所以它“格”的物一般是向自己的内心去探索，即所谓的治国平天下之道，侧重于抽象的道理，王阳明“格”竹的例子就是如此。</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而当今世界要求的“格物致知”，其目的是了解自然，认识自然，获得新知，为人类服务，所以侧重于实地实验精神。</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品味赏析</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0" y="1517320"/>
            <a:ext cx="5214040" cy="510778"/>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2.</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举王阳明的例子，想要说明什么</a:t>
            </a:r>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a:t>
            </a:r>
          </a:p>
        </p:txBody>
      </p:sp>
      <p:sp>
        <p:nvSpPr>
          <p:cNvPr id="27" name="内容占位符 1"/>
          <p:cNvSpPr txBox="1">
            <a:spLocks noChangeArrowheads="1"/>
          </p:cNvSpPr>
          <p:nvPr>
            <p:custDataLst>
              <p:tags r:id="rId2"/>
            </p:custDataLst>
          </p:nvPr>
        </p:nvSpPr>
        <p:spPr>
          <a:xfrm>
            <a:off x="699079" y="2562257"/>
            <a:ext cx="8225001" cy="2786668"/>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选文第</a:t>
            </a:r>
            <a:r>
              <a:rPr lang="en-US" altLang="zh-CN" sz="2000" dirty="0">
                <a:latin typeface="Arial" panose="020B0604020202020204" pitchFamily="34" charset="0"/>
                <a:ea typeface="思源黑体 CN Regular" panose="020B0500000000000000" pitchFamily="34" charset="-122"/>
                <a:sym typeface="Arial" panose="020B0604020202020204" pitchFamily="34" charset="0"/>
              </a:rPr>
              <a:t>4</a:t>
            </a: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段列举明代大哲学家王阳明“格”院子里的竹子的反面例子，阐述了儒家对实验的态度是把探察外界误认为探讨自己。</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第</a:t>
            </a:r>
            <a:r>
              <a:rPr lang="en-US" altLang="zh-CN" sz="2000" dirty="0">
                <a:latin typeface="Arial" panose="020B0604020202020204" pitchFamily="34" charset="0"/>
                <a:ea typeface="思源黑体 CN Regular" panose="020B0500000000000000" pitchFamily="34" charset="-122"/>
                <a:sym typeface="Arial" panose="020B0604020202020204" pitchFamily="34" charset="0"/>
              </a:rPr>
              <a:t>5</a:t>
            </a: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段继续分析该事例，用以论述中国传统教育埋没了“格物致知”的真正意义。</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品味赏析</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0" y="1517320"/>
            <a:ext cx="6433240" cy="510778"/>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3.</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第</a:t>
            </a:r>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12</a:t>
            </a:r>
            <a:r>
              <a:rPr lang="zh-CN" altLang="en-US"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段举自己的经验为证，有什么好处</a:t>
            </a:r>
            <a:r>
              <a:rPr lang="en-US" altLang="zh-CN" sz="2400"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a:t>
            </a:r>
          </a:p>
        </p:txBody>
      </p:sp>
      <p:sp>
        <p:nvSpPr>
          <p:cNvPr id="27" name="内容占位符 1"/>
          <p:cNvSpPr txBox="1">
            <a:spLocks noChangeArrowheads="1"/>
          </p:cNvSpPr>
          <p:nvPr>
            <p:custDataLst>
              <p:tags r:id="rId2"/>
            </p:custDataLst>
          </p:nvPr>
        </p:nvSpPr>
        <p:spPr>
          <a:xfrm>
            <a:off x="699079" y="2562257"/>
            <a:ext cx="8225001" cy="2786668"/>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第</a:t>
            </a:r>
            <a:r>
              <a:rPr lang="en-US" altLang="zh-CN" sz="2000" dirty="0">
                <a:latin typeface="Arial" panose="020B0604020202020204" pitchFamily="34" charset="0"/>
                <a:ea typeface="思源黑体 CN Regular" panose="020B0500000000000000" pitchFamily="34" charset="-122"/>
                <a:sym typeface="Arial" panose="020B0604020202020204" pitchFamily="34" charset="0"/>
              </a:rPr>
              <a:t>12</a:t>
            </a: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段，作者通过列举自己在美国大学念物理时，因事先没有准备，做研究时发现需要自己做主张、出主意而恐慌的亲身经历，阐述了以埋头读书应付一切，对于实际的需要毫无帮助的道理。证明传统的中国教育的目的是不正确。</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归纳总结</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27" name="内容占位符 1"/>
          <p:cNvSpPr txBox="1">
            <a:spLocks noChangeArrowheads="1"/>
          </p:cNvSpPr>
          <p:nvPr>
            <p:custDataLst>
              <p:tags r:id="rId2"/>
            </p:custDataLst>
          </p:nvPr>
        </p:nvSpPr>
        <p:spPr>
          <a:xfrm>
            <a:off x="827060" y="1775618"/>
            <a:ext cx="10537881" cy="3936685"/>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真正的格物致知精神就贯穿在我们日常学习生活的方方面面，关键是看我们每个人的头脑中究竟真正有没有探索、实践、创新的精神。只有有了这些精神，我们的生活才是多彩的，我们的思维才是开阔的。</a:t>
            </a:r>
          </a:p>
          <a:p>
            <a:pPr marL="0" indent="0">
              <a:lnSpc>
                <a:spcPct val="200000"/>
              </a:lnSpc>
              <a:buFont typeface="Arial" panose="020B0604020202020204" pitchFamily="34" charset="0"/>
              <a:buNone/>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    实现中华民族的伟大复兴在于创新。特别是改革开放以来，我们的祖国走进了一个令人振奋自豪的新时代。主要我们立足于自己的实际，努力探索，勇于实践，大胆创新，我们就一定能够取得成功，创造辉煌，我们也就一定能够实现我们中华民族的伟大复兴。</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任意多边形: 形状 63"/>
          <p:cNvSpPr/>
          <p:nvPr/>
        </p:nvSpPr>
        <p:spPr>
          <a:xfrm>
            <a:off x="2004232" y="0"/>
            <a:ext cx="10187768" cy="6858000"/>
          </a:xfrm>
          <a:custGeom>
            <a:avLst/>
            <a:gdLst>
              <a:gd name="connsiteX0" fmla="*/ 5351064 w 10187768"/>
              <a:gd name="connsiteY0" fmla="*/ 0 h 6858000"/>
              <a:gd name="connsiteX1" fmla="*/ 10187768 w 10187768"/>
              <a:gd name="connsiteY1" fmla="*/ 0 h 6858000"/>
              <a:gd name="connsiteX2" fmla="*/ 10187768 w 10187768"/>
              <a:gd name="connsiteY2" fmla="*/ 6858000 h 6858000"/>
              <a:gd name="connsiteX3" fmla="*/ 0 w 10187768"/>
              <a:gd name="connsiteY3" fmla="*/ 6858000 h 6858000"/>
              <a:gd name="connsiteX4" fmla="*/ 16061 w 10187768"/>
              <a:gd name="connsiteY4" fmla="*/ 6827223 h 6858000"/>
              <a:gd name="connsiteX5" fmla="*/ 481818 w 10187768"/>
              <a:gd name="connsiteY5" fmla="*/ 6305398 h 6858000"/>
              <a:gd name="connsiteX6" fmla="*/ 1670538 w 10187768"/>
              <a:gd name="connsiteY6" fmla="*/ 5768442 h 6858000"/>
              <a:gd name="connsiteX7" fmla="*/ 4688059 w 10187768"/>
              <a:gd name="connsiteY7" fmla="*/ 4679188 h 6858000"/>
              <a:gd name="connsiteX8" fmla="*/ 5541498 w 10187768"/>
              <a:gd name="connsiteY8" fmla="*/ 1979066 h 6858000"/>
              <a:gd name="connsiteX9" fmla="*/ 5369410 w 10187768"/>
              <a:gd name="connsiteY9" fmla="*/ 11795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7768" h="6858000">
                <a:moveTo>
                  <a:pt x="5351064" y="0"/>
                </a:moveTo>
                <a:lnTo>
                  <a:pt x="10187768" y="0"/>
                </a:lnTo>
                <a:lnTo>
                  <a:pt x="10187768" y="6858000"/>
                </a:lnTo>
                <a:lnTo>
                  <a:pt x="0" y="6858000"/>
                </a:lnTo>
                <a:lnTo>
                  <a:pt x="16061" y="6827223"/>
                </a:lnTo>
                <a:cubicBezTo>
                  <a:pt x="124432" y="6642793"/>
                  <a:pt x="297668" y="6447628"/>
                  <a:pt x="481818" y="6305398"/>
                </a:cubicBezTo>
                <a:cubicBezTo>
                  <a:pt x="776458" y="6077831"/>
                  <a:pt x="969498" y="6039477"/>
                  <a:pt x="1670538" y="5768442"/>
                </a:cubicBezTo>
                <a:cubicBezTo>
                  <a:pt x="2371578" y="5497407"/>
                  <a:pt x="4042898" y="5310751"/>
                  <a:pt x="4688059" y="4679188"/>
                </a:cubicBezTo>
                <a:cubicBezTo>
                  <a:pt x="5333219" y="4047626"/>
                  <a:pt x="5566898" y="3024852"/>
                  <a:pt x="5541498" y="1979066"/>
                </a:cubicBezTo>
                <a:cubicBezTo>
                  <a:pt x="5532767" y="1619578"/>
                  <a:pt x="5469111" y="794856"/>
                  <a:pt x="5369410" y="117957"/>
                </a:cubicBez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60" name="任意多边形: 形状 59"/>
          <p:cNvSpPr/>
          <p:nvPr/>
        </p:nvSpPr>
        <p:spPr>
          <a:xfrm>
            <a:off x="2684170" y="0"/>
            <a:ext cx="9507831" cy="6858000"/>
          </a:xfrm>
          <a:custGeom>
            <a:avLst/>
            <a:gdLst>
              <a:gd name="connsiteX0" fmla="*/ 4936616 w 9507831"/>
              <a:gd name="connsiteY0" fmla="*/ 0 h 6858000"/>
              <a:gd name="connsiteX1" fmla="*/ 9507831 w 9507831"/>
              <a:gd name="connsiteY1" fmla="*/ 0 h 6858000"/>
              <a:gd name="connsiteX2" fmla="*/ 9507831 w 9507831"/>
              <a:gd name="connsiteY2" fmla="*/ 6858000 h 6858000"/>
              <a:gd name="connsiteX3" fmla="*/ 40756 w 9507831"/>
              <a:gd name="connsiteY3" fmla="*/ 6858000 h 6858000"/>
              <a:gd name="connsiteX4" fmla="*/ 24494 w 9507831"/>
              <a:gd name="connsiteY4" fmla="*/ 6844913 h 6858000"/>
              <a:gd name="connsiteX5" fmla="*/ 421771 w 9507831"/>
              <a:gd name="connsiteY5" fmla="*/ 6410065 h 6858000"/>
              <a:gd name="connsiteX6" fmla="*/ 4434619 w 9507831"/>
              <a:gd name="connsiteY6" fmla="*/ 4396021 h 6858000"/>
              <a:gd name="connsiteX7" fmla="*/ 4975021 w 9507831"/>
              <a:gd name="connsiteY7" fmla="*/ 5285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07831" h="6858000">
                <a:moveTo>
                  <a:pt x="4936616" y="0"/>
                </a:moveTo>
                <a:lnTo>
                  <a:pt x="9507831" y="0"/>
                </a:lnTo>
                <a:lnTo>
                  <a:pt x="9507831" y="6858000"/>
                </a:lnTo>
                <a:lnTo>
                  <a:pt x="40756" y="6858000"/>
                </a:lnTo>
                <a:lnTo>
                  <a:pt x="24494" y="6844913"/>
                </a:lnTo>
                <a:cubicBezTo>
                  <a:pt x="-55238" y="6762298"/>
                  <a:pt x="55212" y="6660023"/>
                  <a:pt x="421771" y="6410065"/>
                </a:cubicBezTo>
                <a:cubicBezTo>
                  <a:pt x="1073429" y="5965697"/>
                  <a:pt x="3683496" y="5482966"/>
                  <a:pt x="4434619" y="4396021"/>
                </a:cubicBezTo>
                <a:cubicBezTo>
                  <a:pt x="5091852" y="3444945"/>
                  <a:pt x="5075532" y="2016582"/>
                  <a:pt x="4975021" y="528559"/>
                </a:cubicBezTo>
                <a:close/>
              </a:path>
            </a:pathLst>
          </a:custGeom>
          <a:solidFill>
            <a:srgbClr val="522A1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62" name="任意多边形: 形状 61"/>
          <p:cNvSpPr/>
          <p:nvPr/>
        </p:nvSpPr>
        <p:spPr>
          <a:xfrm>
            <a:off x="3210020" y="0"/>
            <a:ext cx="8981981" cy="6858000"/>
          </a:xfrm>
          <a:custGeom>
            <a:avLst/>
            <a:gdLst>
              <a:gd name="connsiteX0" fmla="*/ 4518299 w 8981981"/>
              <a:gd name="connsiteY0" fmla="*/ 0 h 6858000"/>
              <a:gd name="connsiteX1" fmla="*/ 8981981 w 8981981"/>
              <a:gd name="connsiteY1" fmla="*/ 0 h 6858000"/>
              <a:gd name="connsiteX2" fmla="*/ 8981981 w 8981981"/>
              <a:gd name="connsiteY2" fmla="*/ 6858000 h 6858000"/>
              <a:gd name="connsiteX3" fmla="*/ 37302 w 8981981"/>
              <a:gd name="connsiteY3" fmla="*/ 6858000 h 6858000"/>
              <a:gd name="connsiteX4" fmla="*/ 22418 w 8981981"/>
              <a:gd name="connsiteY4" fmla="*/ 6844913 h 6858000"/>
              <a:gd name="connsiteX5" fmla="*/ 386030 w 8981981"/>
              <a:gd name="connsiteY5" fmla="*/ 6410065 h 6858000"/>
              <a:gd name="connsiteX6" fmla="*/ 4058842 w 8981981"/>
              <a:gd name="connsiteY6" fmla="*/ 4396021 h 6858000"/>
              <a:gd name="connsiteX7" fmla="*/ 4553449 w 8981981"/>
              <a:gd name="connsiteY7" fmla="*/ 5285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81981" h="6858000">
                <a:moveTo>
                  <a:pt x="4518299" y="0"/>
                </a:moveTo>
                <a:lnTo>
                  <a:pt x="8981981" y="0"/>
                </a:lnTo>
                <a:lnTo>
                  <a:pt x="8981981" y="6858000"/>
                </a:lnTo>
                <a:lnTo>
                  <a:pt x="37302" y="6858000"/>
                </a:lnTo>
                <a:lnTo>
                  <a:pt x="22418" y="6844913"/>
                </a:lnTo>
                <a:cubicBezTo>
                  <a:pt x="-50558" y="6762298"/>
                  <a:pt x="50533" y="6660023"/>
                  <a:pt x="386030" y="6410065"/>
                </a:cubicBezTo>
                <a:cubicBezTo>
                  <a:pt x="982469" y="5965697"/>
                  <a:pt x="3371365" y="5482966"/>
                  <a:pt x="4058842" y="4396021"/>
                </a:cubicBezTo>
                <a:cubicBezTo>
                  <a:pt x="4660380" y="3444945"/>
                  <a:pt x="4645444" y="2016582"/>
                  <a:pt x="4553449" y="528559"/>
                </a:cubicBezTo>
                <a:close/>
              </a:path>
            </a:pathLst>
          </a:cu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58" name="文本框 57"/>
          <p:cNvSpPr txBox="1"/>
          <p:nvPr/>
        </p:nvSpPr>
        <p:spPr>
          <a:xfrm>
            <a:off x="588990" y="1864312"/>
            <a:ext cx="6206667" cy="923330"/>
          </a:xfrm>
          <a:prstGeom prst="rect">
            <a:avLst/>
          </a:prstGeom>
          <a:noFill/>
        </p:spPr>
        <p:txBody>
          <a:bodyPr wrap="square" rtlCol="0">
            <a:spAutoFit/>
          </a:bodyPr>
          <a:lstStyle/>
          <a:p>
            <a:pPr lvl="0"/>
            <a:r>
              <a:rPr lang="zh-CN" altLang="en-US" sz="5400" b="1" i="1" dirty="0">
                <a:solidFill>
                  <a:srgbClr val="522A1C"/>
                </a:solidFill>
                <a:latin typeface="Arial" panose="020B0604020202020204" pitchFamily="34" charset="0"/>
                <a:ea typeface="思源黑体 CN Regular" panose="020B0500000000000000" pitchFamily="34" charset="-122"/>
                <a:sym typeface="Arial" panose="020B0604020202020204" pitchFamily="34" charset="0"/>
              </a:rPr>
              <a:t>感谢各位的聆听</a:t>
            </a:r>
          </a:p>
        </p:txBody>
      </p:sp>
      <p:sp>
        <p:nvSpPr>
          <p:cNvPr id="67" name="矩形: 圆角 66"/>
          <p:cNvSpPr/>
          <p:nvPr/>
        </p:nvSpPr>
        <p:spPr>
          <a:xfrm>
            <a:off x="733038" y="3975459"/>
            <a:ext cx="1790243" cy="405114"/>
          </a:xfrm>
          <a:prstGeom prst="roundRect">
            <a:avLst/>
          </a:prstGeom>
          <a:solidFill>
            <a:schemeClr val="bg1"/>
          </a:solidFill>
          <a:ln w="19050">
            <a:solidFill>
              <a:srgbClr val="522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主讲：</a:t>
            </a:r>
            <a:r>
              <a:rPr kumimoji="0" lang="en-US" altLang="zh-CN" sz="1600" b="0" i="0" u="none" strike="noStrike" kern="1200" cap="none" spc="0" normalizeH="0" baseline="0" noProof="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xippt</a:t>
            </a:r>
            <a:endParaRPr kumimoji="0" lang="zh-CN" altLang="en-US"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68" name="矩形: 圆角 67"/>
          <p:cNvSpPr/>
          <p:nvPr/>
        </p:nvSpPr>
        <p:spPr>
          <a:xfrm>
            <a:off x="2720946" y="3975459"/>
            <a:ext cx="1413028" cy="405114"/>
          </a:xfrm>
          <a:prstGeom prst="roundRect">
            <a:avLst/>
          </a:prstGeom>
          <a:solidFill>
            <a:schemeClr val="bg1"/>
          </a:solidFill>
          <a:ln w="19050">
            <a:solidFill>
              <a:srgbClr val="522A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时间：</a:t>
            </a:r>
            <a:r>
              <a:rPr kumimoji="0" lang="en-US" altLang="zh-CN"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rPr>
              <a:t>xxx</a:t>
            </a:r>
            <a:endParaRPr kumimoji="0" lang="zh-CN" altLang="en-US" sz="1600" b="0" i="0" u="none" strike="noStrike" kern="1200" cap="none" spc="0" normalizeH="0" baseline="0" noProof="0" dirty="0">
              <a:ln>
                <a:noFill/>
              </a:ln>
              <a:solidFill>
                <a:srgbClr val="522A1C"/>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73" name="任意多边形: 形状 72"/>
          <p:cNvSpPr/>
          <p:nvPr/>
        </p:nvSpPr>
        <p:spPr>
          <a:xfrm>
            <a:off x="0" y="0"/>
            <a:ext cx="393540" cy="40511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20" name="文本框 19"/>
          <p:cNvSpPr txBox="1"/>
          <p:nvPr/>
        </p:nvSpPr>
        <p:spPr>
          <a:xfrm>
            <a:off x="426501" y="307163"/>
            <a:ext cx="3153652" cy="369332"/>
          </a:xfrm>
          <a:prstGeom prst="rect">
            <a:avLst/>
          </a:prstGeom>
          <a:noFill/>
        </p:spPr>
        <p:txBody>
          <a:bodyPr wrap="square" rtlCol="0">
            <a:spAutoFit/>
          </a:bodyPr>
          <a:lstStyle/>
          <a:p>
            <a:r>
              <a:rPr lang="zh-CN" altLang="en-US" dirty="0">
                <a:latin typeface="Arial" panose="020B0604020202020204" pitchFamily="34" charset="0"/>
                <a:ea typeface="思源黑体 CN Regular" panose="020B0500000000000000" pitchFamily="34" charset="-122"/>
                <a:sym typeface="Arial" panose="020B0604020202020204" pitchFamily="34" charset="0"/>
              </a:rPr>
              <a:t>语文（人教版）八年级 下册</a:t>
            </a:r>
          </a:p>
        </p:txBody>
      </p:sp>
      <p:sp>
        <p:nvSpPr>
          <p:cNvPr id="21" name="矩形 20"/>
          <p:cNvSpPr/>
          <p:nvPr/>
        </p:nvSpPr>
        <p:spPr>
          <a:xfrm>
            <a:off x="610355" y="2866847"/>
            <a:ext cx="6011425" cy="307777"/>
          </a:xfrm>
          <a:prstGeom prst="rect">
            <a:avLst/>
          </a:prstGeom>
        </p:spPr>
        <p:txBody>
          <a:bodyPr wrap="square">
            <a:spAutoFit/>
          </a:bodyPr>
          <a:lstStyle/>
          <a:p>
            <a:pPr algn="dist"/>
            <a:r>
              <a:rPr lang="en-US" altLang="zh-CN" sz="1400" dirty="0">
                <a:latin typeface="Arial" panose="020B0604020202020204" pitchFamily="34" charset="0"/>
                <a:ea typeface="思源黑体 CN Regular" panose="020B0500000000000000" pitchFamily="34" charset="-122"/>
                <a:sym typeface="Arial" panose="020B0604020202020204" pitchFamily="34" charset="0"/>
              </a:rPr>
              <a:t>THERE SHOULD BE A SPIRIT OF KNOWING THINGS FROM THINGS</a:t>
            </a:r>
            <a:endParaRPr lang="en-US" altLang="zh-CN" sz="1100" spc="3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right)">
                                      <p:cBhvr>
                                        <p:cTn id="7" dur="1000"/>
                                        <p:tgtEl>
                                          <p:spTgt spid="73"/>
                                        </p:tgtEl>
                                      </p:cBhvr>
                                    </p:animEffect>
                                  </p:childTnLst>
                                </p:cTn>
                              </p:par>
                              <p:par>
                                <p:cTn id="8" presetID="22" presetClass="entr" presetSubtype="2" fill="hold" grpId="0" nodeType="withEffect">
                                  <p:stCondLst>
                                    <p:cond delay="1400"/>
                                  </p:stCondLst>
                                  <p:childTnLst>
                                    <p:set>
                                      <p:cBhvr>
                                        <p:cTn id="9" dur="1" fill="hold">
                                          <p:stCondLst>
                                            <p:cond delay="0"/>
                                          </p:stCondLst>
                                        </p:cTn>
                                        <p:tgtEl>
                                          <p:spTgt spid="62"/>
                                        </p:tgtEl>
                                        <p:attrNameLst>
                                          <p:attrName>style.visibility</p:attrName>
                                        </p:attrNameLst>
                                      </p:cBhvr>
                                      <p:to>
                                        <p:strVal val="visible"/>
                                      </p:to>
                                    </p:set>
                                    <p:animEffect transition="in" filter="wipe(right)">
                                      <p:cBhvr>
                                        <p:cTn id="10" dur="1000"/>
                                        <p:tgtEl>
                                          <p:spTgt spid="62"/>
                                        </p:tgtEl>
                                      </p:cBhvr>
                                    </p:animEffect>
                                  </p:childTnLst>
                                </p:cTn>
                              </p:par>
                              <p:par>
                                <p:cTn id="11" presetID="22" presetClass="entr" presetSubtype="2" fill="hold" grpId="0" nodeType="withEffect">
                                  <p:stCondLst>
                                    <p:cond delay="1900"/>
                                  </p:stCondLst>
                                  <p:childTnLst>
                                    <p:set>
                                      <p:cBhvr>
                                        <p:cTn id="12" dur="1" fill="hold">
                                          <p:stCondLst>
                                            <p:cond delay="0"/>
                                          </p:stCondLst>
                                        </p:cTn>
                                        <p:tgtEl>
                                          <p:spTgt spid="64"/>
                                        </p:tgtEl>
                                        <p:attrNameLst>
                                          <p:attrName>style.visibility</p:attrName>
                                        </p:attrNameLst>
                                      </p:cBhvr>
                                      <p:to>
                                        <p:strVal val="visible"/>
                                      </p:to>
                                    </p:set>
                                    <p:animEffect transition="in" filter="wipe(right)">
                                      <p:cBhvr>
                                        <p:cTn id="13" dur="1000"/>
                                        <p:tgtEl>
                                          <p:spTgt spid="64"/>
                                        </p:tgtEl>
                                      </p:cBhvr>
                                    </p:animEffect>
                                  </p:childTnLst>
                                </p:cTn>
                              </p:par>
                              <p:par>
                                <p:cTn id="14" presetID="22" presetClass="entr" presetSubtype="2" fill="hold" grpId="0" nodeType="withEffect">
                                  <p:stCondLst>
                                    <p:cond delay="2500"/>
                                  </p:stCondLst>
                                  <p:childTnLst>
                                    <p:set>
                                      <p:cBhvr>
                                        <p:cTn id="15" dur="1" fill="hold">
                                          <p:stCondLst>
                                            <p:cond delay="0"/>
                                          </p:stCondLst>
                                        </p:cTn>
                                        <p:tgtEl>
                                          <p:spTgt spid="60"/>
                                        </p:tgtEl>
                                        <p:attrNameLst>
                                          <p:attrName>style.visibility</p:attrName>
                                        </p:attrNameLst>
                                      </p:cBhvr>
                                      <p:to>
                                        <p:strVal val="visible"/>
                                      </p:to>
                                    </p:set>
                                    <p:animEffect transition="in" filter="wipe(right)">
                                      <p:cBhvr>
                                        <p:cTn id="16" dur="1000"/>
                                        <p:tgtEl>
                                          <p:spTgt spid="60"/>
                                        </p:tgtEl>
                                      </p:cBhvr>
                                    </p:animEffect>
                                  </p:childTnLst>
                                </p:cTn>
                              </p:par>
                              <p:par>
                                <p:cTn id="17" presetID="42" presetClass="entr" presetSubtype="0" fill="hold" grpId="0" nodeType="withEffect">
                                  <p:stCondLst>
                                    <p:cond delay="200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anim calcmode="lin" valueType="num">
                                      <p:cBhvr>
                                        <p:cTn id="20" dur="1000" fill="hold"/>
                                        <p:tgtEl>
                                          <p:spTgt spid="67"/>
                                        </p:tgtEl>
                                        <p:attrNameLst>
                                          <p:attrName>ppt_x</p:attrName>
                                        </p:attrNameLst>
                                      </p:cBhvr>
                                      <p:tavLst>
                                        <p:tav tm="0">
                                          <p:val>
                                            <p:strVal val="#ppt_x"/>
                                          </p:val>
                                        </p:tav>
                                        <p:tav tm="100000">
                                          <p:val>
                                            <p:strVal val="#ppt_x"/>
                                          </p:val>
                                        </p:tav>
                                      </p:tavLst>
                                    </p:anim>
                                    <p:anim calcmode="lin" valueType="num">
                                      <p:cBhvr>
                                        <p:cTn id="21" dur="1000" fill="hold"/>
                                        <p:tgtEl>
                                          <p:spTgt spid="6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2700"/>
                                  </p:stCondLst>
                                  <p:childTnLst>
                                    <p:set>
                                      <p:cBhvr>
                                        <p:cTn id="23" dur="1" fill="hold">
                                          <p:stCondLst>
                                            <p:cond delay="0"/>
                                          </p:stCondLst>
                                        </p:cTn>
                                        <p:tgtEl>
                                          <p:spTgt spid="68"/>
                                        </p:tgtEl>
                                        <p:attrNameLst>
                                          <p:attrName>style.visibility</p:attrName>
                                        </p:attrNameLst>
                                      </p:cBhvr>
                                      <p:to>
                                        <p:strVal val="visible"/>
                                      </p:to>
                                    </p:set>
                                    <p:animEffect transition="in" filter="fade">
                                      <p:cBhvr>
                                        <p:cTn id="24" dur="1000"/>
                                        <p:tgtEl>
                                          <p:spTgt spid="68"/>
                                        </p:tgtEl>
                                      </p:cBhvr>
                                    </p:animEffect>
                                    <p:anim calcmode="lin" valueType="num">
                                      <p:cBhvr>
                                        <p:cTn id="25" dur="1000" fill="hold"/>
                                        <p:tgtEl>
                                          <p:spTgt spid="68"/>
                                        </p:tgtEl>
                                        <p:attrNameLst>
                                          <p:attrName>ppt_x</p:attrName>
                                        </p:attrNameLst>
                                      </p:cBhvr>
                                      <p:tavLst>
                                        <p:tav tm="0">
                                          <p:val>
                                            <p:strVal val="#ppt_x"/>
                                          </p:val>
                                        </p:tav>
                                        <p:tav tm="100000">
                                          <p:val>
                                            <p:strVal val="#ppt_x"/>
                                          </p:val>
                                        </p:tav>
                                      </p:tavLst>
                                    </p:anim>
                                    <p:anim calcmode="lin" valueType="num">
                                      <p:cBhvr>
                                        <p:cTn id="2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left)">
                                      <p:cBhvr>
                                        <p:cTn id="31" dur="1500"/>
                                        <p:tgtEl>
                                          <p:spTgt spid="58"/>
                                        </p:tgtEl>
                                      </p:cBhvr>
                                    </p:animEffect>
                                  </p:childTnLst>
                                </p:cTn>
                              </p:par>
                            </p:childTnLst>
                          </p:cTn>
                        </p:par>
                        <p:par>
                          <p:cTn id="32" fill="hold">
                            <p:stCondLst>
                              <p:cond delay="1500"/>
                            </p:stCondLst>
                            <p:childTnLst>
                              <p:par>
                                <p:cTn id="33" presetID="14" presetClass="entr" presetSubtype="1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0" grpId="0" animBg="1"/>
      <p:bldP spid="62" grpId="0" animBg="1"/>
      <p:bldP spid="58" grpId="0"/>
      <p:bldP spid="67" grpId="0" animBg="1"/>
      <p:bldP spid="68" grpId="0" animBg="1"/>
      <p:bldP spid="73" grpId="0" animBg="1"/>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作者介绍</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36" name="内容占位符 1"/>
          <p:cNvSpPr txBox="1">
            <a:spLocks noChangeArrowheads="1"/>
          </p:cNvSpPr>
          <p:nvPr>
            <p:custDataLst>
              <p:tags r:id="rId2"/>
            </p:custDataLst>
          </p:nvPr>
        </p:nvSpPr>
        <p:spPr>
          <a:xfrm>
            <a:off x="924922" y="2108703"/>
            <a:ext cx="6537365" cy="3505019"/>
          </a:xfrm>
          <a:prstGeom prst="rect">
            <a:avLst/>
          </a:prstGeom>
          <a:ln w="9525" algn="ctr">
            <a:solidFill>
              <a:srgbClr val="603C2F"/>
            </a:solidFill>
            <a:miter lim="1000000"/>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丁肇中  美籍华裔物理学家。祖籍中国山东省日照市，</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1936</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月</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27</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日生于美国。中学时代是在台湾度过的。丁肇中主要从事高能实验物理、基本粒子物理、量子电动力学、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γ</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辐射与物质的相互作用等方面的研究。他最杰出的贡献是在</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1974</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年，与里希特各自独立地发现了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J/ψ</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粒子。为此，他们共同获得了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1976</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年诺贝尔物理学奖。</a:t>
            </a:r>
          </a:p>
        </p:txBody>
      </p:sp>
      <p:pic>
        <p:nvPicPr>
          <p:cNvPr id="12" name="图片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70777" y="2108703"/>
            <a:ext cx="3001103" cy="3505019"/>
          </a:xfrm>
          <a:prstGeom prst="rect">
            <a:avLst/>
          </a:prstGeom>
          <a:ln>
            <a:solidFill>
              <a:srgbClr val="603C2F"/>
            </a:solidFill>
          </a:ln>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par>
                                <p:cTn id="10" presetID="53" presetClass="entr" presetSubtype="16"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知识链接</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7" name="文本框 6"/>
          <p:cNvSpPr txBox="1"/>
          <p:nvPr/>
        </p:nvSpPr>
        <p:spPr>
          <a:xfrm>
            <a:off x="699080" y="1517320"/>
            <a:ext cx="2615879"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1.</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有关“四书”</a:t>
            </a:r>
          </a:p>
        </p:txBody>
      </p:sp>
      <p:sp>
        <p:nvSpPr>
          <p:cNvPr id="9" name="内容占位符 1"/>
          <p:cNvSpPr txBox="1">
            <a:spLocks noChangeArrowheads="1"/>
          </p:cNvSpPr>
          <p:nvPr>
            <p:custDataLst>
              <p:tags r:id="rId2"/>
            </p:custDataLst>
          </p:nvPr>
        </p:nvSpPr>
        <p:spPr>
          <a:xfrm>
            <a:off x="699080" y="2630361"/>
            <a:ext cx="6537365" cy="2312826"/>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朱熹抽取</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礼记</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中的</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大学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中庸</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两篇，和</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论语</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孟子</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编在一起，称为“四书”。是儒家主要经典。</a:t>
            </a:r>
          </a:p>
        </p:txBody>
      </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知识链接</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7" name="文本框 6"/>
          <p:cNvSpPr txBox="1"/>
          <p:nvPr/>
        </p:nvSpPr>
        <p:spPr>
          <a:xfrm>
            <a:off x="699080" y="1517320"/>
            <a:ext cx="4301183"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2.</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关于“格物”和“致知”</a:t>
            </a:r>
          </a:p>
        </p:txBody>
      </p:sp>
      <p:sp>
        <p:nvSpPr>
          <p:cNvPr id="9" name="内容占位符 1"/>
          <p:cNvSpPr txBox="1">
            <a:spLocks noChangeArrowheads="1"/>
          </p:cNvSpPr>
          <p:nvPr>
            <p:custDataLst>
              <p:tags r:id="rId2"/>
            </p:custDataLst>
          </p:nvPr>
        </p:nvSpPr>
        <p:spPr>
          <a:xfrm>
            <a:off x="699079" y="2630361"/>
            <a:ext cx="8225001" cy="3284302"/>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“格”探察、探究。</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“物”物体、事物。</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“致”达到、得到。</a:t>
            </a:r>
          </a:p>
          <a:p>
            <a:pPr marL="0" indent="0">
              <a:lnSpc>
                <a:spcPct val="150000"/>
              </a:lnSpc>
              <a:buFont typeface="Arial" panose="020B0604020202020204" pitchFamily="34" charset="0"/>
              <a:buNone/>
            </a:pP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大学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里“格物致知”的含义是：从探察物体而得到知识。也就是通过实验得到知识。</a:t>
            </a:r>
          </a:p>
        </p:txBody>
      </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知识链接</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7" name="文本框 6"/>
          <p:cNvSpPr txBox="1"/>
          <p:nvPr/>
        </p:nvSpPr>
        <p:spPr>
          <a:xfrm>
            <a:off x="699081" y="1517320"/>
            <a:ext cx="2183016"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3.</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题目解说</a:t>
            </a:r>
          </a:p>
        </p:txBody>
      </p:sp>
      <p:sp>
        <p:nvSpPr>
          <p:cNvPr id="9" name="内容占位符 1"/>
          <p:cNvSpPr txBox="1">
            <a:spLocks noChangeArrowheads="1"/>
          </p:cNvSpPr>
          <p:nvPr>
            <p:custDataLst>
              <p:tags r:id="rId2"/>
            </p:custDataLst>
          </p:nvPr>
        </p:nvSpPr>
        <p:spPr>
          <a:xfrm>
            <a:off x="699079" y="2774008"/>
            <a:ext cx="8225001" cy="2566672"/>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“格物致知”出自</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四书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大学</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：“致知在格物，物格而后知至。” </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“应有”表明作者对待“格物致知精神”的倡导态度。标题点明了本文的中心论点。</a:t>
            </a:r>
          </a:p>
        </p:txBody>
      </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写作背景</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sp>
        <p:nvSpPr>
          <p:cNvPr id="9" name="内容占位符 1"/>
          <p:cNvSpPr txBox="1">
            <a:spLocks noChangeArrowheads="1"/>
          </p:cNvSpPr>
          <p:nvPr>
            <p:custDataLst>
              <p:tags r:id="rId2"/>
            </p:custDataLst>
          </p:nvPr>
        </p:nvSpPr>
        <p:spPr>
          <a:xfrm>
            <a:off x="699079" y="1805651"/>
            <a:ext cx="8225001" cy="3460830"/>
          </a:xfrm>
          <a:prstGeom prst="roundRect">
            <a:avLst>
              <a:gd name="adj" fmla="val 4118"/>
            </a:avLst>
          </a:prstGeom>
          <a:ln w="9525" algn="ctr">
            <a:solidFill>
              <a:srgbClr val="603C2F"/>
            </a:solidFill>
            <a:miter lim="1000000"/>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 </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1991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年</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月，在北京人民大会堂举行的“情系中华”大会上，这位最具实验力，最善于观察现象的实验物理学家以朴实而诚挚的语言发表了精彩的演讲，他以一个科学家的身份，对中国传统的思维方式进行了反思，诚恳地呼吁我们应该具有“格物致知精神”，要通过不断实践和体验去探求知识与真理。</a:t>
            </a:r>
          </a:p>
        </p:txBody>
      </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4"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检查预习</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1" y="1517320"/>
            <a:ext cx="1812626"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1.</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生字词</a:t>
            </a:r>
          </a:p>
        </p:txBody>
      </p:sp>
      <p:sp>
        <p:nvSpPr>
          <p:cNvPr id="10" name="文本框 65537"/>
          <p:cNvSpPr txBox="1">
            <a:spLocks noChangeArrowheads="1"/>
          </p:cNvSpPr>
          <p:nvPr/>
        </p:nvSpPr>
        <p:spPr bwMode="auto">
          <a:xfrm>
            <a:off x="699081" y="2495235"/>
            <a:ext cx="8763000" cy="2384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spcBef>
                <a:spcPct val="50000"/>
              </a:spcBef>
            </a:pP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丁</a:t>
            </a:r>
            <a:r>
              <a:rPr lang="zh-CN" altLang="en-US" sz="2400" b="1" u="sng" dirty="0">
                <a:latin typeface="Arial" panose="020B0604020202020204" pitchFamily="34" charset="0"/>
                <a:ea typeface="思源黑体 CN Regular" panose="020B0500000000000000" pitchFamily="34" charset="-122"/>
                <a:sym typeface="Arial" panose="020B0604020202020204" pitchFamily="34" charset="0"/>
              </a:rPr>
              <a:t>肇</a:t>
            </a: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中（        ）     不知所</a:t>
            </a:r>
            <a:r>
              <a:rPr lang="zh-CN" altLang="en-US" sz="2400" b="1" u="sng" dirty="0">
                <a:latin typeface="Arial" panose="020B0604020202020204" pitchFamily="34" charset="0"/>
                <a:ea typeface="思源黑体 CN Regular" panose="020B0500000000000000" pitchFamily="34" charset="-122"/>
                <a:sym typeface="Arial" panose="020B0604020202020204" pitchFamily="34" charset="0"/>
              </a:rPr>
              <a:t>措</a:t>
            </a: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        ） </a:t>
            </a:r>
          </a:p>
          <a:p>
            <a:pPr eaLnBrk="0" hangingPunct="0">
              <a:lnSpc>
                <a:spcPct val="200000"/>
              </a:lnSpc>
              <a:spcBef>
                <a:spcPct val="50000"/>
              </a:spcBef>
            </a:pPr>
            <a:r>
              <a:rPr lang="zh-CN" altLang="en-US" sz="2400" b="1" u="sng" dirty="0">
                <a:latin typeface="Arial" panose="020B0604020202020204" pitchFamily="34" charset="0"/>
                <a:ea typeface="思源黑体 CN Regular" panose="020B0500000000000000" pitchFamily="34" charset="-122"/>
                <a:sym typeface="Arial" panose="020B0604020202020204" pitchFamily="34" charset="0"/>
              </a:rPr>
              <a:t>彷</a:t>
            </a: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徨  （　       ）     华</a:t>
            </a:r>
            <a:r>
              <a:rPr lang="zh-CN" altLang="en-US" sz="2400" b="1" u="sng" dirty="0">
                <a:latin typeface="Arial" panose="020B0604020202020204" pitchFamily="34" charset="0"/>
                <a:ea typeface="思源黑体 CN Regular" panose="020B0500000000000000" pitchFamily="34" charset="-122"/>
                <a:sym typeface="Arial" panose="020B0604020202020204" pitchFamily="34" charset="0"/>
              </a:rPr>
              <a:t>裔</a:t>
            </a: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 （          ）</a:t>
            </a:r>
          </a:p>
          <a:p>
            <a:pPr eaLnBrk="0" hangingPunct="0">
              <a:lnSpc>
                <a:spcPct val="200000"/>
              </a:lnSpc>
            </a:pPr>
            <a:r>
              <a:rPr lang="zh-CN" altLang="en-US" sz="2400" b="1" u="sng" dirty="0">
                <a:latin typeface="Arial" panose="020B0604020202020204" pitchFamily="34" charset="0"/>
                <a:ea typeface="思源黑体 CN Regular" panose="020B0500000000000000" pitchFamily="34" charset="-122"/>
                <a:sym typeface="Arial" panose="020B0604020202020204" pitchFamily="34" charset="0"/>
              </a:rPr>
              <a:t>论</a:t>
            </a: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语  （       ）     </a:t>
            </a:r>
            <a:r>
              <a:rPr lang="zh-CN" altLang="en-US" sz="2400" b="1" u="sng" dirty="0">
                <a:latin typeface="Arial" panose="020B0604020202020204" pitchFamily="34" charset="0"/>
                <a:ea typeface="思源黑体 CN Regular" panose="020B0500000000000000" pitchFamily="34" charset="-122"/>
                <a:sym typeface="Arial" panose="020B0604020202020204" pitchFamily="34" charset="0"/>
              </a:rPr>
              <a:t>儒</a:t>
            </a:r>
            <a:r>
              <a:rPr lang="zh-CN" altLang="en-US" sz="2400" b="1" dirty="0">
                <a:latin typeface="Arial" panose="020B0604020202020204" pitchFamily="34" charset="0"/>
                <a:ea typeface="思源黑体 CN Regular" panose="020B0500000000000000" pitchFamily="34" charset="-122"/>
                <a:sym typeface="Arial" panose="020B0604020202020204" pitchFamily="34" charset="0"/>
              </a:rPr>
              <a:t>家 （    ） 　　</a:t>
            </a:r>
          </a:p>
        </p:txBody>
      </p:sp>
      <p:sp>
        <p:nvSpPr>
          <p:cNvPr id="11" name="文本框 65539"/>
          <p:cNvSpPr txBox="1">
            <a:spLocks noChangeArrowheads="1"/>
          </p:cNvSpPr>
          <p:nvPr/>
        </p:nvSpPr>
        <p:spPr bwMode="auto">
          <a:xfrm rot="10798430" flipV="1">
            <a:off x="1895272" y="2741948"/>
            <a:ext cx="1373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 </a:t>
            </a:r>
            <a:r>
              <a:rPr lang="en-US" altLang="zh-CN" sz="2000" b="1" dirty="0" err="1">
                <a:solidFill>
                  <a:srgbClr val="FF0000"/>
                </a:solidFill>
                <a:latin typeface="Arial" panose="020B0604020202020204" pitchFamily="34" charset="0"/>
                <a:ea typeface="思源黑体 CN Regular" panose="020B0500000000000000" pitchFamily="34" charset="-122"/>
                <a:sym typeface="Arial" panose="020B0604020202020204" pitchFamily="34" charset="0"/>
              </a:rPr>
              <a:t>zhào</a:t>
            </a:r>
            <a:endParaRPr lang="en-US" altLang="zh-CN"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2" name="文本框 65541"/>
          <p:cNvSpPr txBox="1">
            <a:spLocks noChangeArrowheads="1"/>
          </p:cNvSpPr>
          <p:nvPr/>
        </p:nvSpPr>
        <p:spPr bwMode="auto">
          <a:xfrm>
            <a:off x="1945995" y="3642829"/>
            <a:ext cx="1143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zh-CN" sz="2000" b="1" dirty="0" err="1">
                <a:solidFill>
                  <a:srgbClr val="FF0000"/>
                </a:solidFill>
                <a:latin typeface="Arial" panose="020B0604020202020204" pitchFamily="34" charset="0"/>
                <a:ea typeface="思源黑体 CN Regular" panose="020B0500000000000000" pitchFamily="34" charset="-122"/>
                <a:sym typeface="Arial" panose="020B0604020202020204" pitchFamily="34" charset="0"/>
              </a:rPr>
              <a:t>pánɡ</a:t>
            </a:r>
            <a:endParaRPr lang="en-US" altLang="zh-CN"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3" name="文本框 65543"/>
          <p:cNvSpPr txBox="1">
            <a:spLocks noChangeArrowheads="1"/>
          </p:cNvSpPr>
          <p:nvPr/>
        </p:nvSpPr>
        <p:spPr bwMode="auto">
          <a:xfrm>
            <a:off x="4752267" y="3545883"/>
            <a:ext cx="955675" cy="49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eaLnBrk="0" hangingPunct="0">
              <a:lnSpc>
                <a:spcPct val="150000"/>
              </a:lnSpc>
            </a:pPr>
            <a:r>
              <a:rPr lang="en-US" altLang="zh-CN" sz="2000" b="1" dirty="0" err="1">
                <a:solidFill>
                  <a:srgbClr val="FF0000"/>
                </a:solidFill>
                <a:latin typeface="Arial" panose="020B0604020202020204" pitchFamily="34" charset="0"/>
                <a:ea typeface="思源黑体 CN Regular" panose="020B0500000000000000" pitchFamily="34" charset="-122"/>
                <a:sym typeface="Arial" panose="020B0604020202020204" pitchFamily="34" charset="0"/>
              </a:rPr>
              <a:t>yì</a:t>
            </a:r>
            <a:r>
              <a:rPr lang="en-US" altLang="zh-CN"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 </a:t>
            </a:r>
          </a:p>
        </p:txBody>
      </p:sp>
      <p:sp>
        <p:nvSpPr>
          <p:cNvPr id="14" name="文本框 65544"/>
          <p:cNvSpPr txBox="1">
            <a:spLocks noChangeArrowheads="1"/>
          </p:cNvSpPr>
          <p:nvPr/>
        </p:nvSpPr>
        <p:spPr bwMode="auto">
          <a:xfrm>
            <a:off x="1896952" y="4294898"/>
            <a:ext cx="1371600" cy="49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eaLnBrk="0" hangingPunct="0">
              <a:lnSpc>
                <a:spcPct val="150000"/>
              </a:lnSpc>
            </a:pPr>
            <a:r>
              <a:rPr lang="en-US" altLang="zh-CN" sz="2000" b="1" dirty="0" err="1">
                <a:solidFill>
                  <a:srgbClr val="FF0000"/>
                </a:solidFill>
                <a:latin typeface="Arial" panose="020B0604020202020204" pitchFamily="34" charset="0"/>
                <a:ea typeface="思源黑体 CN Regular" panose="020B0500000000000000" pitchFamily="34" charset="-122"/>
                <a:sym typeface="Arial" panose="020B0604020202020204" pitchFamily="34" charset="0"/>
              </a:rPr>
              <a:t>lún</a:t>
            </a:r>
            <a:r>
              <a:rPr lang="en-US" altLang="zh-CN"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 </a:t>
            </a:r>
          </a:p>
        </p:txBody>
      </p:sp>
      <p:sp>
        <p:nvSpPr>
          <p:cNvPr id="15" name="文本框 65545"/>
          <p:cNvSpPr txBox="1">
            <a:spLocks noChangeArrowheads="1"/>
          </p:cNvSpPr>
          <p:nvPr/>
        </p:nvSpPr>
        <p:spPr bwMode="auto">
          <a:xfrm>
            <a:off x="4186819" y="4294898"/>
            <a:ext cx="990600" cy="496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eaLnBrk="0" hangingPunct="0">
              <a:lnSpc>
                <a:spcPct val="150000"/>
              </a:lnSpc>
            </a:pPr>
            <a:r>
              <a:rPr lang="en-US" altLang="zh-CN" sz="2000" b="1" dirty="0" err="1">
                <a:solidFill>
                  <a:srgbClr val="FF0000"/>
                </a:solidFill>
                <a:latin typeface="Arial" panose="020B0604020202020204" pitchFamily="34" charset="0"/>
                <a:ea typeface="思源黑体 CN Regular" panose="020B0500000000000000" pitchFamily="34" charset="-122"/>
                <a:sym typeface="Arial" panose="020B0604020202020204" pitchFamily="34" charset="0"/>
              </a:rPr>
              <a:t>rú</a:t>
            </a:r>
            <a:endParaRPr lang="en-US" altLang="zh-CN"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矩形 1"/>
          <p:cNvSpPr>
            <a:spLocks noChangeArrowheads="1"/>
          </p:cNvSpPr>
          <p:nvPr/>
        </p:nvSpPr>
        <p:spPr bwMode="auto">
          <a:xfrm>
            <a:off x="5025019" y="2876149"/>
            <a:ext cx="641522" cy="26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50000"/>
              </a:lnSpc>
              <a:spcBef>
                <a:spcPct val="50000"/>
              </a:spcBef>
            </a:pPr>
            <a:r>
              <a:rPr lang="en-US" altLang="zh-CN" sz="2000" b="1" dirty="0" err="1">
                <a:solidFill>
                  <a:srgbClr val="FF0000"/>
                </a:solidFill>
                <a:latin typeface="Arial" panose="020B0604020202020204" pitchFamily="34" charset="0"/>
                <a:ea typeface="思源黑体 CN Regular" panose="020B0500000000000000" pitchFamily="34" charset="-122"/>
                <a:sym typeface="Arial" panose="020B0604020202020204" pitchFamily="34" charset="0"/>
              </a:rPr>
              <a:t>cuò</a:t>
            </a:r>
            <a:endParaRPr lang="zh-CN" altLang="en-US" sz="2000" b="1" dirty="0">
              <a:solidFill>
                <a:srgbClr val="FF0000"/>
              </a:solidFill>
              <a:latin typeface="Arial" panose="020B0604020202020204" pitchFamily="34" charset="0"/>
              <a:ea typeface="思源黑体 CN Regular" panose="020B0500000000000000"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randombar(horizontal)">
                                      <p:cBhvr>
                                        <p:cTn id="13" dur="500"/>
                                        <p:tgtEl>
                                          <p:spTgt spid="1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randombar(horizontal)">
                                      <p:cBhvr>
                                        <p:cTn id="19" dur="500"/>
                                        <p:tgtEl>
                                          <p:spTgt spid="15"/>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4"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检查预习</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1" y="1517320"/>
            <a:ext cx="2105080"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en-US" altLang="zh-CN"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2.</a:t>
            </a:r>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重点词语</a:t>
            </a:r>
          </a:p>
        </p:txBody>
      </p:sp>
      <p:sp>
        <p:nvSpPr>
          <p:cNvPr id="17" name="Rectangle 2"/>
          <p:cNvSpPr>
            <a:spLocks noChangeArrowheads="1"/>
          </p:cNvSpPr>
          <p:nvPr/>
        </p:nvSpPr>
        <p:spPr bwMode="auto">
          <a:xfrm>
            <a:off x="741944" y="2499043"/>
            <a:ext cx="8640762" cy="363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ts val="3100"/>
              </a:lnSpc>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格物：</a:t>
            </a:r>
            <a:br>
              <a:rPr lang="zh-CN" altLang="en-US" sz="2000" dirty="0">
                <a:latin typeface="Arial" panose="020B0604020202020204" pitchFamily="34" charset="0"/>
                <a:ea typeface="思源黑体 CN Regular" panose="020B0500000000000000" pitchFamily="34" charset="-122"/>
                <a:sym typeface="Arial" panose="020B0604020202020204" pitchFamily="34" charset="0"/>
              </a:rPr>
            </a:b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致知：</a:t>
            </a:r>
            <a:br>
              <a:rPr lang="zh-CN" altLang="en-US" sz="2000" dirty="0">
                <a:latin typeface="Arial" panose="020B0604020202020204" pitchFamily="34" charset="0"/>
                <a:ea typeface="思源黑体 CN Regular" panose="020B0500000000000000" pitchFamily="34" charset="-122"/>
                <a:sym typeface="Arial" panose="020B0604020202020204" pitchFamily="34" charset="0"/>
              </a:rPr>
            </a:b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正心 ：</a:t>
            </a:r>
          </a:p>
          <a:p>
            <a:pPr eaLnBrk="0" hangingPunct="0">
              <a:lnSpc>
                <a:spcPts val="3100"/>
              </a:lnSpc>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修身：</a:t>
            </a:r>
          </a:p>
          <a:p>
            <a:pPr eaLnBrk="0" hangingPunct="0">
              <a:lnSpc>
                <a:spcPts val="3100"/>
              </a:lnSpc>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齐家：</a:t>
            </a:r>
          </a:p>
          <a:p>
            <a:pPr eaLnBrk="0" hangingPunct="0">
              <a:lnSpc>
                <a:spcPts val="3100"/>
              </a:lnSpc>
            </a:pPr>
            <a:r>
              <a:rPr lang="zh-CN" altLang="en-US" sz="2000" dirty="0">
                <a:latin typeface="Arial" panose="020B0604020202020204" pitchFamily="34" charset="0"/>
                <a:ea typeface="思源黑体 CN Regular" panose="020B0500000000000000" pitchFamily="34" charset="-122"/>
                <a:sym typeface="Arial" panose="020B0604020202020204" pitchFamily="34" charset="0"/>
              </a:rPr>
              <a:t>袖手旁观：</a:t>
            </a:r>
          </a:p>
          <a:p>
            <a:pPr eaLnBrk="0" hangingPunct="0">
              <a:lnSpc>
                <a:spcPts val="3100"/>
              </a:lnSpc>
            </a:pPr>
            <a:endParaRPr lang="zh-CN" altLang="en-US" sz="2000" dirty="0">
              <a:latin typeface="Arial" panose="020B0604020202020204" pitchFamily="34" charset="0"/>
              <a:ea typeface="思源黑体 CN Regular" panose="020B0500000000000000" pitchFamily="34" charset="-122"/>
              <a:sym typeface="Arial" panose="020B0604020202020204" pitchFamily="34" charset="0"/>
            </a:endParaRPr>
          </a:p>
          <a:p>
            <a:pPr eaLnBrk="0" hangingPunct="0">
              <a:lnSpc>
                <a:spcPts val="3100"/>
              </a:lnSpc>
            </a:pPr>
            <a:endParaRPr lang="zh-CN" altLang="en-US" sz="2000" dirty="0">
              <a:latin typeface="Arial" panose="020B0604020202020204" pitchFamily="34" charset="0"/>
              <a:ea typeface="思源黑体 CN Regular" panose="020B0500000000000000" pitchFamily="34" charset="-122"/>
              <a:sym typeface="Arial" panose="020B0604020202020204" pitchFamily="34" charset="0"/>
            </a:endParaRPr>
          </a:p>
          <a:p>
            <a:pPr eaLnBrk="0" hangingPunct="0">
              <a:lnSpc>
                <a:spcPts val="3100"/>
              </a:lnSpc>
            </a:pPr>
            <a:endParaRPr lang="zh-CN" altLang="en-US" sz="2000" dirty="0">
              <a:latin typeface="Arial" panose="020B0604020202020204" pitchFamily="34" charset="0"/>
              <a:ea typeface="思源黑体 CN Regular" panose="020B0500000000000000" pitchFamily="34" charset="-122"/>
              <a:sym typeface="Arial" panose="020B0604020202020204" pitchFamily="34" charset="0"/>
            </a:endParaRPr>
          </a:p>
        </p:txBody>
      </p:sp>
      <p:sp>
        <p:nvSpPr>
          <p:cNvPr id="18" name="Text Box 4"/>
          <p:cNvSpPr txBox="1">
            <a:spLocks noChangeArrowheads="1"/>
          </p:cNvSpPr>
          <p:nvPr/>
        </p:nvSpPr>
        <p:spPr bwMode="auto">
          <a:xfrm>
            <a:off x="1524581" y="2499043"/>
            <a:ext cx="4895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zh-CN" altLang="en-US" sz="2000">
                <a:latin typeface="Arial" panose="020B0604020202020204" pitchFamily="34" charset="0"/>
                <a:ea typeface="思源黑体 CN Regular" panose="020B0500000000000000" pitchFamily="34" charset="-122"/>
                <a:sym typeface="Arial" panose="020B0604020202020204" pitchFamily="34" charset="0"/>
              </a:rPr>
              <a:t>推究事物的道理</a:t>
            </a:r>
          </a:p>
        </p:txBody>
      </p:sp>
      <p:sp>
        <p:nvSpPr>
          <p:cNvPr id="19" name="Text Box 5"/>
          <p:cNvSpPr txBox="1">
            <a:spLocks noChangeArrowheads="1"/>
          </p:cNvSpPr>
          <p:nvPr/>
        </p:nvSpPr>
        <p:spPr bwMode="auto">
          <a:xfrm>
            <a:off x="1500769" y="2937193"/>
            <a:ext cx="51847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000">
                <a:latin typeface="Arial" panose="020B0604020202020204" pitchFamily="34" charset="0"/>
                <a:ea typeface="思源黑体 CN Regular" panose="020B0500000000000000" pitchFamily="34" charset="-122"/>
                <a:sym typeface="Arial" panose="020B0604020202020204" pitchFamily="34" charset="0"/>
              </a:rPr>
              <a:t>求知，得到知识。</a:t>
            </a:r>
          </a:p>
        </p:txBody>
      </p:sp>
      <p:sp>
        <p:nvSpPr>
          <p:cNvPr id="20" name="Text Box 6"/>
          <p:cNvSpPr txBox="1">
            <a:spLocks noChangeArrowheads="1"/>
          </p:cNvSpPr>
          <p:nvPr/>
        </p:nvSpPr>
        <p:spPr bwMode="auto">
          <a:xfrm>
            <a:off x="1559506" y="3337243"/>
            <a:ext cx="4376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zh-CN" altLang="en-US" sz="2000">
                <a:latin typeface="Arial" panose="020B0604020202020204" pitchFamily="34" charset="0"/>
                <a:ea typeface="思源黑体 CN Regular" panose="020B0500000000000000" pitchFamily="34" charset="-122"/>
                <a:sym typeface="Arial" panose="020B0604020202020204" pitchFamily="34" charset="0"/>
              </a:rPr>
              <a:t>端正心思。</a:t>
            </a:r>
          </a:p>
        </p:txBody>
      </p:sp>
      <p:sp>
        <p:nvSpPr>
          <p:cNvPr id="21" name="Text Box 7"/>
          <p:cNvSpPr txBox="1">
            <a:spLocks noChangeArrowheads="1"/>
          </p:cNvSpPr>
          <p:nvPr/>
        </p:nvSpPr>
        <p:spPr bwMode="auto">
          <a:xfrm>
            <a:off x="1524581" y="3756343"/>
            <a:ext cx="7759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000" dirty="0">
                <a:latin typeface="Arial" panose="020B0604020202020204" pitchFamily="34" charset="0"/>
                <a:ea typeface="思源黑体 CN Regular" panose="020B0500000000000000" pitchFamily="34" charset="-122"/>
                <a:sym typeface="Arial" panose="020B0604020202020204" pitchFamily="34" charset="0"/>
              </a:rPr>
              <a:t>就是指努力提高自己的品德修养。</a:t>
            </a:r>
          </a:p>
        </p:txBody>
      </p:sp>
      <p:sp>
        <p:nvSpPr>
          <p:cNvPr id="22" name="Text Box 8"/>
          <p:cNvSpPr txBox="1">
            <a:spLocks noChangeArrowheads="1"/>
          </p:cNvSpPr>
          <p:nvPr/>
        </p:nvSpPr>
        <p:spPr bwMode="auto">
          <a:xfrm>
            <a:off x="1221369" y="4827905"/>
            <a:ext cx="6753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endParaRPr lang="zh-CN" altLang="en-US" sz="2000">
              <a:latin typeface="Arial" panose="020B0604020202020204" pitchFamily="34" charset="0"/>
              <a:ea typeface="思源黑体 CN Regular" panose="020B0500000000000000" pitchFamily="34" charset="-122"/>
              <a:sym typeface="Arial" panose="020B0604020202020204" pitchFamily="34" charset="0"/>
            </a:endParaRPr>
          </a:p>
        </p:txBody>
      </p:sp>
      <p:sp>
        <p:nvSpPr>
          <p:cNvPr id="23" name="Text Box 9"/>
          <p:cNvSpPr txBox="1">
            <a:spLocks noChangeArrowheads="1"/>
          </p:cNvSpPr>
          <p:nvPr/>
        </p:nvSpPr>
        <p:spPr bwMode="auto">
          <a:xfrm>
            <a:off x="1988131" y="4556443"/>
            <a:ext cx="6608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000">
                <a:latin typeface="Arial" panose="020B0604020202020204" pitchFamily="34" charset="0"/>
                <a:ea typeface="思源黑体 CN Regular" panose="020B0500000000000000" pitchFamily="34" charset="-122"/>
                <a:sym typeface="Arial" panose="020B0604020202020204" pitchFamily="34" charset="0"/>
              </a:rPr>
              <a:t>比喻置身事外或不协调别人。</a:t>
            </a:r>
          </a:p>
        </p:txBody>
      </p:sp>
      <p:sp>
        <p:nvSpPr>
          <p:cNvPr id="24" name="Rectangle 12"/>
          <p:cNvSpPr>
            <a:spLocks noChangeArrowheads="1"/>
          </p:cNvSpPr>
          <p:nvPr/>
        </p:nvSpPr>
        <p:spPr bwMode="auto">
          <a:xfrm>
            <a:off x="1524581" y="4156393"/>
            <a:ext cx="5832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000">
                <a:latin typeface="Arial" panose="020B0604020202020204" pitchFamily="34" charset="0"/>
                <a:ea typeface="思源黑体 CN Regular" panose="020B0500000000000000" pitchFamily="34" charset="-122"/>
                <a:sym typeface="Arial" panose="020B0604020202020204" pitchFamily="34" charset="0"/>
              </a:rPr>
              <a:t>管理好自己的家庭和家族。</a:t>
            </a:r>
          </a:p>
        </p:txBody>
      </p:sp>
      <p:sp>
        <p:nvSpPr>
          <p:cNvPr id="25" name="Text Box 13"/>
          <p:cNvSpPr txBox="1">
            <a:spLocks noChangeArrowheads="1"/>
          </p:cNvSpPr>
          <p:nvPr/>
        </p:nvSpPr>
        <p:spPr bwMode="auto">
          <a:xfrm>
            <a:off x="699081" y="5493068"/>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US" sz="2000" dirty="0">
                <a:latin typeface="Arial" panose="020B0604020202020204" pitchFamily="34" charset="0"/>
                <a:ea typeface="思源黑体 CN Regular" panose="020B0500000000000000" pitchFamily="34" charset="-122"/>
                <a:sym typeface="Arial" panose="020B0604020202020204" pitchFamily="34" charset="0"/>
              </a:rPr>
              <a:t>推广延伸到全国各地，流传千秋万代。</a:t>
            </a:r>
          </a:p>
        </p:txBody>
      </p:sp>
      <p:sp>
        <p:nvSpPr>
          <p:cNvPr id="26" name="Text Box 14"/>
          <p:cNvSpPr txBox="1">
            <a:spLocks noChangeArrowheads="1"/>
          </p:cNvSpPr>
          <p:nvPr/>
        </p:nvSpPr>
        <p:spPr bwMode="auto">
          <a:xfrm>
            <a:off x="705431" y="5093018"/>
            <a:ext cx="6084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2000">
                <a:latin typeface="Arial" panose="020B0604020202020204" pitchFamily="34" charset="0"/>
                <a:ea typeface="思源黑体 CN Regular" panose="020B0500000000000000" pitchFamily="34" charset="-122"/>
                <a:sym typeface="Arial" panose="020B0604020202020204" pitchFamily="34" charset="0"/>
              </a:rPr>
              <a:t>推之于四海，传之于万世：</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randombar(horizontal)">
                                      <p:cBhvr>
                                        <p:cTn id="10" dur="500"/>
                                        <p:tgtEl>
                                          <p:spTgt spid="1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randombar(horizontal)">
                                      <p:cBhvr>
                                        <p:cTn id="13" dur="500"/>
                                        <p:tgtEl>
                                          <p:spTgt spid="20"/>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randombar(horizontal)">
                                      <p:cBhvr>
                                        <p:cTn id="16" dur="500"/>
                                        <p:tgtEl>
                                          <p:spTgt spid="21"/>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randombar(horizontal)">
                                      <p:cBhvr>
                                        <p:cTn id="19" dur="500"/>
                                        <p:tgtEl>
                                          <p:spTgt spid="2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randombar(horizontal)">
                                      <p:cBhvr>
                                        <p:cTn id="2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custDataLst>
              <p:tags r:id="rId1"/>
            </p:custDataLst>
          </p:nvPr>
        </p:nvPicPr>
        <p:blipFill>
          <a:blip r:embed="rId5" cstate="print">
            <a:biLevel thresh="75000"/>
            <a:extLst>
              <a:ext uri="{28A0092B-C50C-407E-A947-70E740481C1C}">
                <a14:useLocalDpi xmlns:a14="http://schemas.microsoft.com/office/drawing/2010/main" val="0"/>
              </a:ext>
            </a:extLst>
          </a:blip>
          <a:stretch>
            <a:fillRect/>
          </a:stretch>
        </p:blipFill>
        <p:spPr>
          <a:xfrm>
            <a:off x="8540983" y="212350"/>
            <a:ext cx="3437657" cy="611620"/>
          </a:xfrm>
          <a:prstGeom prst="rect">
            <a:avLst/>
          </a:prstGeom>
        </p:spPr>
      </p:pic>
      <p:grpSp>
        <p:nvGrpSpPr>
          <p:cNvPr id="2" name="组合 1"/>
          <p:cNvGrpSpPr/>
          <p:nvPr/>
        </p:nvGrpSpPr>
        <p:grpSpPr>
          <a:xfrm>
            <a:off x="-1" y="0"/>
            <a:ext cx="3539480" cy="1076446"/>
            <a:chOff x="-1" y="0"/>
            <a:chExt cx="3539480" cy="1076446"/>
          </a:xfrm>
        </p:grpSpPr>
        <p:sp>
          <p:nvSpPr>
            <p:cNvPr id="33" name="文本框 32"/>
            <p:cNvSpPr txBox="1"/>
            <p:nvPr/>
          </p:nvSpPr>
          <p:spPr>
            <a:xfrm>
              <a:off x="474562" y="336830"/>
              <a:ext cx="3064917" cy="646331"/>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sz="3600" dirty="0">
                  <a:latin typeface="Arial" panose="020B0604020202020204" pitchFamily="34" charset="0"/>
                  <a:ea typeface="思源黑体 CN Regular" panose="020B0500000000000000" pitchFamily="34" charset="-122"/>
                  <a:sym typeface="Arial" panose="020B0604020202020204" pitchFamily="34" charset="0"/>
                </a:rPr>
                <a:t>整体感知</a:t>
              </a:r>
            </a:p>
          </p:txBody>
        </p:sp>
        <p:sp>
          <p:nvSpPr>
            <p:cNvPr id="35" name="任意多边形: 形状 34"/>
            <p:cNvSpPr/>
            <p:nvPr/>
          </p:nvSpPr>
          <p:spPr>
            <a:xfrm>
              <a:off x="-1" y="0"/>
              <a:ext cx="474563" cy="1076446"/>
            </a:xfrm>
            <a:custGeom>
              <a:avLst/>
              <a:gdLst>
                <a:gd name="connsiteX0" fmla="*/ 0 w 393540"/>
                <a:gd name="connsiteY0" fmla="*/ 0 h 405116"/>
                <a:gd name="connsiteX1" fmla="*/ 374845 w 393540"/>
                <a:gd name="connsiteY1" fmla="*/ 0 h 405116"/>
                <a:gd name="connsiteX2" fmla="*/ 393540 w 393540"/>
                <a:gd name="connsiteY2" fmla="*/ 92599 h 405116"/>
                <a:gd name="connsiteX3" fmla="*/ 81023 w 393540"/>
                <a:gd name="connsiteY3" fmla="*/ 405116 h 405116"/>
                <a:gd name="connsiteX4" fmla="*/ 18040 w 393540"/>
                <a:gd name="connsiteY4" fmla="*/ 398767 h 405116"/>
                <a:gd name="connsiteX5" fmla="*/ 0 w 393540"/>
                <a:gd name="connsiteY5" fmla="*/ 393167 h 405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3540" h="405116">
                  <a:moveTo>
                    <a:pt x="0" y="0"/>
                  </a:moveTo>
                  <a:lnTo>
                    <a:pt x="374845" y="0"/>
                  </a:lnTo>
                  <a:lnTo>
                    <a:pt x="393540" y="92599"/>
                  </a:lnTo>
                  <a:cubicBezTo>
                    <a:pt x="393540" y="265197"/>
                    <a:pt x="253621" y="405116"/>
                    <a:pt x="81023" y="405116"/>
                  </a:cubicBezTo>
                  <a:cubicBezTo>
                    <a:pt x="59448" y="405116"/>
                    <a:pt x="38384" y="402930"/>
                    <a:pt x="18040" y="398767"/>
                  </a:cubicBezTo>
                  <a:lnTo>
                    <a:pt x="0" y="393167"/>
                  </a:lnTo>
                  <a:close/>
                </a:path>
              </a:pathLst>
            </a:custGeom>
            <a:gradFill flip="none" rotWithShape="1">
              <a:gsLst>
                <a:gs pos="0">
                  <a:srgbClr val="522A1C"/>
                </a:gs>
                <a:gs pos="100000">
                  <a:srgbClr val="522A1C">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pic>
        <p:nvPicPr>
          <p:cNvPr id="3" name="图片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03006" y="2714746"/>
            <a:ext cx="2667000" cy="3581400"/>
          </a:xfrm>
          <a:prstGeom prst="rect">
            <a:avLst/>
          </a:prstGeom>
        </p:spPr>
      </p:pic>
      <p:sp>
        <p:nvSpPr>
          <p:cNvPr id="7" name="文本框 6"/>
          <p:cNvSpPr txBox="1"/>
          <p:nvPr/>
        </p:nvSpPr>
        <p:spPr>
          <a:xfrm>
            <a:off x="699081" y="1517320"/>
            <a:ext cx="3263320" cy="578882"/>
          </a:xfrm>
          <a:prstGeom prst="roundRect">
            <a:avLst/>
          </a:prstGeom>
          <a:solidFill>
            <a:srgbClr val="603C2F"/>
          </a:solid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l"/>
            <a:r>
              <a:rPr lang="zh-CN" altLang="en-US" dirty="0">
                <a:solidFill>
                  <a:schemeClr val="bg1"/>
                </a:solidFill>
                <a:latin typeface="Arial" panose="020B0604020202020204" pitchFamily="34" charset="0"/>
                <a:ea typeface="思源黑体 CN Regular" panose="020B0500000000000000" pitchFamily="34" charset="-122"/>
                <a:sym typeface="Arial" panose="020B0604020202020204" pitchFamily="34" charset="0"/>
              </a:rPr>
              <a:t>文章分为三个部分</a:t>
            </a:r>
          </a:p>
        </p:txBody>
      </p:sp>
      <p:sp>
        <p:nvSpPr>
          <p:cNvPr id="27" name="内容占位符 1"/>
          <p:cNvSpPr txBox="1">
            <a:spLocks noChangeArrowheads="1"/>
          </p:cNvSpPr>
          <p:nvPr>
            <p:custDataLst>
              <p:tags r:id="rId2"/>
            </p:custDataLst>
          </p:nvPr>
        </p:nvSpPr>
        <p:spPr>
          <a:xfrm>
            <a:off x="699079" y="2455891"/>
            <a:ext cx="8225001" cy="3274349"/>
          </a:xfrm>
          <a:prstGeom prst="roundRect">
            <a:avLst>
              <a:gd name="adj" fmla="val 4118"/>
            </a:avLst>
          </a:prstGeom>
          <a:ln w="9525" algn="ctr">
            <a:solidFill>
              <a:srgbClr val="603C2F"/>
            </a:solidFill>
            <a:miter lim="1000000"/>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第一部分（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）：提出问题。中国学生应该怎样了解自然科学？</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第二部分（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2--12</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）：分析问题。指出传统教育的弊病，论述“格物致知精神”在科学上的重要性。</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第一层（</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2</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5</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段）：分析中国教育不重视格物致知的社会根源。举例王阳明的格物是格已，这种观点不能适用于现在的世界。</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第二层（</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6</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10</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段）：分析实验精神在科学上的重要性。</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第三层（</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11</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12</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段）：分析在这种文化背景下中国学生的现状。</a:t>
            </a:r>
          </a:p>
          <a:p>
            <a:pPr marL="0" indent="0">
              <a:lnSpc>
                <a:spcPct val="150000"/>
              </a:lnSpc>
              <a:buFont typeface="Arial" panose="020B0604020202020204" pitchFamily="34" charset="0"/>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第三部分（</a:t>
            </a:r>
            <a:r>
              <a:rPr lang="en-US" altLang="zh-CN" sz="2400" dirty="0">
                <a:latin typeface="Arial" panose="020B0604020202020204" pitchFamily="34" charset="0"/>
                <a:ea typeface="思源黑体 CN Regular" panose="020B0500000000000000" pitchFamily="34" charset="-122"/>
                <a:sym typeface="Arial" panose="020B0604020202020204" pitchFamily="34" charset="0"/>
              </a:rPr>
              <a:t>13</a:t>
            </a: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）：解决问题。强调我们需要培养实验的精神的意义并对我们这一代提出希望</a:t>
            </a: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UNIQUEID" val="361"/>
</p:tagLst>
</file>

<file path=ppt/tags/tag10.xml><?xml version="1.0" encoding="utf-8"?>
<p:tagLst xmlns:a="http://schemas.openxmlformats.org/drawingml/2006/main" xmlns:r="http://schemas.openxmlformats.org/officeDocument/2006/relationships" xmlns:p="http://schemas.openxmlformats.org/presentationml/2006/main">
  <p:tag name="AS_UNIQUEID" val="299"/>
</p:tagLst>
</file>

<file path=ppt/tags/tag11.xml><?xml version="1.0" encoding="utf-8"?>
<p:tagLst xmlns:a="http://schemas.openxmlformats.org/drawingml/2006/main" xmlns:r="http://schemas.openxmlformats.org/officeDocument/2006/relationships" xmlns:p="http://schemas.openxmlformats.org/presentationml/2006/main">
  <p:tag name="AS_UNIQUEID" val="361"/>
</p:tagLst>
</file>

<file path=ppt/tags/tag12.xml><?xml version="1.0" encoding="utf-8"?>
<p:tagLst xmlns:a="http://schemas.openxmlformats.org/drawingml/2006/main" xmlns:r="http://schemas.openxmlformats.org/officeDocument/2006/relationships" xmlns:p="http://schemas.openxmlformats.org/presentationml/2006/main">
  <p:tag name="AS_UNIQUEID" val="361"/>
</p:tagLst>
</file>

<file path=ppt/tags/tag13.xml><?xml version="1.0" encoding="utf-8"?>
<p:tagLst xmlns:a="http://schemas.openxmlformats.org/drawingml/2006/main" xmlns:r="http://schemas.openxmlformats.org/officeDocument/2006/relationships" xmlns:p="http://schemas.openxmlformats.org/presentationml/2006/main">
  <p:tag name="AS_UNIQUEID" val="361"/>
</p:tagLst>
</file>

<file path=ppt/tags/tag14.xml><?xml version="1.0" encoding="utf-8"?>
<p:tagLst xmlns:a="http://schemas.openxmlformats.org/drawingml/2006/main" xmlns:r="http://schemas.openxmlformats.org/officeDocument/2006/relationships" xmlns:p="http://schemas.openxmlformats.org/presentationml/2006/main">
  <p:tag name="AS_UNIQUEID" val="299"/>
</p:tagLst>
</file>

<file path=ppt/tags/tag15.xml><?xml version="1.0" encoding="utf-8"?>
<p:tagLst xmlns:a="http://schemas.openxmlformats.org/drawingml/2006/main" xmlns:r="http://schemas.openxmlformats.org/officeDocument/2006/relationships" xmlns:p="http://schemas.openxmlformats.org/presentationml/2006/main">
  <p:tag name="AS_UNIQUEID" val="361"/>
</p:tagLst>
</file>

<file path=ppt/tags/tag16.xml><?xml version="1.0" encoding="utf-8"?>
<p:tagLst xmlns:a="http://schemas.openxmlformats.org/drawingml/2006/main" xmlns:r="http://schemas.openxmlformats.org/officeDocument/2006/relationships" xmlns:p="http://schemas.openxmlformats.org/presentationml/2006/main">
  <p:tag name="AS_UNIQUEID" val="299"/>
</p:tagLst>
</file>

<file path=ppt/tags/tag17.xml><?xml version="1.0" encoding="utf-8"?>
<p:tagLst xmlns:a="http://schemas.openxmlformats.org/drawingml/2006/main" xmlns:r="http://schemas.openxmlformats.org/officeDocument/2006/relationships" xmlns:p="http://schemas.openxmlformats.org/presentationml/2006/main">
  <p:tag name="AS_UNIQUEID" val="299"/>
</p:tagLst>
</file>

<file path=ppt/tags/tag18.xml><?xml version="1.0" encoding="utf-8"?>
<p:tagLst xmlns:a="http://schemas.openxmlformats.org/drawingml/2006/main" xmlns:r="http://schemas.openxmlformats.org/officeDocument/2006/relationships" xmlns:p="http://schemas.openxmlformats.org/presentationml/2006/main">
  <p:tag name="AS_UNIQUEID" val="361"/>
</p:tagLst>
</file>

<file path=ppt/tags/tag19.xml><?xml version="1.0" encoding="utf-8"?>
<p:tagLst xmlns:a="http://schemas.openxmlformats.org/drawingml/2006/main" xmlns:r="http://schemas.openxmlformats.org/officeDocument/2006/relationships" xmlns:p="http://schemas.openxmlformats.org/presentationml/2006/main">
  <p:tag name="AS_UNIQUEID" val="299"/>
</p:tagLst>
</file>

<file path=ppt/tags/tag2.xml><?xml version="1.0" encoding="utf-8"?>
<p:tagLst xmlns:a="http://schemas.openxmlformats.org/drawingml/2006/main" xmlns:r="http://schemas.openxmlformats.org/officeDocument/2006/relationships" xmlns:p="http://schemas.openxmlformats.org/presentationml/2006/main">
  <p:tag name="AS_UNIQUEID" val="299"/>
</p:tagLst>
</file>

<file path=ppt/tags/tag20.xml><?xml version="1.0" encoding="utf-8"?>
<p:tagLst xmlns:a="http://schemas.openxmlformats.org/drawingml/2006/main" xmlns:r="http://schemas.openxmlformats.org/officeDocument/2006/relationships" xmlns:p="http://schemas.openxmlformats.org/presentationml/2006/main">
  <p:tag name="AS_UNIQUEID" val="361"/>
</p:tagLst>
</file>

<file path=ppt/tags/tag21.xml><?xml version="1.0" encoding="utf-8"?>
<p:tagLst xmlns:a="http://schemas.openxmlformats.org/drawingml/2006/main" xmlns:r="http://schemas.openxmlformats.org/officeDocument/2006/relationships" xmlns:p="http://schemas.openxmlformats.org/presentationml/2006/main">
  <p:tag name="AS_UNIQUEID" val="299"/>
</p:tagLst>
</file>

<file path=ppt/tags/tag22.xml><?xml version="1.0" encoding="utf-8"?>
<p:tagLst xmlns:a="http://schemas.openxmlformats.org/drawingml/2006/main" xmlns:r="http://schemas.openxmlformats.org/officeDocument/2006/relationships" xmlns:p="http://schemas.openxmlformats.org/presentationml/2006/main">
  <p:tag name="AS_UNIQUEID" val="361"/>
</p:tagLst>
</file>

<file path=ppt/tags/tag23.xml><?xml version="1.0" encoding="utf-8"?>
<p:tagLst xmlns:a="http://schemas.openxmlformats.org/drawingml/2006/main" xmlns:r="http://schemas.openxmlformats.org/officeDocument/2006/relationships" xmlns:p="http://schemas.openxmlformats.org/presentationml/2006/main">
  <p:tag name="AS_UNIQUEID" val="299"/>
</p:tagLst>
</file>

<file path=ppt/tags/tag24.xml><?xml version="1.0" encoding="utf-8"?>
<p:tagLst xmlns:a="http://schemas.openxmlformats.org/drawingml/2006/main" xmlns:r="http://schemas.openxmlformats.org/officeDocument/2006/relationships" xmlns:p="http://schemas.openxmlformats.org/presentationml/2006/main">
  <p:tag name="AS_UNIQUEID" val="361"/>
</p:tagLst>
</file>

<file path=ppt/tags/tag25.xml><?xml version="1.0" encoding="utf-8"?>
<p:tagLst xmlns:a="http://schemas.openxmlformats.org/drawingml/2006/main" xmlns:r="http://schemas.openxmlformats.org/officeDocument/2006/relationships" xmlns:p="http://schemas.openxmlformats.org/presentationml/2006/main">
  <p:tag name="AS_UNIQUEID" val="299"/>
</p:tagLst>
</file>

<file path=ppt/tags/tag26.xml><?xml version="1.0" encoding="utf-8"?>
<p:tagLst xmlns:a="http://schemas.openxmlformats.org/drawingml/2006/main" xmlns:r="http://schemas.openxmlformats.org/officeDocument/2006/relationships" xmlns:p="http://schemas.openxmlformats.org/presentationml/2006/main">
  <p:tag name="AS_UNIQUEID" val="361"/>
</p:tagLst>
</file>

<file path=ppt/tags/tag27.xml><?xml version="1.0" encoding="utf-8"?>
<p:tagLst xmlns:a="http://schemas.openxmlformats.org/drawingml/2006/main" xmlns:r="http://schemas.openxmlformats.org/officeDocument/2006/relationships" xmlns:p="http://schemas.openxmlformats.org/presentationml/2006/main">
  <p:tag name="AS_UNIQUEID" val="299"/>
</p:tagLst>
</file>

<file path=ppt/tags/tag28.xml><?xml version="1.0" encoding="utf-8"?>
<p:tagLst xmlns:a="http://schemas.openxmlformats.org/drawingml/2006/main" xmlns:r="http://schemas.openxmlformats.org/officeDocument/2006/relationships" xmlns:p="http://schemas.openxmlformats.org/presentationml/2006/main">
  <p:tag name="AS_UNIQUEID" val="361"/>
</p:tagLst>
</file>

<file path=ppt/tags/tag29.xml><?xml version="1.0" encoding="utf-8"?>
<p:tagLst xmlns:a="http://schemas.openxmlformats.org/drawingml/2006/main" xmlns:r="http://schemas.openxmlformats.org/officeDocument/2006/relationships" xmlns:p="http://schemas.openxmlformats.org/presentationml/2006/main">
  <p:tag name="AS_UNIQUEID" val="299"/>
</p:tagLst>
</file>

<file path=ppt/tags/tag3.xml><?xml version="1.0" encoding="utf-8"?>
<p:tagLst xmlns:a="http://schemas.openxmlformats.org/drawingml/2006/main" xmlns:r="http://schemas.openxmlformats.org/officeDocument/2006/relationships" xmlns:p="http://schemas.openxmlformats.org/presentationml/2006/main">
  <p:tag name="AS_UNIQUEID" val="361"/>
</p:tagLst>
</file>

<file path=ppt/tags/tag4.xml><?xml version="1.0" encoding="utf-8"?>
<p:tagLst xmlns:a="http://schemas.openxmlformats.org/drawingml/2006/main" xmlns:r="http://schemas.openxmlformats.org/officeDocument/2006/relationships" xmlns:p="http://schemas.openxmlformats.org/presentationml/2006/main">
  <p:tag name="AS_UNIQUEID" val="299"/>
</p:tagLst>
</file>

<file path=ppt/tags/tag5.xml><?xml version="1.0" encoding="utf-8"?>
<p:tagLst xmlns:a="http://schemas.openxmlformats.org/drawingml/2006/main" xmlns:r="http://schemas.openxmlformats.org/officeDocument/2006/relationships" xmlns:p="http://schemas.openxmlformats.org/presentationml/2006/main">
  <p:tag name="AS_UNIQUEID" val="361"/>
</p:tagLst>
</file>

<file path=ppt/tags/tag6.xml><?xml version="1.0" encoding="utf-8"?>
<p:tagLst xmlns:a="http://schemas.openxmlformats.org/drawingml/2006/main" xmlns:r="http://schemas.openxmlformats.org/officeDocument/2006/relationships" xmlns:p="http://schemas.openxmlformats.org/presentationml/2006/main">
  <p:tag name="AS_UNIQUEID" val="299"/>
</p:tagLst>
</file>

<file path=ppt/tags/tag7.xml><?xml version="1.0" encoding="utf-8"?>
<p:tagLst xmlns:a="http://schemas.openxmlformats.org/drawingml/2006/main" xmlns:r="http://schemas.openxmlformats.org/officeDocument/2006/relationships" xmlns:p="http://schemas.openxmlformats.org/presentationml/2006/main">
  <p:tag name="AS_UNIQUEID" val="361"/>
</p:tagLst>
</file>

<file path=ppt/tags/tag8.xml><?xml version="1.0" encoding="utf-8"?>
<p:tagLst xmlns:a="http://schemas.openxmlformats.org/drawingml/2006/main" xmlns:r="http://schemas.openxmlformats.org/officeDocument/2006/relationships" xmlns:p="http://schemas.openxmlformats.org/presentationml/2006/main">
  <p:tag name="AS_UNIQUEID" val="299"/>
</p:tagLst>
</file>

<file path=ppt/tags/tag9.xml><?xml version="1.0" encoding="utf-8"?>
<p:tagLst xmlns:a="http://schemas.openxmlformats.org/drawingml/2006/main" xmlns:r="http://schemas.openxmlformats.org/officeDocument/2006/relationships" xmlns:p="http://schemas.openxmlformats.org/presentationml/2006/main">
  <p:tag name="AS_UNIQUEID" val="361"/>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522A1C"/>
        </a:solidFill>
        <a:ln>
          <a:noFill/>
        </a:ln>
      </a:spPr>
      <a:bodyPr rtlCol="0" anchor="ctr"/>
      <a:lstStyle>
        <a:defPPr algn="ctr">
          <a:defRPr sz="2400" dirty="0">
            <a:latin typeface="字魂59号-创粗黑" panose="00000500000000000000" pitchFamily="2" charset="-122"/>
            <a:ea typeface="字魂59号-创粗黑" panose="00000500000000000000" pitchFamily="2"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1402</Words>
  <Application>Microsoft Office PowerPoint</Application>
  <PresentationFormat>宽屏</PresentationFormat>
  <Paragraphs>111</Paragraphs>
  <Slides>18</Slides>
  <Notes>18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18</vt:i4>
      </vt:variant>
    </vt:vector>
  </HeadingPairs>
  <TitlesOfParts>
    <vt:vector size="22" baseType="lpstr">
      <vt:lpstr>Arial</vt:lpstr>
      <vt:lpstr>FandolFang R</vt:lpstr>
      <vt:lpstr>思源黑体 CN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2020-12-16T07:42:51Z</dcterms:created>
  <dcterms:modified xsi:type="dcterms:W3CDTF">2021-01-09T11:59:40Z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