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80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7" r:id="rId22"/>
    <p:sldId id="279" r:id="rId23"/>
    <p:sldId id="281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256">
          <p15:clr>
            <a:srgbClr val="A4A3A4"/>
          </p15:clr>
        </p15:guide>
        <p15:guide id="2" orient="horz" pos="648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8355"/>
    <a:srgbClr val="48CEFC"/>
    <a:srgbClr val="AB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42" y="918"/>
      </p:cViewPr>
      <p:guideLst>
        <p:guide pos="7256"/>
        <p:guide orient="horz" pos="648"/>
        <p:guide orient="horz" pos="3929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32FB9976-0288-432E-A469-1DBBF09C9963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43BE0F4-F33D-4906-914D-F4219F007C5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BE0F4-F33D-4906-914D-F4219F007C5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D80-458D-41D4-A242-ED0B44164974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123B-AFAF-48DD-8EB9-A59BFA4910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8783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8783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7A4BD80-458D-41D4-A242-ED0B44164974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1A6123B-AFAF-48DD-8EB9-A59BFA4910F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andolFang R" panose="00000500000000000000" pitchFamily="50" charset="-122"/>
          <a:ea typeface="FandolFang R" panose="00000500000000000000" pitchFamily="50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2" t="2521" r="13189" b="120"/>
          <a:stretch>
            <a:fillRect/>
          </a:stretch>
        </p:blipFill>
        <p:spPr>
          <a:xfrm>
            <a:off x="36071" y="946408"/>
            <a:ext cx="4477581" cy="4477582"/>
          </a:xfrm>
          <a:custGeom>
            <a:avLst/>
            <a:gdLst>
              <a:gd name="connsiteX0" fmla="*/ 3144897 w 4477581"/>
              <a:gd name="connsiteY0" fmla="*/ 0 h 4477582"/>
              <a:gd name="connsiteX1" fmla="*/ 4460674 w 4477581"/>
              <a:gd name="connsiteY1" fmla="*/ 1291983 h 4477582"/>
              <a:gd name="connsiteX2" fmla="*/ 3542669 w 4477581"/>
              <a:gd name="connsiteY2" fmla="*/ 2226894 h 4477582"/>
              <a:gd name="connsiteX3" fmla="*/ 4477581 w 4477581"/>
              <a:gd name="connsiteY3" fmla="*/ 3144899 h 4477582"/>
              <a:gd name="connsiteX4" fmla="*/ 3185598 w 4477581"/>
              <a:gd name="connsiteY4" fmla="*/ 4460676 h 4477582"/>
              <a:gd name="connsiteX5" fmla="*/ 2250686 w 4477581"/>
              <a:gd name="connsiteY5" fmla="*/ 3542670 h 4477582"/>
              <a:gd name="connsiteX6" fmla="*/ 1332680 w 4477581"/>
              <a:gd name="connsiteY6" fmla="*/ 4477582 h 4477582"/>
              <a:gd name="connsiteX7" fmla="*/ 16904 w 4477581"/>
              <a:gd name="connsiteY7" fmla="*/ 3185598 h 4477582"/>
              <a:gd name="connsiteX8" fmla="*/ 934910 w 4477581"/>
              <a:gd name="connsiteY8" fmla="*/ 2250687 h 4477582"/>
              <a:gd name="connsiteX9" fmla="*/ 0 w 4477581"/>
              <a:gd name="connsiteY9" fmla="*/ 1332682 h 4477582"/>
              <a:gd name="connsiteX10" fmla="*/ 1291983 w 4477581"/>
              <a:gd name="connsiteY10" fmla="*/ 16906 h 4477582"/>
              <a:gd name="connsiteX11" fmla="*/ 2226893 w 4477581"/>
              <a:gd name="connsiteY11" fmla="*/ 934911 h 447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77581" h="4477582">
                <a:moveTo>
                  <a:pt x="3144897" y="0"/>
                </a:moveTo>
                <a:lnTo>
                  <a:pt x="4460674" y="1291983"/>
                </a:lnTo>
                <a:lnTo>
                  <a:pt x="3542669" y="2226894"/>
                </a:lnTo>
                <a:lnTo>
                  <a:pt x="4477581" y="3144899"/>
                </a:lnTo>
                <a:lnTo>
                  <a:pt x="3185598" y="4460676"/>
                </a:lnTo>
                <a:lnTo>
                  <a:pt x="2250686" y="3542670"/>
                </a:lnTo>
                <a:lnTo>
                  <a:pt x="1332680" y="4477582"/>
                </a:lnTo>
                <a:lnTo>
                  <a:pt x="16904" y="3185598"/>
                </a:lnTo>
                <a:lnTo>
                  <a:pt x="934910" y="2250687"/>
                </a:lnTo>
                <a:lnTo>
                  <a:pt x="0" y="1332682"/>
                </a:lnTo>
                <a:lnTo>
                  <a:pt x="1291983" y="16906"/>
                </a:lnTo>
                <a:lnTo>
                  <a:pt x="2226893" y="934911"/>
                </a:lnTo>
                <a:close/>
              </a:path>
            </a:pathLst>
          </a:custGeom>
        </p:spPr>
      </p:pic>
      <p:grpSp>
        <p:nvGrpSpPr>
          <p:cNvPr id="6" name="组合 5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7" name="组合 6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9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87835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11" name="文本框 10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2" name="直接连接符 11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3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878355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1.3 </a:t>
                  </a:r>
                  <a:r>
                    <a:rPr lang="zh-CN" altLang="en-US" sz="5400" b="1" dirty="0">
                      <a:solidFill>
                        <a:srgbClr val="878355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认识线段及画法</a:t>
                  </a:r>
                </a:p>
              </p:txBody>
            </p:sp>
          </p:grpSp>
        </p:grpSp>
        <p:sp>
          <p:nvSpPr>
            <p:cNvPr id="8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第一单元  长度单位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878355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人教版小学数学二年级上册</a:t>
            </a:r>
          </a:p>
        </p:txBody>
      </p:sp>
      <p:sp>
        <p:nvSpPr>
          <p:cNvPr id="17" name="L 形 16"/>
          <p:cNvSpPr/>
          <p:nvPr/>
        </p:nvSpPr>
        <p:spPr>
          <a:xfrm rot="18857103">
            <a:off x="1792501" y="717095"/>
            <a:ext cx="926038" cy="927613"/>
          </a:xfrm>
          <a:prstGeom prst="corner">
            <a:avLst>
              <a:gd name="adj1" fmla="val 10003"/>
              <a:gd name="adj2" fmla="val 10606"/>
            </a:avLst>
          </a:prstGeom>
          <a:solidFill>
            <a:srgbClr val="F0C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8" name="L 形 17"/>
          <p:cNvSpPr/>
          <p:nvPr/>
        </p:nvSpPr>
        <p:spPr>
          <a:xfrm rot="2684896">
            <a:off x="3834549" y="2655757"/>
            <a:ext cx="842441" cy="948435"/>
          </a:xfrm>
          <a:prstGeom prst="corner">
            <a:avLst>
              <a:gd name="adj1" fmla="val 10003"/>
              <a:gd name="adj2" fmla="val 10606"/>
            </a:avLst>
          </a:prstGeom>
          <a:solidFill>
            <a:srgbClr val="F0C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9" name="L 形 18"/>
          <p:cNvSpPr/>
          <p:nvPr/>
        </p:nvSpPr>
        <p:spPr>
          <a:xfrm rot="2687501" flipV="1">
            <a:off x="1824701" y="4723135"/>
            <a:ext cx="900316" cy="931815"/>
          </a:xfrm>
          <a:prstGeom prst="corner">
            <a:avLst>
              <a:gd name="adj1" fmla="val 8377"/>
              <a:gd name="adj2" fmla="val 8409"/>
            </a:avLst>
          </a:prstGeom>
          <a:solidFill>
            <a:srgbClr val="F0C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0" name="L 形 19"/>
          <p:cNvSpPr/>
          <p:nvPr/>
        </p:nvSpPr>
        <p:spPr>
          <a:xfrm rot="8072699" flipV="1">
            <a:off x="-176422" y="2719291"/>
            <a:ext cx="900316" cy="931815"/>
          </a:xfrm>
          <a:prstGeom prst="corner">
            <a:avLst>
              <a:gd name="adj1" fmla="val 8377"/>
              <a:gd name="adj2" fmla="val 8409"/>
            </a:avLst>
          </a:prstGeom>
          <a:solidFill>
            <a:srgbClr val="F0C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6361869"/>
            <a:ext cx="12192000" cy="516004"/>
          </a:xfrm>
          <a:prstGeom prst="rect">
            <a:avLst/>
          </a:prstGeom>
          <a:solidFill>
            <a:srgbClr val="878355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9467" y="2461685"/>
            <a:ext cx="7768167" cy="128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86517" y="1833033"/>
            <a:ext cx="1456267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60400" y="4811185"/>
            <a:ext cx="1149561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先在纸上对应刻度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和刻度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处各画一个点。再沿尺子把这两个点连接起来。</a:t>
            </a:r>
          </a:p>
        </p:txBody>
      </p:sp>
      <p:sp>
        <p:nvSpPr>
          <p:cNvPr id="3" name="椭圆 2"/>
          <p:cNvSpPr/>
          <p:nvPr/>
        </p:nvSpPr>
        <p:spPr>
          <a:xfrm>
            <a:off x="2091268" y="2580218"/>
            <a:ext cx="65617" cy="677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4" name="直接连接符 3"/>
          <p:cNvCxnSpPr>
            <a:endCxn id="26" idx="6"/>
          </p:cNvCxnSpPr>
          <p:nvPr/>
        </p:nvCxnSpPr>
        <p:spPr>
          <a:xfrm>
            <a:off x="2156884" y="2611967"/>
            <a:ext cx="2334683" cy="21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rcRect b="18736"/>
          <a:stretch>
            <a:fillRect/>
          </a:stretch>
        </p:blipFill>
        <p:spPr bwMode="auto">
          <a:xfrm rot="1229271">
            <a:off x="1496484" y="2876551"/>
            <a:ext cx="1149349" cy="174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椭圆 25"/>
          <p:cNvSpPr/>
          <p:nvPr/>
        </p:nvSpPr>
        <p:spPr>
          <a:xfrm>
            <a:off x="4423834" y="2580218"/>
            <a:ext cx="67733" cy="677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对话气泡: 圆角矩形 4"/>
          <p:cNvSpPr/>
          <p:nvPr/>
        </p:nvSpPr>
        <p:spPr>
          <a:xfrm>
            <a:off x="7181853" y="1218276"/>
            <a:ext cx="3516628" cy="930142"/>
          </a:xfrm>
          <a:prstGeom prst="wedgeRoundRectCallout">
            <a:avLst>
              <a:gd name="adj1" fmla="val -48039"/>
              <a:gd name="adj2" fmla="val 83951"/>
              <a:gd name="adj3" fmla="val 16667"/>
            </a:avLst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注意：画线段的过程中，尺子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不能移动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线段的画法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0.18021 -0.0003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-3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26" grpId="0" bldLvl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927" y="1184706"/>
            <a:ext cx="1513843" cy="215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2632711" y="1435180"/>
            <a:ext cx="7609416" cy="919401"/>
          </a:xfrm>
          <a:prstGeom prst="wedgeRoundRectCallout">
            <a:avLst>
              <a:gd name="adj1" fmla="val -56250"/>
              <a:gd name="adj2" fmla="val -477"/>
              <a:gd name="adj3" fmla="val 16667"/>
            </a:avLst>
          </a:prstGeom>
          <a:noFill/>
          <a:ln w="19050">
            <a:solidFill>
              <a:srgbClr val="3399FF"/>
            </a:solidFill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举手发言：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尺子是测量长度的工具，同学们还知道哪些测量长度的工具？</a:t>
            </a:r>
          </a:p>
        </p:txBody>
      </p:sp>
      <p:pic>
        <p:nvPicPr>
          <p:cNvPr id="6" name="Picture 17" descr="卷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4644" y="3431965"/>
            <a:ext cx="2785533" cy="225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 descr="皮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34878" y="3522981"/>
            <a:ext cx="2880783" cy="2332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 descr="软尺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7427" y="3431964"/>
            <a:ext cx="2880784" cy="232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2"/>
          <p:cNvGrpSpPr/>
          <p:nvPr/>
        </p:nvGrpSpPr>
        <p:grpSpPr bwMode="auto">
          <a:xfrm>
            <a:off x="8957733" y="3279000"/>
            <a:ext cx="2269067" cy="2560178"/>
            <a:chOff x="6330950" y="2703678"/>
            <a:chExt cx="1701800" cy="1920741"/>
          </a:xfrm>
        </p:grpSpPr>
        <p:pic>
          <p:nvPicPr>
            <p:cNvPr id="19463" name="Picture 5" descr="E:\R二数上\resource\U01\doc\测量轮1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330950" y="2703678"/>
              <a:ext cx="1701800" cy="1560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4" name="矩形 9"/>
            <p:cNvSpPr>
              <a:spLocks noChangeArrowheads="1"/>
            </p:cNvSpPr>
            <p:nvPr/>
          </p:nvSpPr>
          <p:spPr bwMode="auto">
            <a:xfrm>
              <a:off x="6937812" y="4278061"/>
              <a:ext cx="1066800" cy="34635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/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测量轮</a:t>
              </a:r>
            </a:p>
          </p:txBody>
        </p:sp>
      </p:grpSp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测量工具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E:\R二数上\resource\U01\doc\软尺量腰围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1440" y="2364796"/>
            <a:ext cx="2207261" cy="2323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E:\R二数上\resource\U01\doc\软尺可卷起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45067" y="2022587"/>
            <a:ext cx="1719165" cy="254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631440" y="5165514"/>
            <a:ext cx="298661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测量腰围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7849871" y="5165514"/>
            <a:ext cx="407881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可卷起来携带</a:t>
            </a:r>
          </a:p>
        </p:txBody>
      </p:sp>
      <p:pic>
        <p:nvPicPr>
          <p:cNvPr id="14" name="Picture 20" descr="软尺"/>
          <p:cNvPicPr>
            <a:picLocks noChangeAspect="1" noChangeArrowheads="1"/>
          </p:cNvPicPr>
          <p:nvPr/>
        </p:nvPicPr>
        <p:blipFill>
          <a:blip r:embed="rId5"/>
          <a:srcRect b="34068"/>
          <a:stretch>
            <a:fillRect/>
          </a:stretch>
        </p:blipFill>
        <p:spPr bwMode="auto">
          <a:xfrm>
            <a:off x="5114289" y="3033435"/>
            <a:ext cx="2880783" cy="153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081818" y="2767036"/>
            <a:ext cx="149436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软尺</a:t>
            </a:r>
          </a:p>
        </p:txBody>
      </p: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测量工具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E:\R二数上\resource\U01\doc\皮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6294" y="1397666"/>
            <a:ext cx="7209367" cy="255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E:\R二数上\resource\U01\doc\钢卷尺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86208" y="3852879"/>
            <a:ext cx="2461472" cy="227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卷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97875" y="4383138"/>
            <a:ext cx="2246206" cy="181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 descr="皮尺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45785" y="4522042"/>
            <a:ext cx="1990935" cy="161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250181" y="2276022"/>
            <a:ext cx="39878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测量投掷的距离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测量工具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3" descr="E:\R二数上\resource\U01\doc\测量轮计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5399" y="2285765"/>
            <a:ext cx="1907962" cy="20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 descr="E:\R二数上\resource\U01\doc\测量轮测弯道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7884" y="2476436"/>
            <a:ext cx="2783543" cy="184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781637" y="4914899"/>
            <a:ext cx="54864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测量长距离及弯道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537884" y="4914900"/>
            <a:ext cx="141577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测量轮：</a:t>
            </a:r>
            <a:endParaRPr lang="zh-CN" altLang="en-US" sz="1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测量工具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4961940" y="3344868"/>
            <a:ext cx="1581149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04800" indent="-304800" defTabSz="1219200"/>
            <a:r>
              <a:rPr lang="zh-CN" altLang="en-US" sz="3735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√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908044" y="5444798"/>
            <a:ext cx="1581151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04800" indent="-304800" defTabSz="1219200"/>
            <a:r>
              <a:rPr lang="zh-CN" altLang="en-US" sz="3735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√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590674" y="2269915"/>
            <a:ext cx="1729317" cy="863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556" name="组合 11"/>
          <p:cNvGrpSpPr/>
          <p:nvPr/>
        </p:nvGrpSpPr>
        <p:grpSpPr bwMode="auto">
          <a:xfrm>
            <a:off x="4567976" y="2257004"/>
            <a:ext cx="1873249" cy="903817"/>
            <a:chOff x="3022293" y="1258489"/>
            <a:chExt cx="1405691" cy="678659"/>
          </a:xfrm>
        </p:grpSpPr>
        <p:cxnSp>
          <p:nvCxnSpPr>
            <p:cNvPr id="9" name="直接连接符 8"/>
            <p:cNvCxnSpPr/>
            <p:nvPr/>
          </p:nvCxnSpPr>
          <p:spPr>
            <a:xfrm flipV="1">
              <a:off x="3100122" y="1419015"/>
              <a:ext cx="1327862" cy="5054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3022293" y="1765497"/>
              <a:ext cx="77829" cy="17165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4350155" y="1258489"/>
              <a:ext cx="77829" cy="17165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557" name="组合 17"/>
          <p:cNvGrpSpPr/>
          <p:nvPr/>
        </p:nvGrpSpPr>
        <p:grpSpPr bwMode="auto">
          <a:xfrm rot="2122304">
            <a:off x="8025016" y="2483555"/>
            <a:ext cx="1873251" cy="690033"/>
            <a:chOff x="3022293" y="1419622"/>
            <a:chExt cx="1405691" cy="517526"/>
          </a:xfrm>
        </p:grpSpPr>
        <p:cxnSp>
          <p:nvCxnSpPr>
            <p:cNvPr id="19" name="直接连接符 18"/>
            <p:cNvCxnSpPr/>
            <p:nvPr/>
          </p:nvCxnSpPr>
          <p:spPr>
            <a:xfrm flipV="1">
              <a:off x="3098248" y="1419159"/>
              <a:ext cx="1327861" cy="50482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3021381" y="1764576"/>
              <a:ext cx="77830" cy="17145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558" name="组合 21"/>
          <p:cNvGrpSpPr/>
          <p:nvPr/>
        </p:nvGrpSpPr>
        <p:grpSpPr bwMode="auto">
          <a:xfrm rot="2089438">
            <a:off x="2596895" y="4270048"/>
            <a:ext cx="2008716" cy="1096433"/>
            <a:chOff x="3022293" y="1258489"/>
            <a:chExt cx="1405691" cy="678659"/>
          </a:xfrm>
        </p:grpSpPr>
        <p:cxnSp>
          <p:nvCxnSpPr>
            <p:cNvPr id="24" name="直接连接符 23"/>
            <p:cNvCxnSpPr/>
            <p:nvPr/>
          </p:nvCxnSpPr>
          <p:spPr>
            <a:xfrm flipV="1">
              <a:off x="3097389" y="1419661"/>
              <a:ext cx="1328667" cy="50440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3020255" y="1764814"/>
              <a:ext cx="77024" cy="1716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4348874" y="1258539"/>
              <a:ext cx="77024" cy="1716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3559" name="组合 16"/>
          <p:cNvGrpSpPr/>
          <p:nvPr/>
        </p:nvGrpSpPr>
        <p:grpSpPr bwMode="auto">
          <a:xfrm>
            <a:off x="5788828" y="3402214"/>
            <a:ext cx="3568700" cy="2032000"/>
            <a:chOff x="3137317" y="2295777"/>
            <a:chExt cx="2677524" cy="1525141"/>
          </a:xfrm>
        </p:grpSpPr>
        <p:grpSp>
          <p:nvGrpSpPr>
            <p:cNvPr id="23568" name="组合 26"/>
            <p:cNvGrpSpPr/>
            <p:nvPr/>
          </p:nvGrpSpPr>
          <p:grpSpPr bwMode="auto">
            <a:xfrm rot="1192449">
              <a:off x="4374014" y="2905279"/>
              <a:ext cx="1315590" cy="915639"/>
              <a:chOff x="3120106" y="1282941"/>
              <a:chExt cx="1315590" cy="915639"/>
            </a:xfrm>
          </p:grpSpPr>
          <p:cxnSp>
            <p:nvCxnSpPr>
              <p:cNvPr id="29" name="直接连接符 28"/>
              <p:cNvCxnSpPr/>
              <p:nvPr/>
            </p:nvCxnSpPr>
            <p:spPr>
              <a:xfrm>
                <a:off x="3119301" y="2026329"/>
                <a:ext cx="77816" cy="17157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rot="20407551">
                <a:off x="4419491" y="1282730"/>
                <a:ext cx="14292" cy="136627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弧形 13"/>
            <p:cNvSpPr/>
            <p:nvPr/>
          </p:nvSpPr>
          <p:spPr>
            <a:xfrm rot="6226059">
              <a:off x="3831072" y="1602022"/>
              <a:ext cx="1290015" cy="2677524"/>
            </a:xfrm>
            <a:prstGeom prst="arc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560" name="矩形 30"/>
          <p:cNvSpPr>
            <a:spLocks noChangeArrowheads="1"/>
          </p:cNvSpPr>
          <p:nvPr/>
        </p:nvSpPr>
        <p:spPr bwMode="auto">
          <a:xfrm>
            <a:off x="1947807" y="3433768"/>
            <a:ext cx="159691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3200" b="1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     ）</a:t>
            </a:r>
            <a:endParaRPr lang="zh-CN" altLang="en-US" sz="3200" b="1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23561" name="矩形 33"/>
          <p:cNvSpPr>
            <a:spLocks noChangeArrowheads="1"/>
          </p:cNvSpPr>
          <p:nvPr/>
        </p:nvSpPr>
        <p:spPr bwMode="auto">
          <a:xfrm>
            <a:off x="4585174" y="3438002"/>
            <a:ext cx="159691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3200" b="1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     ）</a:t>
            </a:r>
            <a:endParaRPr lang="zh-CN" altLang="en-US" sz="3200" b="1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23562" name="矩形 34"/>
          <p:cNvSpPr>
            <a:spLocks noChangeArrowheads="1"/>
          </p:cNvSpPr>
          <p:nvPr/>
        </p:nvSpPr>
        <p:spPr bwMode="auto">
          <a:xfrm>
            <a:off x="2524928" y="5533698"/>
            <a:ext cx="159691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3200" b="1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     ）</a:t>
            </a:r>
            <a:endParaRPr lang="zh-CN" altLang="en-US" sz="3200" b="1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23563" name="矩形 35"/>
          <p:cNvSpPr>
            <a:spLocks noChangeArrowheads="1"/>
          </p:cNvSpPr>
          <p:nvPr/>
        </p:nvSpPr>
        <p:spPr bwMode="auto">
          <a:xfrm>
            <a:off x="7781341" y="3427418"/>
            <a:ext cx="159691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3200" b="1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     ）</a:t>
            </a:r>
            <a:endParaRPr lang="zh-CN" altLang="en-US" sz="3200" b="1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23564" name="矩形 36"/>
          <p:cNvSpPr>
            <a:spLocks noChangeArrowheads="1"/>
          </p:cNvSpPr>
          <p:nvPr/>
        </p:nvSpPr>
        <p:spPr bwMode="auto">
          <a:xfrm>
            <a:off x="7781341" y="5539151"/>
            <a:ext cx="159691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3200" b="1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     ）</a:t>
            </a:r>
            <a:endParaRPr lang="zh-CN" altLang="en-US" sz="3200" b="1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23565" name="Rectangle 4"/>
          <p:cNvSpPr txBox="1">
            <a:spLocks noChangeArrowheads="1"/>
          </p:cNvSpPr>
          <p:nvPr/>
        </p:nvSpPr>
        <p:spPr bwMode="auto">
          <a:xfrm flipH="1">
            <a:off x="637969" y="1021301"/>
            <a:ext cx="8741833" cy="11345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defTabSz="1219200">
              <a:lnSpc>
                <a:spcPct val="120000"/>
              </a:lnSpc>
            </a:pPr>
            <a:r>
              <a:rPr lang="zh-CN" altLang="en-US" sz="24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下面哪些是线段，在（     ）里画 “√”。</a:t>
            </a:r>
          </a:p>
        </p:txBody>
      </p:sp>
      <p:sp>
        <p:nvSpPr>
          <p:cNvPr id="2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 txBox="1">
            <a:spLocks noChangeArrowheads="1"/>
          </p:cNvSpPr>
          <p:nvPr/>
        </p:nvSpPr>
        <p:spPr bwMode="auto">
          <a:xfrm flipH="1">
            <a:off x="578274" y="920256"/>
            <a:ext cx="10670117" cy="11366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defTabSz="1219200">
              <a:lnSpc>
                <a:spcPct val="120000"/>
              </a:lnSpc>
            </a:pPr>
            <a:r>
              <a:rPr lang="zh-CN" altLang="en-US" sz="24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连接每两个点画线段，一共画出了几条线段？你能看出画出的是什么图形吗？</a:t>
            </a:r>
          </a:p>
        </p:txBody>
      </p:sp>
      <p:pic>
        <p:nvPicPr>
          <p:cNvPr id="24578" name="图片 1" descr="无标题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3041" y="2175440"/>
            <a:ext cx="4197349" cy="375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直接连接符 2"/>
          <p:cNvCxnSpPr/>
          <p:nvPr/>
        </p:nvCxnSpPr>
        <p:spPr>
          <a:xfrm>
            <a:off x="5599156" y="2226239"/>
            <a:ext cx="8467" cy="169545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5588575" y="2226239"/>
            <a:ext cx="730249" cy="71966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5599157" y="2931090"/>
            <a:ext cx="713317" cy="990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701" y="4000925"/>
            <a:ext cx="7768167" cy="129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矩形 4"/>
          <p:cNvSpPr>
            <a:spLocks noChangeArrowheads="1"/>
          </p:cNvSpPr>
          <p:nvPr/>
        </p:nvSpPr>
        <p:spPr bwMode="auto">
          <a:xfrm>
            <a:off x="565573" y="1333154"/>
            <a:ext cx="4800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量一量，填一填。</a:t>
            </a:r>
          </a:p>
        </p:txBody>
      </p:sp>
      <p:sp>
        <p:nvSpPr>
          <p:cNvPr id="25603" name="矩形 4"/>
          <p:cNvSpPr>
            <a:spLocks noChangeArrowheads="1"/>
          </p:cNvSpPr>
          <p:nvPr/>
        </p:nvSpPr>
        <p:spPr bwMode="auto">
          <a:xfrm>
            <a:off x="660400" y="2066917"/>
            <a:ext cx="1007745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我已经爬了（            ）厘米，再爬（            ）厘米就到家了。</a:t>
            </a:r>
          </a:p>
        </p:txBody>
      </p:sp>
      <p:grpSp>
        <p:nvGrpSpPr>
          <p:cNvPr id="25604" name="组合 10"/>
          <p:cNvGrpSpPr/>
          <p:nvPr/>
        </p:nvGrpSpPr>
        <p:grpSpPr bwMode="auto">
          <a:xfrm>
            <a:off x="2589318" y="4024207"/>
            <a:ext cx="6314016" cy="86784"/>
            <a:chOff x="425295" y="2128317"/>
            <a:chExt cx="4736034" cy="64918"/>
          </a:xfrm>
        </p:grpSpPr>
        <p:sp>
          <p:nvSpPr>
            <p:cNvPr id="12" name="椭圆 11"/>
            <p:cNvSpPr/>
            <p:nvPr/>
          </p:nvSpPr>
          <p:spPr>
            <a:xfrm>
              <a:off x="425295" y="2137817"/>
              <a:ext cx="55568" cy="5541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5105761" y="2128317"/>
              <a:ext cx="55568" cy="5541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4" name="直接连接符 13"/>
            <p:cNvCxnSpPr>
              <a:endCxn id="13" idx="2"/>
            </p:cNvCxnSpPr>
            <p:nvPr/>
          </p:nvCxnSpPr>
          <p:spPr>
            <a:xfrm flipV="1">
              <a:off x="425295" y="2156817"/>
              <a:ext cx="4680466" cy="791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605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9752" y="3164841"/>
            <a:ext cx="933449" cy="946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椭圆 18"/>
          <p:cNvSpPr/>
          <p:nvPr/>
        </p:nvSpPr>
        <p:spPr>
          <a:xfrm>
            <a:off x="5675418" y="4036907"/>
            <a:ext cx="74083" cy="7408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5607" name="图片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68951" y="3196591"/>
            <a:ext cx="110913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831254" y="1932367"/>
            <a:ext cx="757767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3735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6026785" y="1932367"/>
            <a:ext cx="757767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3735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8"/>
          <p:cNvSpPr>
            <a:spLocks noChangeArrowheads="1"/>
          </p:cNvSpPr>
          <p:nvPr/>
        </p:nvSpPr>
        <p:spPr bwMode="auto">
          <a:xfrm>
            <a:off x="660400" y="1315827"/>
            <a:ext cx="10081683" cy="49859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76250" indent="-476250" defTabSz="1219200" latinLnBrk="1">
              <a:lnSpc>
                <a:spcPct val="110000"/>
              </a:lnSpc>
            </a:pPr>
            <a:r>
              <a:rPr lang="zh-CN" altLang="en-US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数一数，下面的图形各是由几条线段组成的？</a:t>
            </a:r>
          </a:p>
        </p:txBody>
      </p:sp>
      <p:sp>
        <p:nvSpPr>
          <p:cNvPr id="5" name="梯形 4"/>
          <p:cNvSpPr/>
          <p:nvPr/>
        </p:nvSpPr>
        <p:spPr>
          <a:xfrm rot="10800000">
            <a:off x="2043218" y="2641178"/>
            <a:ext cx="1439333" cy="1435100"/>
          </a:xfrm>
          <a:prstGeom prst="trapezoid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3465" b="1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六边形 5"/>
          <p:cNvSpPr/>
          <p:nvPr/>
        </p:nvSpPr>
        <p:spPr>
          <a:xfrm>
            <a:off x="5114501" y="2641178"/>
            <a:ext cx="2017184" cy="1301749"/>
          </a:xfrm>
          <a:prstGeom prst="hexagon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3465" b="1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等腰三角形 6"/>
          <p:cNvSpPr/>
          <p:nvPr/>
        </p:nvSpPr>
        <p:spPr>
          <a:xfrm rot="13485963">
            <a:off x="7794201" y="3111077"/>
            <a:ext cx="2305051" cy="937683"/>
          </a:xfrm>
          <a:prstGeom prst="triangl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3465" b="1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629" name="矩形 5"/>
          <p:cNvSpPr>
            <a:spLocks noChangeArrowheads="1"/>
          </p:cNvSpPr>
          <p:nvPr/>
        </p:nvSpPr>
        <p:spPr bwMode="auto">
          <a:xfrm>
            <a:off x="2376158" y="4658347"/>
            <a:ext cx="110639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(</a:t>
            </a:r>
            <a:r>
              <a:rPr lang="zh-CN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　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)</a:t>
            </a:r>
            <a:r>
              <a:rPr lang="zh-CN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条</a:t>
            </a: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6630" name="矩形 16"/>
          <p:cNvSpPr>
            <a:spLocks noChangeArrowheads="1"/>
          </p:cNvSpPr>
          <p:nvPr/>
        </p:nvSpPr>
        <p:spPr bwMode="auto">
          <a:xfrm>
            <a:off x="5640058" y="4658347"/>
            <a:ext cx="110639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(</a:t>
            </a:r>
            <a:r>
              <a:rPr lang="zh-CN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　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)</a:t>
            </a:r>
            <a:r>
              <a:rPr lang="zh-CN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条</a:t>
            </a:r>
            <a:endParaRPr lang="zh-CN" altLang="en-US" sz="24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26631" name="矩形 19"/>
          <p:cNvSpPr>
            <a:spLocks noChangeArrowheads="1"/>
          </p:cNvSpPr>
          <p:nvPr/>
        </p:nvSpPr>
        <p:spPr bwMode="auto">
          <a:xfrm>
            <a:off x="8808707" y="4658347"/>
            <a:ext cx="110639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(</a:t>
            </a:r>
            <a:r>
              <a:rPr lang="zh-CN" altLang="zh-CN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　</a:t>
            </a:r>
            <a:r>
              <a:rPr lang="en-US" altLang="zh-CN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 )</a:t>
            </a:r>
            <a:r>
              <a:rPr lang="zh-CN" altLang="zh-CN" sz="24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条</a:t>
            </a:r>
            <a:endParaRPr lang="zh-CN" altLang="en-US" sz="2400" kern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73866" y="4627569"/>
            <a:ext cx="56091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42635" y="4645773"/>
            <a:ext cx="56091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022389" y="4645773"/>
            <a:ext cx="56091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en-US" altLang="zh-CN" sz="28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 txBox="1">
            <a:spLocks noChangeArrowheads="1"/>
          </p:cNvSpPr>
          <p:nvPr/>
        </p:nvSpPr>
        <p:spPr bwMode="auto">
          <a:xfrm flipH="1">
            <a:off x="584625" y="1073150"/>
            <a:ext cx="3033183" cy="673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defTabSz="1219200">
              <a:lnSpc>
                <a:spcPct val="120000"/>
              </a:lnSpc>
            </a:pPr>
            <a:r>
              <a:rPr lang="zh-CN" altLang="en-US" sz="24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画一画。</a:t>
            </a:r>
          </a:p>
        </p:txBody>
      </p:sp>
      <p:sp>
        <p:nvSpPr>
          <p:cNvPr id="27650" name="Rectangle 4"/>
          <p:cNvSpPr txBox="1">
            <a:spLocks noChangeArrowheads="1"/>
          </p:cNvSpPr>
          <p:nvPr/>
        </p:nvSpPr>
        <p:spPr bwMode="auto">
          <a:xfrm flipH="1">
            <a:off x="374651" y="1532465"/>
            <a:ext cx="6680200" cy="8466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defTabSz="1219200">
              <a:lnSpc>
                <a:spcPct val="120000"/>
              </a:lnSpc>
            </a:pPr>
            <a:r>
              <a:rPr lang="zh-CN" altLang="en-US" sz="24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）画一条</a:t>
            </a:r>
            <a:r>
              <a:rPr lang="en-US" altLang="zh-CN" sz="24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5</a:t>
            </a:r>
            <a:r>
              <a:rPr lang="zh-CN" altLang="en-US" sz="24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厘米长的线段。</a:t>
            </a:r>
          </a:p>
        </p:txBody>
      </p:sp>
      <p:sp>
        <p:nvSpPr>
          <p:cNvPr id="27651" name="Rectangle 4"/>
          <p:cNvSpPr txBox="1">
            <a:spLocks noChangeArrowheads="1"/>
          </p:cNvSpPr>
          <p:nvPr/>
        </p:nvSpPr>
        <p:spPr bwMode="auto">
          <a:xfrm flipH="1">
            <a:off x="374651" y="3306236"/>
            <a:ext cx="8955616" cy="10011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defTabSz="1219200">
              <a:lnSpc>
                <a:spcPct val="120000"/>
              </a:lnSpc>
            </a:pPr>
            <a:r>
              <a:rPr lang="zh-CN" altLang="en-US" sz="24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）画一条比</a:t>
            </a:r>
            <a:r>
              <a:rPr lang="en-US" altLang="zh-CN" sz="24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8</a:t>
            </a:r>
            <a:r>
              <a:rPr lang="zh-CN" altLang="en-US" sz="24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厘米短</a:t>
            </a:r>
            <a:r>
              <a:rPr lang="en-US" altLang="zh-CN" sz="24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4</a:t>
            </a:r>
            <a:r>
              <a:rPr lang="zh-CN" altLang="en-US" sz="24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厘米的线段。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4307" y="2236893"/>
            <a:ext cx="7766049" cy="128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组合 8"/>
          <p:cNvGrpSpPr/>
          <p:nvPr/>
        </p:nvGrpSpPr>
        <p:grpSpPr bwMode="auto">
          <a:xfrm>
            <a:off x="2728807" y="2272877"/>
            <a:ext cx="3949700" cy="84667"/>
            <a:chOff x="425295" y="2137721"/>
            <a:chExt cx="2961262" cy="63896"/>
          </a:xfrm>
        </p:grpSpPr>
        <p:sp>
          <p:nvSpPr>
            <p:cNvPr id="10" name="椭圆 9"/>
            <p:cNvSpPr/>
            <p:nvPr/>
          </p:nvSpPr>
          <p:spPr>
            <a:xfrm>
              <a:off x="425295" y="2137721"/>
              <a:ext cx="55543" cy="559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331013" y="2145707"/>
              <a:ext cx="55544" cy="5591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425295" y="2164876"/>
              <a:ext cx="290571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2285" y="4279061"/>
            <a:ext cx="7766049" cy="128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组合 14"/>
          <p:cNvGrpSpPr/>
          <p:nvPr/>
        </p:nvGrpSpPr>
        <p:grpSpPr bwMode="auto">
          <a:xfrm>
            <a:off x="2626784" y="4315043"/>
            <a:ext cx="3181349" cy="74084"/>
            <a:chOff x="425295" y="2137721"/>
            <a:chExt cx="2385476" cy="55514"/>
          </a:xfrm>
        </p:grpSpPr>
        <p:sp>
          <p:nvSpPr>
            <p:cNvPr id="16" name="椭圆 15"/>
            <p:cNvSpPr/>
            <p:nvPr/>
          </p:nvSpPr>
          <p:spPr>
            <a:xfrm>
              <a:off x="425295" y="2137721"/>
              <a:ext cx="55550" cy="5551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2755221" y="2137721"/>
              <a:ext cx="55550" cy="5551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8" name="直接连接符 17"/>
            <p:cNvCxnSpPr>
              <a:endCxn id="17" idx="6"/>
            </p:cNvCxnSpPr>
            <p:nvPr/>
          </p:nvCxnSpPr>
          <p:spPr>
            <a:xfrm>
              <a:off x="425295" y="2166271"/>
              <a:ext cx="238547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2477" y="1642872"/>
            <a:ext cx="4447047" cy="15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275" y="3038168"/>
            <a:ext cx="1902107" cy="271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456382" y="3712324"/>
            <a:ext cx="5553123" cy="11401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想一想：</a:t>
            </a:r>
          </a:p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怎样量这条绳子的长度？动手试一试？</a:t>
            </a: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2"/>
          <p:cNvSpPr txBox="1">
            <a:spLocks noChangeArrowheads="1"/>
          </p:cNvSpPr>
          <p:nvPr/>
        </p:nvSpPr>
        <p:spPr bwMode="auto">
          <a:xfrm>
            <a:off x="660400" y="1291947"/>
            <a:ext cx="954828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从小猴子家到小狮子家，哪一条路最短？</a:t>
            </a:r>
          </a:p>
        </p:txBody>
      </p:sp>
      <p:pic>
        <p:nvPicPr>
          <p:cNvPr id="28674" name="Picture 16" descr="p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5766" y="1947654"/>
            <a:ext cx="5240867" cy="346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文本框 5"/>
          <p:cNvSpPr txBox="1">
            <a:spLocks noChangeArrowheads="1"/>
          </p:cNvSpPr>
          <p:nvPr/>
        </p:nvSpPr>
        <p:spPr bwMode="auto">
          <a:xfrm>
            <a:off x="3383702" y="5577433"/>
            <a:ext cx="3892551" cy="5307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130000"/>
              </a:lnSpc>
            </a:pP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答：第</a:t>
            </a: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条路最短。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4836582" y="2830303"/>
            <a:ext cx="3043767" cy="190076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576819" y="1223575"/>
            <a:ext cx="4605748" cy="46166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91440" tIns="45720" rIns="91440" bIns="45720">
            <a:spAutoFit/>
          </a:bodyPr>
          <a:lstStyle/>
          <a:p>
            <a:pPr defTabSz="1219200">
              <a:defRPr/>
            </a:pPr>
            <a:r>
              <a:rPr lang="zh-CN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这节课你们都学会了哪些知识？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026377" y="2413457"/>
            <a:ext cx="4783667" cy="14773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）线段是直的；    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）有两个端点；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）可以量出长度。</a:t>
            </a:r>
          </a:p>
        </p:txBody>
      </p:sp>
      <p:sp>
        <p:nvSpPr>
          <p:cNvPr id="29702" name="矩形 1"/>
          <p:cNvSpPr>
            <a:spLocks noChangeArrowheads="1"/>
          </p:cNvSpPr>
          <p:nvPr/>
        </p:nvSpPr>
        <p:spPr bwMode="auto">
          <a:xfrm>
            <a:off x="576819" y="1668757"/>
            <a:ext cx="239520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认识线段及画法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76819" y="2154725"/>
            <a:ext cx="170431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1.</a:t>
            </a:r>
            <a:r>
              <a:rPr lang="zh-CN" altLang="en-US" sz="2400" kern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认识线段</a:t>
            </a:r>
            <a:endParaRPr lang="en-US" altLang="zh-CN" sz="2400" kern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4939877" y="1710514"/>
            <a:ext cx="5348816" cy="1350085"/>
            <a:chOff x="3998854" y="1734511"/>
            <a:chExt cx="4164833" cy="1012230"/>
          </a:xfrm>
        </p:grpSpPr>
        <p:sp>
          <p:nvSpPr>
            <p:cNvPr id="29707" name="直接连接符 7"/>
            <p:cNvSpPr>
              <a:spLocks noChangeShapeType="1"/>
            </p:cNvSpPr>
            <p:nvPr/>
          </p:nvSpPr>
          <p:spPr bwMode="auto">
            <a:xfrm>
              <a:off x="4373497" y="2366607"/>
              <a:ext cx="342700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08" name="直接连接符 8"/>
            <p:cNvSpPr>
              <a:spLocks noChangeShapeType="1"/>
            </p:cNvSpPr>
            <p:nvPr/>
          </p:nvSpPr>
          <p:spPr bwMode="auto">
            <a:xfrm>
              <a:off x="4376630" y="2153594"/>
              <a:ext cx="0" cy="21590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</a:ln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09" name="直接连接符 9"/>
            <p:cNvSpPr>
              <a:spLocks noChangeShapeType="1"/>
            </p:cNvSpPr>
            <p:nvPr/>
          </p:nvSpPr>
          <p:spPr bwMode="auto">
            <a:xfrm>
              <a:off x="7800499" y="2153594"/>
              <a:ext cx="0" cy="217488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</a:ln>
          </p:spPr>
          <p:txBody>
            <a:bodyPr/>
            <a:lstStyle/>
            <a:p>
              <a:pPr defTabSz="1219200"/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9710" name="组合 10248"/>
            <p:cNvGrpSpPr/>
            <p:nvPr/>
          </p:nvGrpSpPr>
          <p:grpSpPr bwMode="auto">
            <a:xfrm>
              <a:off x="3998854" y="2262725"/>
              <a:ext cx="4164833" cy="484016"/>
              <a:chOff x="731" y="-360"/>
              <a:chExt cx="3088" cy="406"/>
            </a:xfrm>
          </p:grpSpPr>
          <p:sp>
            <p:nvSpPr>
              <p:cNvPr id="29712" name="文本框 10249"/>
              <p:cNvSpPr txBox="1">
                <a:spLocks noChangeArrowheads="1"/>
              </p:cNvSpPr>
              <p:nvPr/>
            </p:nvSpPr>
            <p:spPr bwMode="auto">
              <a:xfrm>
                <a:off x="731" y="-260"/>
                <a:ext cx="719" cy="29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defTabSz="1219200">
                  <a:spcBef>
                    <a:spcPct val="50000"/>
                  </a:spcBef>
                </a:pPr>
                <a:r>
                  <a: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楷体" panose="02010609060101010101" charset="-122"/>
                    <a:sym typeface="Arial" panose="020B0604020202020204" pitchFamily="34" charset="0"/>
                  </a:rPr>
                  <a:t>端点</a:t>
                </a:r>
              </a:p>
            </p:txBody>
          </p:sp>
          <p:sp>
            <p:nvSpPr>
              <p:cNvPr id="29713" name="文本框 10250"/>
              <p:cNvSpPr txBox="1">
                <a:spLocks noChangeArrowheads="1"/>
              </p:cNvSpPr>
              <p:nvPr/>
            </p:nvSpPr>
            <p:spPr bwMode="auto">
              <a:xfrm>
                <a:off x="3080" y="-360"/>
                <a:ext cx="739" cy="40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defTabSz="1219200">
                  <a:lnSpc>
                    <a:spcPct val="150000"/>
                  </a:lnSpc>
                </a:pPr>
                <a:r>
                  <a:rPr lang="zh-CN" altLang="en-US" sz="24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楷体" panose="02010609060101010101" charset="-122"/>
                    <a:sym typeface="Arial" panose="020B0604020202020204" pitchFamily="34" charset="0"/>
                  </a:rPr>
                  <a:t>端点</a:t>
                </a:r>
              </a:p>
            </p:txBody>
          </p:sp>
        </p:grpSp>
        <p:sp>
          <p:nvSpPr>
            <p:cNvPr id="29711" name="文本框 10251"/>
            <p:cNvSpPr txBox="1">
              <a:spLocks noChangeArrowheads="1"/>
            </p:cNvSpPr>
            <p:nvPr/>
          </p:nvSpPr>
          <p:spPr bwMode="auto">
            <a:xfrm>
              <a:off x="5391053" y="1734511"/>
              <a:ext cx="1649008" cy="4845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>
                <a:lnSpc>
                  <a:spcPct val="150000"/>
                </a:lnSpc>
              </a:pP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线   段</a:t>
              </a:r>
            </a:p>
          </p:txBody>
        </p:sp>
      </p:grp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68237" y="2895826"/>
            <a:ext cx="107273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特征</a:t>
            </a:r>
            <a:endParaRPr lang="en-US" altLang="zh-CN" sz="2400" kern="0" dirty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1774422" y="2640693"/>
            <a:ext cx="345033" cy="971933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小结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617336" y="4458112"/>
            <a:ext cx="9757833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 defTabSz="1219200"/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线段一端与尺子的刻度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对齐，另一端对着的刻度就是线段的长度。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614137" y="3834258"/>
            <a:ext cx="296747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3.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量线段长度的方法</a:t>
            </a:r>
            <a:endParaRPr lang="zh-CN" altLang="en-US" sz="2400" kern="0" dirty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 bwMode="auto">
          <a:xfrm>
            <a:off x="5652088" y="3586241"/>
            <a:ext cx="3356561" cy="930252"/>
            <a:chOff x="5026911" y="2013295"/>
            <a:chExt cx="3203183" cy="888023"/>
          </a:xfrm>
        </p:grpSpPr>
        <p:grpSp>
          <p:nvGrpSpPr>
            <p:cNvPr id="22" name="组合 7"/>
            <p:cNvGrpSpPr/>
            <p:nvPr/>
          </p:nvGrpSpPr>
          <p:grpSpPr bwMode="auto">
            <a:xfrm>
              <a:off x="5026911" y="2013295"/>
              <a:ext cx="3203183" cy="888023"/>
              <a:chOff x="2300649" y="4281854"/>
              <a:chExt cx="5137643" cy="888023"/>
            </a:xfrm>
          </p:grpSpPr>
          <p:pic>
            <p:nvPicPr>
              <p:cNvPr id="24" name="图片 8" descr="E:\01小学数学资料\时代天华\人教一、二年级约稿文件\辅助资料\人物图片\图片123.png图片123"/>
              <p:cNvPicPr>
                <a:picLocks noChangeAspect="1"/>
              </p:cNvPicPr>
              <p:nvPr/>
            </p:nvPicPr>
            <p:blipFill>
              <a:blip r:embed="rId3"/>
              <a:srcRect r="39922"/>
              <a:stretch>
                <a:fillRect/>
              </a:stretch>
            </p:blipFill>
            <p:spPr bwMode="auto">
              <a:xfrm>
                <a:off x="2300649" y="4501171"/>
                <a:ext cx="4341495" cy="548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任意多边形: 形状 6"/>
              <p:cNvSpPr/>
              <p:nvPr/>
            </p:nvSpPr>
            <p:spPr>
              <a:xfrm>
                <a:off x="6753102" y="4281854"/>
                <a:ext cx="685190" cy="888023"/>
              </a:xfrm>
              <a:custGeom>
                <a:avLst/>
                <a:gdLst>
                  <a:gd name="connsiteX0" fmla="*/ 17585 w 685800"/>
                  <a:gd name="connsiteY0" fmla="*/ 87923 h 888023"/>
                  <a:gd name="connsiteX1" fmla="*/ 0 w 685800"/>
                  <a:gd name="connsiteY1" fmla="*/ 492369 h 888023"/>
                  <a:gd name="connsiteX2" fmla="*/ 96716 w 685800"/>
                  <a:gd name="connsiteY2" fmla="*/ 527538 h 888023"/>
                  <a:gd name="connsiteX3" fmla="*/ 87923 w 685800"/>
                  <a:gd name="connsiteY3" fmla="*/ 677008 h 888023"/>
                  <a:gd name="connsiteX4" fmla="*/ 167054 w 685800"/>
                  <a:gd name="connsiteY4" fmla="*/ 826477 h 888023"/>
                  <a:gd name="connsiteX5" fmla="*/ 571500 w 685800"/>
                  <a:gd name="connsiteY5" fmla="*/ 888023 h 888023"/>
                  <a:gd name="connsiteX6" fmla="*/ 685800 w 685800"/>
                  <a:gd name="connsiteY6" fmla="*/ 360484 h 888023"/>
                  <a:gd name="connsiteX7" fmla="*/ 492370 w 685800"/>
                  <a:gd name="connsiteY7" fmla="*/ 0 h 888023"/>
                  <a:gd name="connsiteX8" fmla="*/ 17585 w 685800"/>
                  <a:gd name="connsiteY8" fmla="*/ 87923 h 888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5800" h="888023">
                    <a:moveTo>
                      <a:pt x="17585" y="87923"/>
                    </a:moveTo>
                    <a:lnTo>
                      <a:pt x="0" y="492369"/>
                    </a:lnTo>
                    <a:lnTo>
                      <a:pt x="96716" y="527538"/>
                    </a:lnTo>
                    <a:lnTo>
                      <a:pt x="87923" y="677008"/>
                    </a:lnTo>
                    <a:lnTo>
                      <a:pt x="167054" y="826477"/>
                    </a:lnTo>
                    <a:lnTo>
                      <a:pt x="571500" y="888023"/>
                    </a:lnTo>
                    <a:lnTo>
                      <a:pt x="685800" y="360484"/>
                    </a:lnTo>
                    <a:lnTo>
                      <a:pt x="492370" y="0"/>
                    </a:lnTo>
                    <a:lnTo>
                      <a:pt x="17585" y="879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>
                  <a:defRPr/>
                </a:pPr>
                <a:endParaRPr lang="zh-CN" altLang="en-US" sz="2400" b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23" name="直接连接符 22"/>
            <p:cNvCxnSpPr/>
            <p:nvPr/>
          </p:nvCxnSpPr>
          <p:spPr>
            <a:xfrm>
              <a:off x="5284182" y="2194394"/>
              <a:ext cx="778165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614137" y="5354109"/>
            <a:ext cx="10212916" cy="9655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0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方法一：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通常以尺子的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刻度为起点，是几厘米长的线段就画到尺子几厘米的地方；</a:t>
            </a:r>
            <a:endParaRPr lang="en-US" altLang="zh-CN" sz="2000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zh-CN" altLang="en-US" sz="20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方法二：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在对应长度处先点两个点，再连线。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6823913" y="4849384"/>
            <a:ext cx="3474166" cy="764970"/>
            <a:chOff x="1416095" y="1355324"/>
            <a:chExt cx="5825485" cy="967165"/>
          </a:xfrm>
        </p:grpSpPr>
        <p:pic>
          <p:nvPicPr>
            <p:cNvPr id="28" name="图片 1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16095" y="1355324"/>
              <a:ext cx="5825485" cy="967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9" name="组合 14"/>
            <p:cNvGrpSpPr/>
            <p:nvPr/>
          </p:nvGrpSpPr>
          <p:grpSpPr bwMode="auto">
            <a:xfrm>
              <a:off x="1750429" y="1415215"/>
              <a:ext cx="2385476" cy="55514"/>
              <a:chOff x="425295" y="2137721"/>
              <a:chExt cx="2385476" cy="55514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425328" y="2138685"/>
                <a:ext cx="54768" cy="5433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2757252" y="2138685"/>
                <a:ext cx="54766" cy="5433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cxnSp>
            <p:nvCxnSpPr>
              <p:cNvPr id="32" name="直接连接符 31"/>
              <p:cNvCxnSpPr>
                <a:endCxn id="31" idx="6"/>
              </p:cNvCxnSpPr>
              <p:nvPr/>
            </p:nvCxnSpPr>
            <p:spPr>
              <a:xfrm>
                <a:off x="425328" y="2166939"/>
                <a:ext cx="2386691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660400" y="4894777"/>
            <a:ext cx="233589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en-US" altLang="zh-CN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4.</a:t>
            </a:r>
            <a:r>
              <a:rPr lang="zh-CN" altLang="en-US" sz="2400" kern="0" dirty="0">
                <a:solidFill>
                  <a:srgbClr val="C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画线段的方法</a:t>
            </a:r>
            <a:endParaRPr lang="zh-CN" altLang="en-US" sz="2400" kern="0" dirty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6" grpId="0"/>
      <p:bldP spid="7" grpId="0" animBg="1"/>
      <p:bldP spid="18" grpId="0"/>
      <p:bldP spid="20" grpId="0"/>
      <p:bldP spid="26" grpId="0" build="p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2" t="2521" r="13189" b="120"/>
          <a:stretch>
            <a:fillRect/>
          </a:stretch>
        </p:blipFill>
        <p:spPr>
          <a:xfrm>
            <a:off x="36071" y="946408"/>
            <a:ext cx="4477581" cy="4477582"/>
          </a:xfrm>
          <a:custGeom>
            <a:avLst/>
            <a:gdLst>
              <a:gd name="connsiteX0" fmla="*/ 3144897 w 4477581"/>
              <a:gd name="connsiteY0" fmla="*/ 0 h 4477582"/>
              <a:gd name="connsiteX1" fmla="*/ 4460674 w 4477581"/>
              <a:gd name="connsiteY1" fmla="*/ 1291983 h 4477582"/>
              <a:gd name="connsiteX2" fmla="*/ 3542669 w 4477581"/>
              <a:gd name="connsiteY2" fmla="*/ 2226894 h 4477582"/>
              <a:gd name="connsiteX3" fmla="*/ 4477581 w 4477581"/>
              <a:gd name="connsiteY3" fmla="*/ 3144899 h 4477582"/>
              <a:gd name="connsiteX4" fmla="*/ 3185598 w 4477581"/>
              <a:gd name="connsiteY4" fmla="*/ 4460676 h 4477582"/>
              <a:gd name="connsiteX5" fmla="*/ 2250686 w 4477581"/>
              <a:gd name="connsiteY5" fmla="*/ 3542670 h 4477582"/>
              <a:gd name="connsiteX6" fmla="*/ 1332680 w 4477581"/>
              <a:gd name="connsiteY6" fmla="*/ 4477582 h 4477582"/>
              <a:gd name="connsiteX7" fmla="*/ 16904 w 4477581"/>
              <a:gd name="connsiteY7" fmla="*/ 3185598 h 4477582"/>
              <a:gd name="connsiteX8" fmla="*/ 934910 w 4477581"/>
              <a:gd name="connsiteY8" fmla="*/ 2250687 h 4477582"/>
              <a:gd name="connsiteX9" fmla="*/ 0 w 4477581"/>
              <a:gd name="connsiteY9" fmla="*/ 1332682 h 4477582"/>
              <a:gd name="connsiteX10" fmla="*/ 1291983 w 4477581"/>
              <a:gd name="connsiteY10" fmla="*/ 16906 h 4477582"/>
              <a:gd name="connsiteX11" fmla="*/ 2226893 w 4477581"/>
              <a:gd name="connsiteY11" fmla="*/ 934911 h 4477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77581" h="4477582">
                <a:moveTo>
                  <a:pt x="3144897" y="0"/>
                </a:moveTo>
                <a:lnTo>
                  <a:pt x="4460674" y="1291983"/>
                </a:lnTo>
                <a:lnTo>
                  <a:pt x="3542669" y="2226894"/>
                </a:lnTo>
                <a:lnTo>
                  <a:pt x="4477581" y="3144899"/>
                </a:lnTo>
                <a:lnTo>
                  <a:pt x="3185598" y="4460676"/>
                </a:lnTo>
                <a:lnTo>
                  <a:pt x="2250686" y="3542670"/>
                </a:lnTo>
                <a:lnTo>
                  <a:pt x="1332680" y="4477582"/>
                </a:lnTo>
                <a:lnTo>
                  <a:pt x="16904" y="3185598"/>
                </a:lnTo>
                <a:lnTo>
                  <a:pt x="934910" y="2250687"/>
                </a:lnTo>
                <a:lnTo>
                  <a:pt x="0" y="1332682"/>
                </a:lnTo>
                <a:lnTo>
                  <a:pt x="1291983" y="16906"/>
                </a:lnTo>
                <a:lnTo>
                  <a:pt x="2226893" y="934911"/>
                </a:lnTo>
                <a:close/>
              </a:path>
            </a:pathLst>
          </a:custGeom>
        </p:spPr>
      </p:pic>
      <p:grpSp>
        <p:nvGrpSpPr>
          <p:cNvPr id="6" name="组合 5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7" name="组合 6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9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87835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11" name="文本框 10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2" name="直接连接符 11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3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5400" b="1" dirty="0">
                      <a:solidFill>
                        <a:srgbClr val="878355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8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第一单元  长度单位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878355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人教版小学数学二年级上册</a:t>
            </a:r>
          </a:p>
        </p:txBody>
      </p:sp>
      <p:sp>
        <p:nvSpPr>
          <p:cNvPr id="17" name="L 形 16"/>
          <p:cNvSpPr/>
          <p:nvPr/>
        </p:nvSpPr>
        <p:spPr>
          <a:xfrm rot="18857103">
            <a:off x="1792501" y="717095"/>
            <a:ext cx="926038" cy="927613"/>
          </a:xfrm>
          <a:prstGeom prst="corner">
            <a:avLst>
              <a:gd name="adj1" fmla="val 10003"/>
              <a:gd name="adj2" fmla="val 10606"/>
            </a:avLst>
          </a:prstGeom>
          <a:solidFill>
            <a:srgbClr val="F0C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8" name="L 形 17"/>
          <p:cNvSpPr/>
          <p:nvPr/>
        </p:nvSpPr>
        <p:spPr>
          <a:xfrm rot="2684896">
            <a:off x="3834549" y="2655757"/>
            <a:ext cx="842441" cy="948435"/>
          </a:xfrm>
          <a:prstGeom prst="corner">
            <a:avLst>
              <a:gd name="adj1" fmla="val 10003"/>
              <a:gd name="adj2" fmla="val 10606"/>
            </a:avLst>
          </a:prstGeom>
          <a:solidFill>
            <a:srgbClr val="F0C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9" name="L 形 18"/>
          <p:cNvSpPr/>
          <p:nvPr/>
        </p:nvSpPr>
        <p:spPr>
          <a:xfrm rot="2687501" flipV="1">
            <a:off x="1824701" y="4723135"/>
            <a:ext cx="900316" cy="931815"/>
          </a:xfrm>
          <a:prstGeom prst="corner">
            <a:avLst>
              <a:gd name="adj1" fmla="val 8377"/>
              <a:gd name="adj2" fmla="val 8409"/>
            </a:avLst>
          </a:prstGeom>
          <a:solidFill>
            <a:srgbClr val="F0C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0" name="L 形 19"/>
          <p:cNvSpPr/>
          <p:nvPr/>
        </p:nvSpPr>
        <p:spPr>
          <a:xfrm rot="8072699" flipV="1">
            <a:off x="-176422" y="2719291"/>
            <a:ext cx="900316" cy="931815"/>
          </a:xfrm>
          <a:prstGeom prst="corner">
            <a:avLst>
              <a:gd name="adj1" fmla="val 8377"/>
              <a:gd name="adj2" fmla="val 8409"/>
            </a:avLst>
          </a:prstGeom>
          <a:solidFill>
            <a:srgbClr val="F0C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6361869"/>
            <a:ext cx="12192000" cy="516004"/>
          </a:xfrm>
          <a:prstGeom prst="rect">
            <a:avLst/>
          </a:prstGeom>
          <a:solidFill>
            <a:srgbClr val="878355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4682" y="2809787"/>
            <a:ext cx="1208737" cy="115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1728" y="2134053"/>
            <a:ext cx="3663276" cy="129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028" y="1338317"/>
            <a:ext cx="1811641" cy="258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6109" y="2010096"/>
            <a:ext cx="2016880" cy="128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 descr="E:\R二数上\resource\U01\doc\拉紧的线.p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90907">
                  <a:alpha val="3529"/>
                </a:srgbClr>
              </a:clrFrom>
              <a:clrTo>
                <a:srgbClr val="09090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96343" y="4399069"/>
            <a:ext cx="6068600" cy="138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直接连接符 11"/>
          <p:cNvCxnSpPr/>
          <p:nvPr/>
        </p:nvCxnSpPr>
        <p:spPr>
          <a:xfrm flipV="1">
            <a:off x="4655537" y="5041392"/>
            <a:ext cx="2702335" cy="8568"/>
          </a:xfrm>
          <a:prstGeom prst="line">
            <a:avLst/>
          </a:prstGeom>
          <a:ln w="34925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2196541" y="1383105"/>
            <a:ext cx="761365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拉紧的一段线，可以看作一条线段。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0.04349 0.1886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942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96296E-6 L -0.06471 0.321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1606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:\R二数上\resource\U01\doc\拉紧的线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90907">
                  <a:alpha val="3529"/>
                </a:srgbClr>
              </a:clrFrom>
              <a:clrTo>
                <a:srgbClr val="09090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926" y="3200548"/>
            <a:ext cx="8828616" cy="200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直接连接符 11"/>
          <p:cNvCxnSpPr/>
          <p:nvPr/>
        </p:nvCxnSpPr>
        <p:spPr>
          <a:xfrm flipV="1">
            <a:off x="4011976" y="4148815"/>
            <a:ext cx="3983567" cy="0"/>
          </a:xfrm>
          <a:prstGeom prst="line">
            <a:avLst/>
          </a:prstGeom>
          <a:ln w="34925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1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462" y="1130300"/>
            <a:ext cx="1988422" cy="283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19"/>
          <p:cNvSpPr txBox="1">
            <a:spLocks noChangeArrowheads="1"/>
          </p:cNvSpPr>
          <p:nvPr/>
        </p:nvSpPr>
        <p:spPr bwMode="auto">
          <a:xfrm>
            <a:off x="2283884" y="1600348"/>
            <a:ext cx="761365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拉紧的一段线，可以看作一条线段。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2.08333E-6 -0.1951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6849" y="1853353"/>
            <a:ext cx="3299883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图片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7349" y="1698838"/>
            <a:ext cx="2700867" cy="208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图片 1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45832" y="1982471"/>
            <a:ext cx="1801284" cy="152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直接连接符 12"/>
          <p:cNvCxnSpPr/>
          <p:nvPr/>
        </p:nvCxnSpPr>
        <p:spPr>
          <a:xfrm>
            <a:off x="1516849" y="1853353"/>
            <a:ext cx="32998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086732" y="1853353"/>
            <a:ext cx="2015067" cy="406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9158017" y="2056553"/>
            <a:ext cx="654049" cy="584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组合 34"/>
          <p:cNvGrpSpPr/>
          <p:nvPr/>
        </p:nvGrpSpPr>
        <p:grpSpPr bwMode="auto">
          <a:xfrm>
            <a:off x="1516849" y="1813138"/>
            <a:ext cx="3335867" cy="78316"/>
            <a:chOff x="1073367" y="1445398"/>
            <a:chExt cx="2502112" cy="57495"/>
          </a:xfrm>
        </p:grpSpPr>
        <p:sp>
          <p:nvSpPr>
            <p:cNvPr id="36" name="椭圆 35"/>
            <p:cNvSpPr/>
            <p:nvPr/>
          </p:nvSpPr>
          <p:spPr>
            <a:xfrm>
              <a:off x="1073367" y="1446951"/>
              <a:ext cx="55567" cy="55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511974" y="1445398"/>
              <a:ext cx="55567" cy="5594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1100356" y="1473369"/>
              <a:ext cx="247512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 bwMode="auto">
          <a:xfrm>
            <a:off x="6074032" y="1817371"/>
            <a:ext cx="2078567" cy="478367"/>
            <a:chOff x="1073367" y="1447379"/>
            <a:chExt cx="1558781" cy="359589"/>
          </a:xfrm>
        </p:grpSpPr>
        <p:sp>
          <p:nvSpPr>
            <p:cNvPr id="42" name="椭圆 41"/>
            <p:cNvSpPr/>
            <p:nvPr/>
          </p:nvSpPr>
          <p:spPr>
            <a:xfrm>
              <a:off x="1073367" y="1447379"/>
              <a:ext cx="55558" cy="556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2576591" y="1751279"/>
              <a:ext cx="55557" cy="5568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1100353" y="1472837"/>
              <a:ext cx="1495287" cy="30708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组合 44"/>
          <p:cNvGrpSpPr/>
          <p:nvPr/>
        </p:nvGrpSpPr>
        <p:grpSpPr bwMode="auto">
          <a:xfrm>
            <a:off x="9122032" y="2018454"/>
            <a:ext cx="728133" cy="658284"/>
            <a:chOff x="1748856" y="1570961"/>
            <a:chExt cx="546132" cy="494617"/>
          </a:xfrm>
        </p:grpSpPr>
        <p:sp>
          <p:nvSpPr>
            <p:cNvPr id="46" name="椭圆 45"/>
            <p:cNvSpPr/>
            <p:nvPr/>
          </p:nvSpPr>
          <p:spPr>
            <a:xfrm>
              <a:off x="1748856" y="2009913"/>
              <a:ext cx="55566" cy="5566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2239423" y="1570961"/>
              <a:ext cx="55565" cy="5566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 flipV="1">
              <a:off x="1775846" y="1597998"/>
              <a:ext cx="492154" cy="44054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143511" y="5142231"/>
            <a:ext cx="6370975" cy="5307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indent="497205" defTabSz="1219200" eaLnBrk="0" hangingPunct="0">
              <a:lnSpc>
                <a:spcPct val="13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黑板边、桌子边、书边都可以看成线段。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143511" y="4395047"/>
            <a:ext cx="6370975" cy="5307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indent="497205" defTabSz="1219200" eaLnBrk="0" hangingPunct="0">
              <a:lnSpc>
                <a:spcPct val="130000"/>
              </a:lnSpc>
            </a:pPr>
            <a:r>
              <a:rPr lang="zh-CN" altLang="en-US" sz="24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小组讨论：</a:t>
            </a: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在你的身边，存在哪些线段？</a:t>
            </a:r>
          </a:p>
        </p:txBody>
      </p: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线段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00169 0.36643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00612 0.32685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1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0.0125 0.2669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0" name="组合 8"/>
          <p:cNvGrpSpPr/>
          <p:nvPr/>
        </p:nvGrpSpPr>
        <p:grpSpPr bwMode="auto">
          <a:xfrm>
            <a:off x="1219580" y="2066319"/>
            <a:ext cx="9885301" cy="1569659"/>
            <a:chOff x="2405789" y="2486085"/>
            <a:chExt cx="7414647" cy="1177055"/>
          </a:xfrm>
        </p:grpSpPr>
        <p:sp>
          <p:nvSpPr>
            <p:cNvPr id="14341" name="Rectangle 7"/>
            <p:cNvSpPr>
              <a:spLocks noChangeArrowheads="1"/>
            </p:cNvSpPr>
            <p:nvPr/>
          </p:nvSpPr>
          <p:spPr bwMode="auto">
            <a:xfrm>
              <a:off x="2405789" y="2486085"/>
              <a:ext cx="7414647" cy="11770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>
              <a:spAutoFit/>
            </a:bodyPr>
            <a:lstStyle/>
            <a:p>
              <a:pPr indent="497205" defTabSz="1219200" eaLnBrk="0" hangingPunct="0">
                <a:lnSpc>
                  <a:spcPct val="200000"/>
                </a:lnSpc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像                     、                     、                        这样直直的，可以量出长度的线就是线段。</a:t>
              </a:r>
            </a:p>
          </p:txBody>
        </p:sp>
        <p:grpSp>
          <p:nvGrpSpPr>
            <p:cNvPr id="14342" name="组合 9"/>
            <p:cNvGrpSpPr/>
            <p:nvPr/>
          </p:nvGrpSpPr>
          <p:grpSpPr bwMode="auto">
            <a:xfrm>
              <a:off x="3280932" y="2817478"/>
              <a:ext cx="943060" cy="74600"/>
              <a:chOff x="6217079" y="1231959"/>
              <a:chExt cx="943060" cy="74600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6266296" y="1270053"/>
                <a:ext cx="857327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椭圆 17"/>
              <p:cNvSpPr/>
              <p:nvPr/>
            </p:nvSpPr>
            <p:spPr>
              <a:xfrm>
                <a:off x="6217079" y="1233546"/>
                <a:ext cx="73032" cy="73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7087107" y="1231959"/>
                <a:ext cx="73032" cy="73013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343" name="组合 10"/>
            <p:cNvGrpSpPr/>
            <p:nvPr/>
          </p:nvGrpSpPr>
          <p:grpSpPr bwMode="auto">
            <a:xfrm>
              <a:off x="4549143" y="2816825"/>
              <a:ext cx="1267260" cy="76612"/>
              <a:chOff x="6216068" y="1230438"/>
              <a:chExt cx="1267260" cy="76612"/>
            </a:xfrm>
          </p:grpSpPr>
          <p:cxnSp>
            <p:nvCxnSpPr>
              <p:cNvPr id="14" name="直接连接符 13"/>
              <p:cNvCxnSpPr/>
              <p:nvPr/>
            </p:nvCxnSpPr>
            <p:spPr>
              <a:xfrm>
                <a:off x="6265601" y="1270772"/>
                <a:ext cx="119867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椭圆 14"/>
              <p:cNvSpPr/>
              <p:nvPr/>
            </p:nvSpPr>
            <p:spPr>
              <a:xfrm>
                <a:off x="6216384" y="1234265"/>
                <a:ext cx="73032" cy="730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7410292" y="1231091"/>
                <a:ext cx="73032" cy="730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344" name="组合 11"/>
            <p:cNvGrpSpPr/>
            <p:nvPr/>
          </p:nvGrpSpPr>
          <p:grpSpPr bwMode="auto">
            <a:xfrm rot="-1356590">
              <a:off x="6077813" y="2674907"/>
              <a:ext cx="1267260" cy="76612"/>
              <a:chOff x="6216068" y="1230438"/>
              <a:chExt cx="1267260" cy="76612"/>
            </a:xfrm>
          </p:grpSpPr>
          <p:cxnSp>
            <p:nvCxnSpPr>
              <p:cNvPr id="13" name="直接连接符 12"/>
              <p:cNvCxnSpPr/>
              <p:nvPr/>
            </p:nvCxnSpPr>
            <p:spPr>
              <a:xfrm>
                <a:off x="6265198" y="1269228"/>
                <a:ext cx="119867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椭圆 19"/>
              <p:cNvSpPr/>
              <p:nvPr/>
            </p:nvSpPr>
            <p:spPr>
              <a:xfrm>
                <a:off x="6216652" y="1232646"/>
                <a:ext cx="73032" cy="730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7409950" y="1229140"/>
                <a:ext cx="73032" cy="73014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200">
                  <a:defRPr/>
                </a:pPr>
                <a:endPara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14338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1329" y="3288789"/>
            <a:ext cx="2683552" cy="268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线段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文本框 2"/>
          <p:cNvSpPr txBox="1">
            <a:spLocks noChangeArrowheads="1"/>
          </p:cNvSpPr>
          <p:nvPr/>
        </p:nvSpPr>
        <p:spPr bwMode="auto">
          <a:xfrm>
            <a:off x="2180167" y="1896533"/>
            <a:ext cx="184731" cy="6667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endParaRPr lang="zh-CN" altLang="en-US" sz="3735" b="1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4" name="直接连接符 3"/>
          <p:cNvSpPr>
            <a:spLocks noChangeShapeType="1"/>
          </p:cNvSpPr>
          <p:nvPr/>
        </p:nvSpPr>
        <p:spPr bwMode="auto">
          <a:xfrm>
            <a:off x="2647952" y="2123017"/>
            <a:ext cx="7105649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2647951" y="1849967"/>
            <a:ext cx="0" cy="287867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</a:ln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直接连接符 5"/>
          <p:cNvSpPr>
            <a:spLocks noChangeShapeType="1"/>
          </p:cNvSpPr>
          <p:nvPr/>
        </p:nvSpPr>
        <p:spPr bwMode="auto">
          <a:xfrm>
            <a:off x="9709151" y="1833033"/>
            <a:ext cx="0" cy="289984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</a:ln>
        </p:spPr>
        <p:txBody>
          <a:bodyPr/>
          <a:lstStyle/>
          <a:p>
            <a:pPr defTabSz="1219200"/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10248"/>
          <p:cNvGrpSpPr/>
          <p:nvPr/>
        </p:nvGrpSpPr>
        <p:grpSpPr bwMode="auto">
          <a:xfrm>
            <a:off x="1970618" y="2004485"/>
            <a:ext cx="8733367" cy="646810"/>
            <a:chOff x="67" y="-165"/>
            <a:chExt cx="3123" cy="407"/>
          </a:xfrm>
        </p:grpSpPr>
        <p:sp>
          <p:nvSpPr>
            <p:cNvPr id="15373" name="文本框 10249"/>
            <p:cNvSpPr txBox="1">
              <a:spLocks noChangeArrowheads="1"/>
            </p:cNvSpPr>
            <p:nvPr/>
          </p:nvSpPr>
          <p:spPr bwMode="auto">
            <a:xfrm>
              <a:off x="67" y="-78"/>
              <a:ext cx="608" cy="2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>
                <a:spcBef>
                  <a:spcPct val="50000"/>
                </a:spcBef>
              </a:pP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端点</a:t>
              </a:r>
            </a:p>
          </p:txBody>
        </p:sp>
        <p:sp>
          <p:nvSpPr>
            <p:cNvPr id="15374" name="文本框 10250"/>
            <p:cNvSpPr txBox="1">
              <a:spLocks noChangeArrowheads="1"/>
            </p:cNvSpPr>
            <p:nvPr/>
          </p:nvSpPr>
          <p:spPr bwMode="auto">
            <a:xfrm>
              <a:off x="2641" y="-165"/>
              <a:ext cx="549" cy="4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1219200">
                <a:lnSpc>
                  <a:spcPct val="150000"/>
                </a:lnSpc>
              </a:pPr>
              <a:r>
                <a:rPr lang="zh-CN" altLang="en-US" sz="24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端点</a:t>
              </a:r>
            </a:p>
          </p:txBody>
        </p:sp>
      </p:grpSp>
      <p:sp>
        <p:nvSpPr>
          <p:cNvPr id="10" name="文本框 10251"/>
          <p:cNvSpPr txBox="1">
            <a:spLocks noChangeArrowheads="1"/>
          </p:cNvSpPr>
          <p:nvPr/>
        </p:nvSpPr>
        <p:spPr bwMode="auto">
          <a:xfrm>
            <a:off x="5378453" y="1284290"/>
            <a:ext cx="2901949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线   段</a:t>
            </a:r>
          </a:p>
        </p:txBody>
      </p:sp>
      <p:sp>
        <p:nvSpPr>
          <p:cNvPr id="11" name="文本框 9"/>
          <p:cNvSpPr txBox="1">
            <a:spLocks noChangeArrowheads="1"/>
          </p:cNvSpPr>
          <p:nvPr/>
        </p:nvSpPr>
        <p:spPr bwMode="auto">
          <a:xfrm>
            <a:off x="4118428" y="3092530"/>
            <a:ext cx="2710999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线段有什么特点？</a:t>
            </a:r>
          </a:p>
        </p:txBody>
      </p:sp>
      <p:sp>
        <p:nvSpPr>
          <p:cNvPr id="12" name="文本框 11265"/>
          <p:cNvSpPr txBox="1">
            <a:spLocks noChangeArrowheads="1"/>
          </p:cNvSpPr>
          <p:nvPr/>
        </p:nvSpPr>
        <p:spPr bwMode="auto">
          <a:xfrm>
            <a:off x="4118428" y="3738861"/>
            <a:ext cx="3452283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0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直直的</a:t>
            </a:r>
          </a:p>
        </p:txBody>
      </p:sp>
      <p:sp>
        <p:nvSpPr>
          <p:cNvPr id="13" name="文本框 11"/>
          <p:cNvSpPr txBox="1">
            <a:spLocks noChangeArrowheads="1"/>
          </p:cNvSpPr>
          <p:nvPr/>
        </p:nvSpPr>
        <p:spPr bwMode="auto">
          <a:xfrm>
            <a:off x="4098319" y="4179713"/>
            <a:ext cx="349250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zh-CN" altLang="en-US" sz="2000" kern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.</a:t>
            </a:r>
            <a:r>
              <a:rPr lang="zh-CN" altLang="en-US" sz="2000" kern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有两个端点</a:t>
            </a:r>
          </a:p>
        </p:txBody>
      </p:sp>
      <p:sp>
        <p:nvSpPr>
          <p:cNvPr id="15" name="矩形 49"/>
          <p:cNvSpPr>
            <a:spLocks noChangeArrowheads="1"/>
          </p:cNvSpPr>
          <p:nvPr/>
        </p:nvSpPr>
        <p:spPr bwMode="auto">
          <a:xfrm>
            <a:off x="2592917" y="3215217"/>
            <a:ext cx="176362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举手发言：</a:t>
            </a:r>
          </a:p>
        </p:txBody>
      </p:sp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4056534" y="4620565"/>
            <a:ext cx="4552949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spcBef>
                <a:spcPct val="50000"/>
              </a:spcBef>
            </a:pPr>
            <a:r>
              <a:rPr lang="en-US" altLang="zh-CN" sz="20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3.</a:t>
            </a:r>
            <a:r>
              <a:rPr lang="zh-CN" altLang="en-US" sz="2000" kern="0" dirty="0">
                <a:solidFill>
                  <a:srgbClr val="0070C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可以量出长度</a:t>
            </a:r>
          </a:p>
        </p:txBody>
      </p:sp>
      <p:pic>
        <p:nvPicPr>
          <p:cNvPr id="15372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365" y="3073987"/>
            <a:ext cx="2112353" cy="301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线段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/>
      <p:bldP spid="11" grpId="0"/>
      <p:bldP spid="12" grpId="0"/>
      <p:bldP spid="13" grpId="0"/>
      <p:bldP spid="1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 bwMode="auto">
          <a:xfrm>
            <a:off x="4515698" y="3189394"/>
            <a:ext cx="6783916" cy="1183217"/>
            <a:chOff x="2350563" y="4281854"/>
            <a:chExt cx="5087729" cy="888023"/>
          </a:xfrm>
        </p:grpSpPr>
        <p:pic>
          <p:nvPicPr>
            <p:cNvPr id="16392" name="图片 5" descr="E:\01小学数学资料\时代天华\人教一、二年级约稿文件\辅助资料\人物图片\图片123.png图片123"/>
            <p:cNvPicPr>
              <a:picLocks noChangeAspect="1"/>
            </p:cNvPicPr>
            <p:nvPr/>
          </p:nvPicPr>
          <p:blipFill>
            <a:blip r:embed="rId3"/>
            <a:srcRect r="39922"/>
            <a:stretch>
              <a:fillRect/>
            </a:stretch>
          </p:blipFill>
          <p:spPr bwMode="auto">
            <a:xfrm>
              <a:off x="2350563" y="4546014"/>
              <a:ext cx="4341495" cy="548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任意多边形: 形状 6"/>
            <p:cNvSpPr/>
            <p:nvPr/>
          </p:nvSpPr>
          <p:spPr>
            <a:xfrm>
              <a:off x="6752520" y="4281854"/>
              <a:ext cx="685772" cy="888023"/>
            </a:xfrm>
            <a:custGeom>
              <a:avLst/>
              <a:gdLst>
                <a:gd name="connsiteX0" fmla="*/ 17585 w 685800"/>
                <a:gd name="connsiteY0" fmla="*/ 87923 h 888023"/>
                <a:gd name="connsiteX1" fmla="*/ 0 w 685800"/>
                <a:gd name="connsiteY1" fmla="*/ 492369 h 888023"/>
                <a:gd name="connsiteX2" fmla="*/ 96716 w 685800"/>
                <a:gd name="connsiteY2" fmla="*/ 527538 h 888023"/>
                <a:gd name="connsiteX3" fmla="*/ 87923 w 685800"/>
                <a:gd name="connsiteY3" fmla="*/ 677008 h 888023"/>
                <a:gd name="connsiteX4" fmla="*/ 167054 w 685800"/>
                <a:gd name="connsiteY4" fmla="*/ 826477 h 888023"/>
                <a:gd name="connsiteX5" fmla="*/ 571500 w 685800"/>
                <a:gd name="connsiteY5" fmla="*/ 888023 h 888023"/>
                <a:gd name="connsiteX6" fmla="*/ 685800 w 685800"/>
                <a:gd name="connsiteY6" fmla="*/ 360484 h 888023"/>
                <a:gd name="connsiteX7" fmla="*/ 492370 w 685800"/>
                <a:gd name="connsiteY7" fmla="*/ 0 h 888023"/>
                <a:gd name="connsiteX8" fmla="*/ 17585 w 685800"/>
                <a:gd name="connsiteY8" fmla="*/ 87923 h 88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5800" h="888023">
                  <a:moveTo>
                    <a:pt x="17585" y="87923"/>
                  </a:moveTo>
                  <a:lnTo>
                    <a:pt x="0" y="492369"/>
                  </a:lnTo>
                  <a:lnTo>
                    <a:pt x="96716" y="527538"/>
                  </a:lnTo>
                  <a:lnTo>
                    <a:pt x="87923" y="677008"/>
                  </a:lnTo>
                  <a:lnTo>
                    <a:pt x="167054" y="826477"/>
                  </a:lnTo>
                  <a:lnTo>
                    <a:pt x="571500" y="888023"/>
                  </a:lnTo>
                  <a:lnTo>
                    <a:pt x="685800" y="360484"/>
                  </a:lnTo>
                  <a:lnTo>
                    <a:pt x="492370" y="0"/>
                  </a:lnTo>
                  <a:lnTo>
                    <a:pt x="17585" y="879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8" name="直接连接符 7"/>
          <p:cNvCxnSpPr/>
          <p:nvPr/>
        </p:nvCxnSpPr>
        <p:spPr>
          <a:xfrm>
            <a:off x="5074498" y="3468793"/>
            <a:ext cx="171238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 bwMode="auto">
          <a:xfrm>
            <a:off x="894080" y="1655788"/>
            <a:ext cx="4830233" cy="1813008"/>
            <a:chOff x="994921" y="2159901"/>
            <a:chExt cx="3623138" cy="1360894"/>
          </a:xfrm>
        </p:grpSpPr>
        <p:sp>
          <p:nvSpPr>
            <p:cNvPr id="16390" name="Rectangle 7"/>
            <p:cNvSpPr>
              <a:spLocks noChangeArrowheads="1"/>
            </p:cNvSpPr>
            <p:nvPr/>
          </p:nvSpPr>
          <p:spPr bwMode="auto">
            <a:xfrm>
              <a:off x="994921" y="2159901"/>
              <a:ext cx="3623138" cy="485154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miter lim="800000"/>
            </a:ln>
          </p:spPr>
          <p:txBody>
            <a:bodyPr wrap="square" anchor="ctr">
              <a:spAutoFit/>
            </a:bodyPr>
            <a:lstStyle/>
            <a:p>
              <a:pPr defTabSz="1219200" eaLnBrk="0" hangingPunct="0">
                <a:lnSpc>
                  <a:spcPct val="150000"/>
                </a:lnSpc>
              </a:pP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尺子的刻度</a:t>
              </a: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0</a:t>
              </a:r>
              <a:r>
                <a:rPr lang="zh-CN" altLang="en-US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楷体" panose="02010609060101010101" charset="-122"/>
                  <a:sym typeface="Arial" panose="020B0604020202020204" pitchFamily="34" charset="0"/>
                </a:rPr>
                <a:t>与线段的左端对齐。</a:t>
              </a:r>
            </a:p>
          </p:txBody>
        </p:sp>
        <p:cxnSp>
          <p:nvCxnSpPr>
            <p:cNvPr id="4" name="直接箭头连接符 3"/>
            <p:cNvCxnSpPr/>
            <p:nvPr/>
          </p:nvCxnSpPr>
          <p:spPr>
            <a:xfrm>
              <a:off x="4159213" y="2969472"/>
              <a:ext cx="0" cy="55132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6340354" y="1655788"/>
            <a:ext cx="4835647" cy="1813987"/>
            <a:chOff x="5079528" y="2160304"/>
            <a:chExt cx="3626735" cy="1360491"/>
          </a:xfrm>
          <a:noFill/>
        </p:grpSpPr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5079528" y="2160304"/>
              <a:ext cx="3626735" cy="484749"/>
            </a:xfrm>
            <a:prstGeom prst="rect">
              <a:avLst/>
            </a:prstGeom>
            <a:grpFill/>
            <a:ln w="28575">
              <a:solidFill>
                <a:srgbClr val="00B0F0"/>
              </a:solidFill>
            </a:ln>
            <a:effectLst/>
          </p:spPr>
          <p:txBody>
            <a:bodyPr wrap="square" anchor="ctr">
              <a:spAutoFit/>
            </a:bodyPr>
            <a:lstStyle>
              <a:lvl1pPr indent="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indent="0" defTabSz="1219200">
                <a:lnSpc>
                  <a:spcPct val="150000"/>
                </a:lnSpc>
                <a:defRPr/>
              </a:pPr>
              <a:r>
                <a:rPr lang="zh-CN" altLang="en-US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右端对着的刻度就是线段的长度。</a:t>
              </a:r>
            </a:p>
          </p:txBody>
        </p:sp>
        <p:cxnSp>
          <p:nvCxnSpPr>
            <p:cNvPr id="14" name="直接箭头连接符 13"/>
            <p:cNvCxnSpPr/>
            <p:nvPr/>
          </p:nvCxnSpPr>
          <p:spPr>
            <a:xfrm>
              <a:off x="5414045" y="2969911"/>
              <a:ext cx="0" cy="550884"/>
            </a:xfrm>
            <a:prstGeom prst="straightConnector1">
              <a:avLst/>
            </a:prstGeom>
            <a:grpFill/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404360" y="4807314"/>
            <a:ext cx="368402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这条线段的长是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厘米。</a:t>
            </a:r>
          </a:p>
        </p:txBody>
      </p:sp>
      <p:sp>
        <p:nvSpPr>
          <p:cNvPr id="2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线段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3220" y="2220660"/>
            <a:ext cx="7766051" cy="128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51062" y="4069357"/>
            <a:ext cx="5776384" cy="5861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）先确定一个端点。</a:t>
            </a:r>
          </a:p>
        </p:txBody>
      </p:sp>
      <p:sp>
        <p:nvSpPr>
          <p:cNvPr id="8" name="椭圆 7"/>
          <p:cNvSpPr/>
          <p:nvPr/>
        </p:nvSpPr>
        <p:spPr>
          <a:xfrm>
            <a:off x="3339254" y="2303212"/>
            <a:ext cx="91017" cy="88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195321" y="2739245"/>
            <a:ext cx="419100" cy="5863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451062" y="4698642"/>
            <a:ext cx="8248651" cy="5861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（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）再把尺子的刻度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与端点对齐。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3360420" y="2347661"/>
            <a:ext cx="2396067" cy="148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04871" y="1534860"/>
            <a:ext cx="1456267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rcRect b="18736"/>
          <a:stretch>
            <a:fillRect/>
          </a:stretch>
        </p:blipFill>
        <p:spPr bwMode="auto">
          <a:xfrm rot="1229271">
            <a:off x="2539154" y="2491595"/>
            <a:ext cx="903817" cy="137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椭圆 23"/>
          <p:cNvSpPr/>
          <p:nvPr/>
        </p:nvSpPr>
        <p:spPr>
          <a:xfrm>
            <a:off x="5665471" y="2318028"/>
            <a:ext cx="91016" cy="889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419" name="TextBox 19"/>
          <p:cNvSpPr txBox="1">
            <a:spLocks noChangeArrowheads="1"/>
          </p:cNvSpPr>
          <p:nvPr/>
        </p:nvSpPr>
        <p:spPr bwMode="auto">
          <a:xfrm>
            <a:off x="605366" y="1198716"/>
            <a:ext cx="541655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19200"/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画一条 </a:t>
            </a: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3 </a:t>
            </a:r>
            <a:r>
              <a: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楷体" panose="02010609060101010101" charset="-122"/>
                <a:sym typeface="Arial" panose="020B0604020202020204" pitchFamily="34" charset="0"/>
              </a:rPr>
              <a:t>厘米长的线段。</a:t>
            </a:r>
          </a:p>
        </p:txBody>
      </p:sp>
      <p:sp>
        <p:nvSpPr>
          <p:cNvPr id="1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线段的画法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18776 -0.0020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-11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nimBg="1"/>
      <p:bldP spid="8" grpId="1" bldLvl="0" animBg="1"/>
      <p:bldP spid="5" grpId="0" bldLvl="0" animBg="1"/>
      <p:bldP spid="5" grpId="1" bldLvl="0" animBg="1"/>
      <p:bldP spid="13" grpId="0"/>
      <p:bldP spid="2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800</Words>
  <Application>Microsoft Office PowerPoint</Application>
  <PresentationFormat>宽屏</PresentationFormat>
  <Paragraphs>129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7" baseType="lpstr">
      <vt:lpstr>FandolFang R</vt:lpstr>
      <vt:lpstr>思源黑体 CN Light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2020-06-22T09:52:44Z</dcterms:created>
  <dcterms:modified xsi:type="dcterms:W3CDTF">2021-01-08T23:11:57Z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