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7" r:id="rId16"/>
    <p:sldId id="273" r:id="rId17"/>
    <p:sldId id="27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orient="horz" pos="640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355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6" y="972"/>
      </p:cViewPr>
      <p:guideLst>
        <p:guide pos="416"/>
        <p:guide orient="horz" pos="640"/>
        <p:guide orient="horz" pos="712"/>
        <p:guide orient="horz" pos="390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783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783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2521" r="13189" b="120"/>
          <a:stretch>
            <a:fillRect/>
          </a:stretch>
        </p:blipFill>
        <p:spPr>
          <a:xfrm>
            <a:off x="36071" y="946408"/>
            <a:ext cx="4477581" cy="4477582"/>
          </a:xfrm>
          <a:custGeom>
            <a:avLst/>
            <a:gdLst>
              <a:gd name="connsiteX0" fmla="*/ 3144897 w 4477581"/>
              <a:gd name="connsiteY0" fmla="*/ 0 h 4477582"/>
              <a:gd name="connsiteX1" fmla="*/ 4460674 w 4477581"/>
              <a:gd name="connsiteY1" fmla="*/ 1291983 h 4477582"/>
              <a:gd name="connsiteX2" fmla="*/ 3542669 w 4477581"/>
              <a:gd name="connsiteY2" fmla="*/ 2226894 h 4477582"/>
              <a:gd name="connsiteX3" fmla="*/ 4477581 w 4477581"/>
              <a:gd name="connsiteY3" fmla="*/ 3144899 h 4477582"/>
              <a:gd name="connsiteX4" fmla="*/ 3185598 w 4477581"/>
              <a:gd name="connsiteY4" fmla="*/ 4460676 h 4477582"/>
              <a:gd name="connsiteX5" fmla="*/ 2250686 w 4477581"/>
              <a:gd name="connsiteY5" fmla="*/ 3542670 h 4477582"/>
              <a:gd name="connsiteX6" fmla="*/ 1332680 w 4477581"/>
              <a:gd name="connsiteY6" fmla="*/ 4477582 h 4477582"/>
              <a:gd name="connsiteX7" fmla="*/ 16904 w 4477581"/>
              <a:gd name="connsiteY7" fmla="*/ 3185598 h 4477582"/>
              <a:gd name="connsiteX8" fmla="*/ 934910 w 4477581"/>
              <a:gd name="connsiteY8" fmla="*/ 2250687 h 4477582"/>
              <a:gd name="connsiteX9" fmla="*/ 0 w 4477581"/>
              <a:gd name="connsiteY9" fmla="*/ 1332682 h 4477582"/>
              <a:gd name="connsiteX10" fmla="*/ 1291983 w 4477581"/>
              <a:gd name="connsiteY10" fmla="*/ 16906 h 4477582"/>
              <a:gd name="connsiteX11" fmla="*/ 2226893 w 4477581"/>
              <a:gd name="connsiteY11" fmla="*/ 934911 h 447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7581" h="4477582">
                <a:moveTo>
                  <a:pt x="3144897" y="0"/>
                </a:moveTo>
                <a:lnTo>
                  <a:pt x="4460674" y="1291983"/>
                </a:lnTo>
                <a:lnTo>
                  <a:pt x="3542669" y="2226894"/>
                </a:lnTo>
                <a:lnTo>
                  <a:pt x="4477581" y="3144899"/>
                </a:lnTo>
                <a:lnTo>
                  <a:pt x="3185598" y="4460676"/>
                </a:lnTo>
                <a:lnTo>
                  <a:pt x="2250686" y="3542670"/>
                </a:lnTo>
                <a:lnTo>
                  <a:pt x="1332680" y="4477582"/>
                </a:lnTo>
                <a:lnTo>
                  <a:pt x="16904" y="3185598"/>
                </a:lnTo>
                <a:lnTo>
                  <a:pt x="934910" y="2250687"/>
                </a:lnTo>
                <a:lnTo>
                  <a:pt x="0" y="1332682"/>
                </a:lnTo>
                <a:lnTo>
                  <a:pt x="1291983" y="16906"/>
                </a:lnTo>
                <a:lnTo>
                  <a:pt x="2226893" y="934911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7835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783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1.4 </a:t>
                  </a:r>
                  <a:r>
                    <a:rPr lang="zh-CN" altLang="en-US" sz="4800" b="1" dirty="0">
                      <a:solidFill>
                        <a:srgbClr val="87835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选用合适的长度单位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长度单位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7835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7" name="L 形 16"/>
          <p:cNvSpPr/>
          <p:nvPr/>
        </p:nvSpPr>
        <p:spPr>
          <a:xfrm rot="18857103">
            <a:off x="1792501" y="717095"/>
            <a:ext cx="926038" cy="927613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L 形 17"/>
          <p:cNvSpPr/>
          <p:nvPr/>
        </p:nvSpPr>
        <p:spPr>
          <a:xfrm rot="2684896">
            <a:off x="3834549" y="2655757"/>
            <a:ext cx="842441" cy="948435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L 形 18"/>
          <p:cNvSpPr/>
          <p:nvPr/>
        </p:nvSpPr>
        <p:spPr>
          <a:xfrm rot="2687501" flipV="1">
            <a:off x="1824701" y="4723135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L 形 19"/>
          <p:cNvSpPr/>
          <p:nvPr/>
        </p:nvSpPr>
        <p:spPr>
          <a:xfrm rot="8072699" flipV="1">
            <a:off x="-176422" y="2719291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61869"/>
            <a:ext cx="12192000" cy="516004"/>
          </a:xfrm>
          <a:prstGeom prst="rect">
            <a:avLst/>
          </a:prstGeom>
          <a:solidFill>
            <a:srgbClr val="87835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625265" y="1195221"/>
            <a:ext cx="106574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测量下列事物该选用哪种长度单位？分一分。</a:t>
            </a:r>
          </a:p>
        </p:txBody>
      </p:sp>
      <p:grpSp>
        <p:nvGrpSpPr>
          <p:cNvPr id="18434" name="组合 5"/>
          <p:cNvGrpSpPr/>
          <p:nvPr/>
        </p:nvGrpSpPr>
        <p:grpSpPr bwMode="auto">
          <a:xfrm>
            <a:off x="1241214" y="1759237"/>
            <a:ext cx="9425517" cy="2180167"/>
            <a:chOff x="984956" y="960313"/>
            <a:chExt cx="7068371" cy="1635646"/>
          </a:xfrm>
        </p:grpSpPr>
        <p:pic>
          <p:nvPicPr>
            <p:cNvPr id="18445" name="图片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4956" y="1251404"/>
              <a:ext cx="1263147" cy="134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图片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43808" y="1602071"/>
              <a:ext cx="1417512" cy="776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图片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7025" y="1450991"/>
              <a:ext cx="1279084" cy="1078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图片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42539" y="960313"/>
              <a:ext cx="1610788" cy="1635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矩形 14"/>
          <p:cNvSpPr>
            <a:spLocks noChangeArrowheads="1"/>
          </p:cNvSpPr>
          <p:nvPr/>
        </p:nvSpPr>
        <p:spPr bwMode="auto">
          <a:xfrm>
            <a:off x="1952839" y="4041755"/>
            <a:ext cx="86402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①                           ②                          ③                         ④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18436" name="组合 13"/>
          <p:cNvGrpSpPr/>
          <p:nvPr/>
        </p:nvGrpSpPr>
        <p:grpSpPr bwMode="auto">
          <a:xfrm>
            <a:off x="2178653" y="4694039"/>
            <a:ext cx="8488078" cy="1440061"/>
            <a:chOff x="1475075" y="3520097"/>
            <a:chExt cx="6365087" cy="1080213"/>
          </a:xfrm>
        </p:grpSpPr>
        <p:sp>
          <p:nvSpPr>
            <p:cNvPr id="18441" name="矩形 15"/>
            <p:cNvSpPr>
              <a:spLocks noChangeArrowheads="1"/>
            </p:cNvSpPr>
            <p:nvPr/>
          </p:nvSpPr>
          <p:spPr bwMode="auto">
            <a:xfrm>
              <a:off x="1662688" y="4254008"/>
              <a:ext cx="2173239" cy="3463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用厘米作单位</a:t>
              </a:r>
            </a:p>
          </p:txBody>
        </p:sp>
        <p:sp>
          <p:nvSpPr>
            <p:cNvPr id="18442" name="矩形 16"/>
            <p:cNvSpPr>
              <a:spLocks noChangeArrowheads="1"/>
            </p:cNvSpPr>
            <p:nvPr/>
          </p:nvSpPr>
          <p:spPr bwMode="auto">
            <a:xfrm>
              <a:off x="5666923" y="4254007"/>
              <a:ext cx="2173239" cy="3463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用米作单位</a:t>
              </a:r>
            </a:p>
          </p:txBody>
        </p:sp>
        <p:sp>
          <p:nvSpPr>
            <p:cNvPr id="18" name="矩形: 圆角 11"/>
            <p:cNvSpPr/>
            <p:nvPr/>
          </p:nvSpPr>
          <p:spPr>
            <a:xfrm>
              <a:off x="1475075" y="3520097"/>
              <a:ext cx="1872964" cy="6700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5303541" y="3520097"/>
              <a:ext cx="1871376" cy="6430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746767" y="4863016"/>
            <a:ext cx="6625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②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654816" y="4850316"/>
            <a:ext cx="6455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③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820417" y="4863016"/>
            <a:ext cx="522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①     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713649" y="4850316"/>
            <a:ext cx="9334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④   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660400" y="1130300"/>
            <a:ext cx="8255000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在括号里填上“厘米”或“米”。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）房子高约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）。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）教室宽约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）杯子高约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）。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）黄瓜长约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32954" y="1830493"/>
            <a:ext cx="49244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732954" y="2607627"/>
            <a:ext cx="49244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732954" y="3321043"/>
            <a:ext cx="8002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732954" y="4051413"/>
            <a:ext cx="8002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538207" y="1350445"/>
            <a:ext cx="7069667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719455" indent="-719455" defTabSz="1219200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在合适的答案后面画“√”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             </a:t>
            </a:r>
          </a:p>
        </p:txBody>
      </p:sp>
      <p:sp>
        <p:nvSpPr>
          <p:cNvPr id="19462" name="文本框 22"/>
          <p:cNvSpPr txBox="1">
            <a:spLocks noChangeArrowheads="1"/>
          </p:cNvSpPr>
          <p:nvPr/>
        </p:nvSpPr>
        <p:spPr bwMode="auto">
          <a:xfrm>
            <a:off x="5297171" y="2455758"/>
            <a:ext cx="6301316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桌子高：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厘米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厘米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157721" y="3715788"/>
            <a:ext cx="3529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√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708661" y="2289387"/>
            <a:ext cx="3870113" cy="3064933"/>
            <a:chOff x="1308" y="2380"/>
            <a:chExt cx="4571" cy="3620"/>
          </a:xfrm>
        </p:grpSpPr>
        <p:pic>
          <p:nvPicPr>
            <p:cNvPr id="20485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308" y="3297"/>
              <a:ext cx="1755" cy="2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图片 7"/>
            <p:cNvPicPr>
              <a:picLocks noChangeAspect="1"/>
            </p:cNvPicPr>
            <p:nvPr/>
          </p:nvPicPr>
          <p:blipFill>
            <a:blip r:embed="rId4"/>
            <a:srcRect r="1596"/>
            <a:stretch>
              <a:fillRect/>
            </a:stretch>
          </p:blipFill>
          <p:spPr bwMode="auto">
            <a:xfrm>
              <a:off x="3628" y="3793"/>
              <a:ext cx="1748" cy="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标注 3"/>
            <p:cNvSpPr/>
            <p:nvPr/>
          </p:nvSpPr>
          <p:spPr>
            <a:xfrm>
              <a:off x="3146" y="2380"/>
              <a:ext cx="2733" cy="917"/>
            </a:xfrm>
            <a:prstGeom prst="wedgeRectCallout">
              <a:avLst>
                <a:gd name="adj1" fmla="val -67935"/>
                <a:gd name="adj2" fmla="val 4842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 defTabSz="1219200">
                <a:defRPr/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我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米高。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918" y="4292601"/>
            <a:ext cx="222249" cy="5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918" y="3757085"/>
            <a:ext cx="222249" cy="53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385" y="3219452"/>
            <a:ext cx="224367" cy="5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385" y="2683934"/>
            <a:ext cx="224367" cy="53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142067"/>
            <a:ext cx="222251" cy="53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04434"/>
            <a:ext cx="222251" cy="5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7685" y="5357285"/>
            <a:ext cx="224367" cy="5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7685" y="4821767"/>
            <a:ext cx="224367" cy="53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7451" y="1223434"/>
            <a:ext cx="874183" cy="46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542418" y="4689687"/>
            <a:ext cx="1824142" cy="510778"/>
          </a:xfrm>
          <a:prstGeom prst="wedgeRoundRectCallout">
            <a:avLst>
              <a:gd name="adj1" fmla="val 43829"/>
              <a:gd name="adj2" fmla="val 103444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我身高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米。</a:t>
            </a:r>
          </a:p>
        </p:txBody>
      </p:sp>
      <p:sp>
        <p:nvSpPr>
          <p:cNvPr id="21515" name="文本框 22"/>
          <p:cNvSpPr txBox="1">
            <a:spLocks noChangeArrowheads="1"/>
          </p:cNvSpPr>
          <p:nvPr/>
        </p:nvSpPr>
        <p:spPr bwMode="auto">
          <a:xfrm>
            <a:off x="5735745" y="2601592"/>
            <a:ext cx="6140449" cy="22481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树高：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厘米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)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厘米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)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)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372773" y="4388043"/>
            <a:ext cx="3529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4"/>
          <p:cNvSpPr txBox="1">
            <a:spLocks noChangeArrowheads="1"/>
          </p:cNvSpPr>
          <p:nvPr/>
        </p:nvSpPr>
        <p:spPr bwMode="auto">
          <a:xfrm>
            <a:off x="574465" y="1278467"/>
            <a:ext cx="1069763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74345" indent="-474345"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一条绳子长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米，剪掉了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厘米，还剩下多少厘米？</a:t>
            </a:r>
          </a:p>
        </p:txBody>
      </p: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3797299" y="2999847"/>
            <a:ext cx="6079067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100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-30=70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（厘米）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3797300" y="2329642"/>
            <a:ext cx="6079067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=100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3797299" y="3670052"/>
            <a:ext cx="6079067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答：还剩下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60400" y="1221487"/>
            <a:ext cx="449353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54367" y="2326099"/>
            <a:ext cx="9222317" cy="1519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选择长度单位时，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）利用</a:t>
            </a: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单位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和</a:t>
            </a:r>
            <a:r>
              <a:rPr lang="zh-CN" altLang="en-US" sz="20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数据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相结合的方法；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）借助参照物去判断。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54367" y="4026900"/>
            <a:ext cx="100920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表示较</a:t>
            </a:r>
            <a:r>
              <a:rPr lang="zh-CN" altLang="en-US" sz="24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短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的物体用“</a:t>
            </a:r>
            <a:r>
              <a:rPr lang="zh-CN" altLang="en-US" sz="24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”作单位，表示较</a:t>
            </a:r>
            <a:r>
              <a:rPr lang="zh-CN" altLang="en-US" sz="24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的物体用“</a:t>
            </a:r>
            <a:r>
              <a:rPr lang="zh-CN" altLang="en-US" sz="2400" kern="0" dirty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”作单位。</a:t>
            </a:r>
          </a:p>
        </p:txBody>
      </p:sp>
      <p:sp>
        <p:nvSpPr>
          <p:cNvPr id="23559" name="矩形 1"/>
          <p:cNvSpPr>
            <a:spLocks noChangeArrowheads="1"/>
          </p:cNvSpPr>
          <p:nvPr/>
        </p:nvSpPr>
        <p:spPr bwMode="auto">
          <a:xfrm>
            <a:off x="660400" y="1761351"/>
            <a:ext cx="2954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选用合适的长度单位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453718" y="2542419"/>
            <a:ext cx="3268133" cy="860898"/>
            <a:chOff x="1944705" y="1095597"/>
            <a:chExt cx="5688965" cy="1126933"/>
          </a:xfrm>
        </p:grpSpPr>
        <p:sp>
          <p:nvSpPr>
            <p:cNvPr id="23561" name="矩形 6"/>
            <p:cNvSpPr>
              <a:spLocks noChangeArrowheads="1"/>
            </p:cNvSpPr>
            <p:nvPr/>
          </p:nvSpPr>
          <p:spPr bwMode="auto">
            <a:xfrm>
              <a:off x="3531889" y="1618201"/>
              <a:ext cx="1990120" cy="604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厘米</a:t>
              </a:r>
            </a:p>
          </p:txBody>
        </p:sp>
        <p:pic>
          <p:nvPicPr>
            <p:cNvPr id="23562" name="图片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44705" y="1095597"/>
              <a:ext cx="5688965" cy="78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2521" r="13189" b="120"/>
          <a:stretch>
            <a:fillRect/>
          </a:stretch>
        </p:blipFill>
        <p:spPr>
          <a:xfrm>
            <a:off x="36071" y="946408"/>
            <a:ext cx="4477581" cy="4477582"/>
          </a:xfrm>
          <a:custGeom>
            <a:avLst/>
            <a:gdLst>
              <a:gd name="connsiteX0" fmla="*/ 3144897 w 4477581"/>
              <a:gd name="connsiteY0" fmla="*/ 0 h 4477582"/>
              <a:gd name="connsiteX1" fmla="*/ 4460674 w 4477581"/>
              <a:gd name="connsiteY1" fmla="*/ 1291983 h 4477582"/>
              <a:gd name="connsiteX2" fmla="*/ 3542669 w 4477581"/>
              <a:gd name="connsiteY2" fmla="*/ 2226894 h 4477582"/>
              <a:gd name="connsiteX3" fmla="*/ 4477581 w 4477581"/>
              <a:gd name="connsiteY3" fmla="*/ 3144899 h 4477582"/>
              <a:gd name="connsiteX4" fmla="*/ 3185598 w 4477581"/>
              <a:gd name="connsiteY4" fmla="*/ 4460676 h 4477582"/>
              <a:gd name="connsiteX5" fmla="*/ 2250686 w 4477581"/>
              <a:gd name="connsiteY5" fmla="*/ 3542670 h 4477582"/>
              <a:gd name="connsiteX6" fmla="*/ 1332680 w 4477581"/>
              <a:gd name="connsiteY6" fmla="*/ 4477582 h 4477582"/>
              <a:gd name="connsiteX7" fmla="*/ 16904 w 4477581"/>
              <a:gd name="connsiteY7" fmla="*/ 3185598 h 4477582"/>
              <a:gd name="connsiteX8" fmla="*/ 934910 w 4477581"/>
              <a:gd name="connsiteY8" fmla="*/ 2250687 h 4477582"/>
              <a:gd name="connsiteX9" fmla="*/ 0 w 4477581"/>
              <a:gd name="connsiteY9" fmla="*/ 1332682 h 4477582"/>
              <a:gd name="connsiteX10" fmla="*/ 1291983 w 4477581"/>
              <a:gd name="connsiteY10" fmla="*/ 16906 h 4477582"/>
              <a:gd name="connsiteX11" fmla="*/ 2226893 w 4477581"/>
              <a:gd name="connsiteY11" fmla="*/ 934911 h 447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7581" h="4477582">
                <a:moveTo>
                  <a:pt x="3144897" y="0"/>
                </a:moveTo>
                <a:lnTo>
                  <a:pt x="4460674" y="1291983"/>
                </a:lnTo>
                <a:lnTo>
                  <a:pt x="3542669" y="2226894"/>
                </a:lnTo>
                <a:lnTo>
                  <a:pt x="4477581" y="3144899"/>
                </a:lnTo>
                <a:lnTo>
                  <a:pt x="3185598" y="4460676"/>
                </a:lnTo>
                <a:lnTo>
                  <a:pt x="2250686" y="3542670"/>
                </a:lnTo>
                <a:lnTo>
                  <a:pt x="1332680" y="4477582"/>
                </a:lnTo>
                <a:lnTo>
                  <a:pt x="16904" y="3185598"/>
                </a:lnTo>
                <a:lnTo>
                  <a:pt x="934910" y="2250687"/>
                </a:lnTo>
                <a:lnTo>
                  <a:pt x="0" y="1332682"/>
                </a:lnTo>
                <a:lnTo>
                  <a:pt x="1291983" y="16906"/>
                </a:lnTo>
                <a:lnTo>
                  <a:pt x="2226893" y="934911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7835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87835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长度单位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7835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7" name="L 形 16"/>
          <p:cNvSpPr/>
          <p:nvPr/>
        </p:nvSpPr>
        <p:spPr>
          <a:xfrm rot="18857103">
            <a:off x="1792501" y="717095"/>
            <a:ext cx="926038" cy="927613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L 形 17"/>
          <p:cNvSpPr/>
          <p:nvPr/>
        </p:nvSpPr>
        <p:spPr>
          <a:xfrm rot="2684896">
            <a:off x="3834549" y="2655757"/>
            <a:ext cx="842441" cy="948435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L 形 18"/>
          <p:cNvSpPr/>
          <p:nvPr/>
        </p:nvSpPr>
        <p:spPr>
          <a:xfrm rot="2687501" flipV="1">
            <a:off x="1824701" y="4723135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L 形 19"/>
          <p:cNvSpPr/>
          <p:nvPr/>
        </p:nvSpPr>
        <p:spPr>
          <a:xfrm rot="8072699" flipV="1">
            <a:off x="-176422" y="2719291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61869"/>
            <a:ext cx="12192000" cy="516004"/>
          </a:xfrm>
          <a:prstGeom prst="rect">
            <a:avLst/>
          </a:prstGeom>
          <a:solidFill>
            <a:srgbClr val="87835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19" y="3613942"/>
            <a:ext cx="1535868" cy="218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323864" y="4376259"/>
            <a:ext cx="9082617" cy="503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测量上面物品的长度用什么长度单位比较合适。</a:t>
            </a: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4"/>
          <a:srcRect r="1596"/>
          <a:stretch>
            <a:fillRect/>
          </a:stretch>
        </p:blipFill>
        <p:spPr bwMode="auto">
          <a:xfrm>
            <a:off x="2340570" y="1628619"/>
            <a:ext cx="1190587" cy="15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图片 5"/>
          <p:cNvPicPr>
            <a:picLocks noChangeAspect="1"/>
          </p:cNvPicPr>
          <p:nvPr/>
        </p:nvPicPr>
        <p:blipFill>
          <a:blip r:embed="rId5"/>
          <a:srcRect b="1561"/>
          <a:stretch>
            <a:fillRect/>
          </a:stretch>
        </p:blipFill>
        <p:spPr bwMode="auto">
          <a:xfrm rot="3660000">
            <a:off x="5335778" y="1421687"/>
            <a:ext cx="1295166" cy="15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3730" y="2028163"/>
            <a:ext cx="988133" cy="7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1958972" y="3447512"/>
            <a:ext cx="176362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课桌的长度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01549" y="3447511"/>
            <a:ext cx="176362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铅笔的长度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44126" y="3447510"/>
            <a:ext cx="176362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橡皮的长度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660400" y="1495998"/>
            <a:ext cx="97895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一根旗杆的高度是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厘米还是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米？</a:t>
            </a:r>
          </a:p>
        </p:txBody>
      </p:sp>
      <p:pic>
        <p:nvPicPr>
          <p:cNvPr id="11" name="Picture 14" descr="旗杆"/>
          <p:cNvPicPr>
            <a:picLocks noChangeAspect="1" noChangeArrowheads="1"/>
          </p:cNvPicPr>
          <p:nvPr/>
        </p:nvPicPr>
        <p:blipFill>
          <a:blip r:embed="rId3"/>
          <a:srcRect b="3284"/>
          <a:stretch>
            <a:fillRect/>
          </a:stretch>
        </p:blipFill>
        <p:spPr bwMode="auto">
          <a:xfrm>
            <a:off x="9184543" y="1909257"/>
            <a:ext cx="1056216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文本框 2"/>
          <p:cNvSpPr txBox="1">
            <a:spLocks noChangeArrowheads="1"/>
          </p:cNvSpPr>
          <p:nvPr/>
        </p:nvSpPr>
        <p:spPr bwMode="auto">
          <a:xfrm>
            <a:off x="5622851" y="1495997"/>
            <a:ext cx="27109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要解决什么问题？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2260" y="3541670"/>
            <a:ext cx="1337471" cy="175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 bwMode="auto">
          <a:xfrm>
            <a:off x="2168955" y="3221727"/>
            <a:ext cx="4221797" cy="556453"/>
            <a:chOff x="1628260" y="2026508"/>
            <a:chExt cx="4834255" cy="713517"/>
          </a:xfrm>
        </p:grpSpPr>
        <p:sp>
          <p:nvSpPr>
            <p:cNvPr id="6" name="文本框 5"/>
            <p:cNvSpPr txBox="1"/>
            <p:nvPr/>
          </p:nvSpPr>
          <p:spPr>
            <a:xfrm>
              <a:off x="1688589" y="2039193"/>
              <a:ext cx="4713597" cy="6805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判断旗杆高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13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厘米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还是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13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米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1628260" y="2026508"/>
              <a:ext cx="4834255" cy="713517"/>
            </a:xfrm>
            <a:prstGeom prst="wedgeRoundRectCallout">
              <a:avLst>
                <a:gd name="adj1" fmla="val -56385"/>
                <a:gd name="adj2" fmla="val 43849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小组讨论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4" descr="旗杆"/>
          <p:cNvPicPr>
            <a:picLocks noChangeAspect="1" noChangeArrowheads="1"/>
          </p:cNvPicPr>
          <p:nvPr/>
        </p:nvPicPr>
        <p:blipFill>
          <a:blip r:embed="rId3"/>
          <a:srcRect b="3284"/>
          <a:stretch>
            <a:fillRect/>
          </a:stretch>
        </p:blipFill>
        <p:spPr bwMode="auto">
          <a:xfrm>
            <a:off x="1643755" y="1972265"/>
            <a:ext cx="1332279" cy="390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109672" y="3028722"/>
            <a:ext cx="4984751" cy="919401"/>
          </a:xfrm>
          <a:prstGeom prst="wedgeRoundRectCallout">
            <a:avLst>
              <a:gd name="adj1" fmla="val 59416"/>
              <a:gd name="adj2" fmla="val -30233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厘米很短，大约是一拃的长度，旗杆不可能这么矮。</a:t>
            </a:r>
          </a:p>
        </p:txBody>
      </p:sp>
      <p:pic>
        <p:nvPicPr>
          <p:cNvPr id="50" name="Picture 2" descr="E:\R二数上\resource\U01\doc\手指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063" y="4816116"/>
            <a:ext cx="931333" cy="6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组合 57"/>
          <p:cNvGrpSpPr/>
          <p:nvPr/>
        </p:nvGrpSpPr>
        <p:grpSpPr bwMode="auto">
          <a:xfrm>
            <a:off x="8096579" y="5417249"/>
            <a:ext cx="190500" cy="71967"/>
            <a:chOff x="3707904" y="3723878"/>
            <a:chExt cx="720080" cy="72008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3707904" y="3795886"/>
              <a:ext cx="720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707904" y="3723878"/>
              <a:ext cx="0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427984" y="3723878"/>
              <a:ext cx="0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99"/>
          <p:cNvGrpSpPr/>
          <p:nvPr/>
        </p:nvGrpSpPr>
        <p:grpSpPr bwMode="auto">
          <a:xfrm>
            <a:off x="8096579" y="5679716"/>
            <a:ext cx="2516717" cy="71967"/>
            <a:chOff x="3563888" y="3435846"/>
            <a:chExt cx="1888001" cy="53588"/>
          </a:xfrm>
        </p:grpSpPr>
        <p:grpSp>
          <p:nvGrpSpPr>
            <p:cNvPr id="12303" name="组合 58"/>
            <p:cNvGrpSpPr/>
            <p:nvPr/>
          </p:nvGrpSpPr>
          <p:grpSpPr bwMode="auto">
            <a:xfrm>
              <a:off x="3563888" y="3435846"/>
              <a:ext cx="144016" cy="53588"/>
              <a:chOff x="3707904" y="3723878"/>
              <a:chExt cx="720080" cy="72008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3707904" y="3795886"/>
                <a:ext cx="7224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3707904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4430395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4" name="组合 62"/>
            <p:cNvGrpSpPr/>
            <p:nvPr/>
          </p:nvGrpSpPr>
          <p:grpSpPr bwMode="auto">
            <a:xfrm>
              <a:off x="3707904" y="3435846"/>
              <a:ext cx="144016" cy="53588"/>
              <a:chOff x="3707904" y="3723878"/>
              <a:chExt cx="720080" cy="72008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3710315" y="3795886"/>
                <a:ext cx="7145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4424863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5" name="组合 66"/>
            <p:cNvGrpSpPr/>
            <p:nvPr/>
          </p:nvGrpSpPr>
          <p:grpSpPr bwMode="auto">
            <a:xfrm>
              <a:off x="3851919" y="3435846"/>
              <a:ext cx="144016" cy="53588"/>
              <a:chOff x="3707904" y="3723878"/>
              <a:chExt cx="720080" cy="72008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3704793" y="3795886"/>
                <a:ext cx="7224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4427279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6" name="组合 69"/>
            <p:cNvGrpSpPr/>
            <p:nvPr/>
          </p:nvGrpSpPr>
          <p:grpSpPr bwMode="auto">
            <a:xfrm>
              <a:off x="3996417" y="3435846"/>
              <a:ext cx="144016" cy="53588"/>
              <a:chOff x="3707904" y="3723878"/>
              <a:chExt cx="720080" cy="72008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3704788" y="3795886"/>
                <a:ext cx="7224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4427279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7" name="组合 72"/>
            <p:cNvGrpSpPr/>
            <p:nvPr/>
          </p:nvGrpSpPr>
          <p:grpSpPr bwMode="auto">
            <a:xfrm>
              <a:off x="4139468" y="3435846"/>
              <a:ext cx="144016" cy="53588"/>
              <a:chOff x="3707904" y="3723878"/>
              <a:chExt cx="720080" cy="72008"/>
            </a:xfrm>
          </p:grpSpPr>
          <p:cxnSp>
            <p:nvCxnSpPr>
              <p:cNvPr id="74" name="直接连接符 73"/>
              <p:cNvCxnSpPr/>
              <p:nvPr/>
            </p:nvCxnSpPr>
            <p:spPr>
              <a:xfrm>
                <a:off x="3704083" y="3795886"/>
                <a:ext cx="7224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4426574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8" name="组合 75"/>
            <p:cNvGrpSpPr/>
            <p:nvPr/>
          </p:nvGrpSpPr>
          <p:grpSpPr bwMode="auto">
            <a:xfrm>
              <a:off x="4283483" y="3435846"/>
              <a:ext cx="144016" cy="53588"/>
              <a:chOff x="3707904" y="3723878"/>
              <a:chExt cx="720080" cy="72008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3706499" y="3795886"/>
                <a:ext cx="7224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4428984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9" name="组合 78"/>
            <p:cNvGrpSpPr/>
            <p:nvPr/>
          </p:nvGrpSpPr>
          <p:grpSpPr bwMode="auto">
            <a:xfrm>
              <a:off x="4427981" y="3435846"/>
              <a:ext cx="144016" cy="53588"/>
              <a:chOff x="3707904" y="3723878"/>
              <a:chExt cx="720080" cy="72008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3706499" y="3795886"/>
                <a:ext cx="7224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4428989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0" name="组合 81"/>
            <p:cNvGrpSpPr/>
            <p:nvPr/>
          </p:nvGrpSpPr>
          <p:grpSpPr bwMode="auto">
            <a:xfrm>
              <a:off x="4583159" y="3435846"/>
              <a:ext cx="144016" cy="53588"/>
              <a:chOff x="3707904" y="3723878"/>
              <a:chExt cx="720080" cy="72008"/>
            </a:xfrm>
          </p:grpSpPr>
          <p:cxnSp>
            <p:nvCxnSpPr>
              <p:cNvPr id="83" name="直接连接符 82"/>
              <p:cNvCxnSpPr/>
              <p:nvPr/>
            </p:nvCxnSpPr>
            <p:spPr>
              <a:xfrm>
                <a:off x="3708674" y="3795886"/>
                <a:ext cx="7224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4431165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1" name="组合 84"/>
            <p:cNvGrpSpPr/>
            <p:nvPr/>
          </p:nvGrpSpPr>
          <p:grpSpPr bwMode="auto">
            <a:xfrm>
              <a:off x="4727174" y="3435846"/>
              <a:ext cx="144016" cy="53588"/>
              <a:chOff x="3707904" y="3723878"/>
              <a:chExt cx="720080" cy="72008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3711090" y="3795886"/>
                <a:ext cx="7145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4425638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2" name="组合 87"/>
            <p:cNvGrpSpPr/>
            <p:nvPr/>
          </p:nvGrpSpPr>
          <p:grpSpPr bwMode="auto">
            <a:xfrm>
              <a:off x="4871672" y="3435846"/>
              <a:ext cx="144016" cy="53588"/>
              <a:chOff x="3707904" y="3723878"/>
              <a:chExt cx="720080" cy="72008"/>
            </a:xfrm>
          </p:grpSpPr>
          <p:cxnSp>
            <p:nvCxnSpPr>
              <p:cNvPr id="89" name="直接连接符 88"/>
              <p:cNvCxnSpPr/>
              <p:nvPr/>
            </p:nvCxnSpPr>
            <p:spPr>
              <a:xfrm>
                <a:off x="3711090" y="3795886"/>
                <a:ext cx="7145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4425638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3" name="组合 90"/>
            <p:cNvGrpSpPr/>
            <p:nvPr/>
          </p:nvGrpSpPr>
          <p:grpSpPr bwMode="auto">
            <a:xfrm>
              <a:off x="5019360" y="3435846"/>
              <a:ext cx="144016" cy="53588"/>
              <a:chOff x="3707904" y="3723878"/>
              <a:chExt cx="720080" cy="72008"/>
            </a:xfrm>
          </p:grpSpPr>
          <p:cxnSp>
            <p:nvCxnSpPr>
              <p:cNvPr id="92" name="直接连接符 91"/>
              <p:cNvCxnSpPr/>
              <p:nvPr/>
            </p:nvCxnSpPr>
            <p:spPr>
              <a:xfrm>
                <a:off x="3711020" y="3795886"/>
                <a:ext cx="7145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4425568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4" name="组合 93"/>
            <p:cNvGrpSpPr/>
            <p:nvPr/>
          </p:nvGrpSpPr>
          <p:grpSpPr bwMode="auto">
            <a:xfrm>
              <a:off x="5163375" y="3435846"/>
              <a:ext cx="144016" cy="53588"/>
              <a:chOff x="3707904" y="3723878"/>
              <a:chExt cx="720080" cy="72008"/>
            </a:xfrm>
          </p:grpSpPr>
          <p:cxnSp>
            <p:nvCxnSpPr>
              <p:cNvPr id="95" name="直接连接符 94"/>
              <p:cNvCxnSpPr/>
              <p:nvPr/>
            </p:nvCxnSpPr>
            <p:spPr>
              <a:xfrm>
                <a:off x="3705493" y="3795886"/>
                <a:ext cx="7224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4427979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5" name="组合 96"/>
            <p:cNvGrpSpPr/>
            <p:nvPr/>
          </p:nvGrpSpPr>
          <p:grpSpPr bwMode="auto">
            <a:xfrm>
              <a:off x="5307873" y="3435846"/>
              <a:ext cx="144016" cy="53588"/>
              <a:chOff x="3707904" y="3723878"/>
              <a:chExt cx="720080" cy="72008"/>
            </a:xfrm>
          </p:grpSpPr>
          <p:cxnSp>
            <p:nvCxnSpPr>
              <p:cNvPr id="98" name="直接连接符 97"/>
              <p:cNvCxnSpPr/>
              <p:nvPr/>
            </p:nvCxnSpPr>
            <p:spPr>
              <a:xfrm>
                <a:off x="3705493" y="3795886"/>
                <a:ext cx="7224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4427984" y="3723878"/>
                <a:ext cx="0" cy="72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02" name="文本框 2"/>
          <p:cNvSpPr txBox="1">
            <a:spLocks noChangeArrowheads="1"/>
          </p:cNvSpPr>
          <p:nvPr/>
        </p:nvSpPr>
        <p:spPr bwMode="auto">
          <a:xfrm>
            <a:off x="492743" y="1296937"/>
            <a:ext cx="1763623" cy="461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怎样解答？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7031" y="2221914"/>
            <a:ext cx="1473198" cy="222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 bwMode="auto">
          <a:xfrm>
            <a:off x="6973293" y="1745279"/>
            <a:ext cx="2378297" cy="1106984"/>
            <a:chOff x="4366920" y="867449"/>
            <a:chExt cx="2527813" cy="1176290"/>
          </a:xfrm>
        </p:grpSpPr>
        <p:pic>
          <p:nvPicPr>
            <p:cNvPr id="6" name="Picture 2" descr="E:\R二数上\resource\U01\doc\手指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1888" y="1475470"/>
              <a:ext cx="699171" cy="450468"/>
            </a:xfrm>
            <a:prstGeom prst="wedgeRectCallout">
              <a:avLst/>
            </a:prstGeom>
            <a:noFill/>
            <a:ln>
              <a:noFill/>
            </a:ln>
          </p:spPr>
        </p:pic>
        <p:grpSp>
          <p:nvGrpSpPr>
            <p:cNvPr id="12298" name="组合 9"/>
            <p:cNvGrpSpPr/>
            <p:nvPr/>
          </p:nvGrpSpPr>
          <p:grpSpPr bwMode="auto">
            <a:xfrm>
              <a:off x="4366920" y="867449"/>
              <a:ext cx="2527813" cy="1176290"/>
              <a:chOff x="4335960" y="989714"/>
              <a:chExt cx="2527813" cy="719157"/>
            </a:xfrm>
          </p:grpSpPr>
          <p:sp>
            <p:nvSpPr>
              <p:cNvPr id="12299" name="矩形 7"/>
              <p:cNvSpPr>
                <a:spLocks noChangeArrowheads="1"/>
              </p:cNvSpPr>
              <p:nvPr/>
            </p:nvSpPr>
            <p:spPr bwMode="auto">
              <a:xfrm>
                <a:off x="4376800" y="1087682"/>
                <a:ext cx="1688545" cy="2116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1</a:t>
                </a:r>
                <a:r>
                  <a: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厘米这么长。</a:t>
                </a:r>
                <a:endPara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圆角矩形标注 8"/>
              <p:cNvSpPr/>
              <p:nvPr/>
            </p:nvSpPr>
            <p:spPr>
              <a:xfrm>
                <a:off x="4335960" y="989714"/>
                <a:ext cx="2527813" cy="719157"/>
              </a:xfrm>
              <a:prstGeom prst="wedgeRoundRectCallout">
                <a:avLst>
                  <a:gd name="adj1" fmla="val 61276"/>
                  <a:gd name="adj2" fmla="val -502"/>
                  <a:gd name="adj3" fmla="val 16667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小组讨论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旗杆"/>
          <p:cNvPicPr>
            <a:picLocks noChangeAspect="1" noChangeArrowheads="1"/>
          </p:cNvPicPr>
          <p:nvPr/>
        </p:nvPicPr>
        <p:blipFill>
          <a:blip r:embed="rId3"/>
          <a:srcRect b="3284"/>
          <a:stretch>
            <a:fillRect/>
          </a:stretch>
        </p:blipFill>
        <p:spPr bwMode="auto">
          <a:xfrm>
            <a:off x="10183388" y="1273582"/>
            <a:ext cx="1335512" cy="49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98837" y="1915096"/>
            <a:ext cx="203397" cy="4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1795" y="1410205"/>
            <a:ext cx="203397" cy="48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2156911" y="3497993"/>
            <a:ext cx="5298015" cy="929540"/>
          </a:xfrm>
          <a:prstGeom prst="wedgeRoundRectCallout">
            <a:avLst>
              <a:gd name="adj1" fmla="val 58611"/>
              <a:gd name="adj2" fmla="val -7046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我身高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米多，才到旗杆的这个高度，旗杆比我高很多。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822" y="4134019"/>
            <a:ext cx="1228972" cy="185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7238" y="4776424"/>
            <a:ext cx="203397" cy="4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7238" y="4278059"/>
            <a:ext cx="203397" cy="48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7820" y="3780679"/>
            <a:ext cx="201479" cy="4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0519" y="3302330"/>
            <a:ext cx="201479" cy="4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0519" y="2845042"/>
            <a:ext cx="201479" cy="48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0519" y="2394895"/>
            <a:ext cx="201479" cy="4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7820" y="5750234"/>
            <a:ext cx="201479" cy="4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7238" y="5262849"/>
            <a:ext cx="201479" cy="4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 bwMode="auto">
          <a:xfrm>
            <a:off x="2206649" y="1573207"/>
            <a:ext cx="5376333" cy="844873"/>
            <a:chOff x="2179794" y="1410295"/>
            <a:chExt cx="4032448" cy="885085"/>
          </a:xfrm>
        </p:grpSpPr>
        <p:sp>
          <p:nvSpPr>
            <p:cNvPr id="13329" name="矩形 31"/>
            <p:cNvSpPr>
              <a:spLocks noChangeArrowheads="1"/>
            </p:cNvSpPr>
            <p:nvPr/>
          </p:nvSpPr>
          <p:spPr bwMode="auto">
            <a:xfrm>
              <a:off x="2179794" y="1410295"/>
              <a:ext cx="4032448" cy="514788"/>
            </a:xfrm>
            <a:prstGeom prst="rect">
              <a:avLst/>
            </a:prstGeom>
            <a:noFill/>
            <a:ln w="222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个小朋友的身高加起来差不多和旗杆一样高。</a:t>
              </a:r>
            </a:p>
          </p:txBody>
        </p:sp>
        <p:sp>
          <p:nvSpPr>
            <p:cNvPr id="2" name="圆角矩形标注 1"/>
            <p:cNvSpPr/>
            <p:nvPr/>
          </p:nvSpPr>
          <p:spPr>
            <a:xfrm>
              <a:off x="2205195" y="1416851"/>
              <a:ext cx="3948306" cy="878529"/>
            </a:xfrm>
            <a:prstGeom prst="wedgeRoundRectCallout">
              <a:avLst>
                <a:gd name="adj1" fmla="val -62147"/>
                <a:gd name="adj2" fmla="val -13371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小组讨论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4" descr="旗杆"/>
          <p:cNvPicPr>
            <a:picLocks noChangeAspect="1" noChangeArrowheads="1"/>
          </p:cNvPicPr>
          <p:nvPr/>
        </p:nvPicPr>
        <p:blipFill>
          <a:blip r:embed="rId3"/>
          <a:srcRect b="3284"/>
          <a:stretch>
            <a:fillRect/>
          </a:stretch>
        </p:blipFill>
        <p:spPr bwMode="auto">
          <a:xfrm>
            <a:off x="2052320" y="1264394"/>
            <a:ext cx="1310640" cy="486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E:\R二数上\resource\U01\doc\小男孩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7369" y="5584613"/>
            <a:ext cx="222251" cy="5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4581313" y="2760557"/>
            <a:ext cx="3424767" cy="510778"/>
          </a:xfrm>
          <a:prstGeom prst="wedgeRoundRectCallout">
            <a:avLst>
              <a:gd name="adj1" fmla="val 58634"/>
              <a:gd name="adj2" fmla="val -3523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旗杆的高度应该是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5562" y="2984360"/>
            <a:ext cx="1314795" cy="19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小组讨论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88518" y="2506133"/>
            <a:ext cx="11592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</a:p>
        </p:txBody>
      </p:sp>
      <p:pic>
        <p:nvPicPr>
          <p:cNvPr id="1536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918" y="1460501"/>
            <a:ext cx="7586133" cy="10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60400" y="3136412"/>
            <a:ext cx="7447873" cy="5861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怎样根据铅笔的长度验证判断的正确性？</a:t>
            </a:r>
          </a:p>
        </p:txBody>
      </p:sp>
      <p:sp>
        <p:nvSpPr>
          <p:cNvPr id="15370" name="文本框 2"/>
          <p:cNvSpPr txBox="1">
            <a:spLocks noChangeArrowheads="1"/>
          </p:cNvSpPr>
          <p:nvPr/>
        </p:nvSpPr>
        <p:spPr bwMode="auto">
          <a:xfrm>
            <a:off x="118532" y="1242157"/>
            <a:ext cx="30187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解答合理吗？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336800" y="3891148"/>
            <a:ext cx="7200901" cy="1056773"/>
            <a:chOff x="953932" y="3202664"/>
            <a:chExt cx="6074600" cy="972065"/>
          </a:xfrm>
        </p:grpSpPr>
        <p:sp>
          <p:nvSpPr>
            <p:cNvPr id="15367" name="Rectangle 2"/>
            <p:cNvSpPr>
              <a:spLocks noChangeArrowheads="1"/>
            </p:cNvSpPr>
            <p:nvPr/>
          </p:nvSpPr>
          <p:spPr bwMode="auto">
            <a:xfrm>
              <a:off x="953932" y="3202664"/>
              <a:ext cx="6074600" cy="972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defTabSz="1219200">
                <a:lnSpc>
                  <a:spcPct val="90000"/>
                </a:lnSpc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一支新铅笔的长度不止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13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厘米，旗杆高度比铅笔高得多，所以应该是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13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米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4" name="圆角矩形标注 3"/>
            <p:cNvSpPr/>
            <p:nvPr/>
          </p:nvSpPr>
          <p:spPr>
            <a:xfrm>
              <a:off x="996800" y="3202664"/>
              <a:ext cx="5988863" cy="972065"/>
            </a:xfrm>
            <a:prstGeom prst="wedgeRoundRectCallout">
              <a:avLst>
                <a:gd name="adj1" fmla="val 56196"/>
                <a:gd name="adj2" fmla="val -4449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481" y="4358623"/>
            <a:ext cx="1040550" cy="15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小组讨论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4"/>
          <p:cNvSpPr>
            <a:spLocks noChangeArrowheads="1"/>
          </p:cNvSpPr>
          <p:nvPr/>
        </p:nvSpPr>
        <p:spPr bwMode="auto">
          <a:xfrm>
            <a:off x="597748" y="1198407"/>
            <a:ext cx="6616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在括号里填上厘米或米。</a:t>
            </a:r>
          </a:p>
        </p:txBody>
      </p:sp>
      <p:pic>
        <p:nvPicPr>
          <p:cNvPr id="16386" name="Picture 30"/>
          <p:cNvPicPr>
            <a:picLocks noChangeAspect="1"/>
          </p:cNvPicPr>
          <p:nvPr/>
        </p:nvPicPr>
        <p:blipFill>
          <a:blip r:embed="rId3"/>
          <a:srcRect l="6242" r="51028"/>
          <a:stretch>
            <a:fillRect/>
          </a:stretch>
        </p:blipFill>
        <p:spPr bwMode="auto">
          <a:xfrm>
            <a:off x="4354727" y="1884257"/>
            <a:ext cx="2658740" cy="18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7"/>
          <p:cNvPicPr>
            <a:picLocks noChangeAspect="1"/>
          </p:cNvPicPr>
          <p:nvPr/>
        </p:nvPicPr>
        <p:blipFill>
          <a:blip r:embed="rId4"/>
          <a:srcRect r="1596"/>
          <a:stretch>
            <a:fillRect/>
          </a:stretch>
        </p:blipFill>
        <p:spPr bwMode="auto">
          <a:xfrm>
            <a:off x="2096749" y="2253369"/>
            <a:ext cx="1241729" cy="156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文本框 9"/>
          <p:cNvSpPr txBox="1">
            <a:spLocks noChangeArrowheads="1"/>
          </p:cNvSpPr>
          <p:nvPr/>
        </p:nvSpPr>
        <p:spPr bwMode="auto">
          <a:xfrm>
            <a:off x="1674285" y="4180280"/>
            <a:ext cx="204575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长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60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6389" name="文本框 10"/>
          <p:cNvSpPr txBox="1">
            <a:spLocks noChangeArrowheads="1"/>
          </p:cNvSpPr>
          <p:nvPr/>
        </p:nvSpPr>
        <p:spPr bwMode="auto">
          <a:xfrm>
            <a:off x="4354727" y="4180279"/>
            <a:ext cx="2044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长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16390" name="文本框 11"/>
          <p:cNvSpPr txBox="1">
            <a:spLocks noChangeArrowheads="1"/>
          </p:cNvSpPr>
          <p:nvPr/>
        </p:nvSpPr>
        <p:spPr bwMode="auto">
          <a:xfrm>
            <a:off x="8029716" y="4344255"/>
            <a:ext cx="213071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长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）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52874" y="5086770"/>
            <a:ext cx="8669867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说说你是怎样确定括号里的长度单位的。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609379" y="4180279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283987" y="4194569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9222741" y="434468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</a:p>
        </p:txBody>
      </p:sp>
      <p:pic>
        <p:nvPicPr>
          <p:cNvPr id="16395" name="Picture 30"/>
          <p:cNvPicPr>
            <a:picLocks noChangeAspect="1"/>
          </p:cNvPicPr>
          <p:nvPr/>
        </p:nvPicPr>
        <p:blipFill>
          <a:blip r:embed="rId3"/>
          <a:srcRect l="48903"/>
          <a:stretch>
            <a:fillRect/>
          </a:stretch>
        </p:blipFill>
        <p:spPr bwMode="auto">
          <a:xfrm>
            <a:off x="8029716" y="2046696"/>
            <a:ext cx="3179678" cy="18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4"/>
          <p:cNvSpPr>
            <a:spLocks noChangeArrowheads="1"/>
          </p:cNvSpPr>
          <p:nvPr/>
        </p:nvSpPr>
        <p:spPr bwMode="auto">
          <a:xfrm>
            <a:off x="529168" y="1358054"/>
            <a:ext cx="46079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圈出合适的答案。</a:t>
            </a:r>
          </a:p>
        </p:txBody>
      </p:sp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2806700" y="4083929"/>
            <a:ext cx="249555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比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/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（高   矮）</a:t>
            </a:r>
          </a:p>
        </p:txBody>
      </p:sp>
      <p:sp>
        <p:nvSpPr>
          <p:cNvPr id="17411" name="矩形 4"/>
          <p:cNvSpPr>
            <a:spLocks noChangeArrowheads="1"/>
          </p:cNvSpPr>
          <p:nvPr/>
        </p:nvSpPr>
        <p:spPr bwMode="auto">
          <a:xfrm>
            <a:off x="7310967" y="4083929"/>
            <a:ext cx="249766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比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/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（长   短）</a:t>
            </a:r>
          </a:p>
        </p:txBody>
      </p:sp>
      <p:pic>
        <p:nvPicPr>
          <p:cNvPr id="17412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7663" y="2245360"/>
            <a:ext cx="1484294" cy="18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0480" y="1824187"/>
            <a:ext cx="2062628" cy="206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椭圆 13"/>
          <p:cNvSpPr/>
          <p:nvPr/>
        </p:nvSpPr>
        <p:spPr>
          <a:xfrm>
            <a:off x="3026061" y="4785518"/>
            <a:ext cx="575733" cy="498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91616" y="4733263"/>
            <a:ext cx="575733" cy="603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宽屏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2020-06-22T09:52:52Z</dcterms:created>
  <dcterms:modified xsi:type="dcterms:W3CDTF">2021-01-08T23:12:01Z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