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87" r:id="rId18"/>
    <p:sldId id="277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C1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96" y="114"/>
      </p:cViewPr>
      <p:guideLst>
        <p:guide pos="416"/>
        <p:guide orient="horz" pos="648"/>
        <p:guide orient="horz" pos="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2.1.2  </a:t>
                  </a:r>
                  <a:r>
                    <a:rPr lang="zh-CN" altLang="en-US" sz="54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不进位加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1643605" y="1594229"/>
            <a:ext cx="3166524" cy="4281905"/>
            <a:chOff x="7996" y="643"/>
            <a:chExt cx="8138" cy="9515"/>
          </a:xfrm>
        </p:grpSpPr>
        <p:pic>
          <p:nvPicPr>
            <p:cNvPr id="13" name="图片 2" descr="rs2121"/>
            <p:cNvPicPr>
              <a:picLocks noChangeAspect="1" noChangeArrowheads="1"/>
            </p:cNvPicPr>
            <p:nvPr/>
          </p:nvPicPr>
          <p:blipFill>
            <a:blip r:embed="rId3"/>
            <a:srcRect l="9048" t="21497" r="2942" b="9148"/>
            <a:stretch>
              <a:fillRect/>
            </a:stretch>
          </p:blipFill>
          <p:spPr bwMode="auto">
            <a:xfrm>
              <a:off x="7996" y="643"/>
              <a:ext cx="8138" cy="95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文本框 4"/>
            <p:cNvSpPr txBox="1"/>
            <p:nvPr/>
          </p:nvSpPr>
          <p:spPr>
            <a:xfrm>
              <a:off x="8730" y="4707"/>
              <a:ext cx="1235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35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9640" y="5203"/>
              <a:ext cx="1165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 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32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7"/>
            <p:cNvSpPr txBox="1"/>
            <p:nvPr/>
          </p:nvSpPr>
          <p:spPr>
            <a:xfrm>
              <a:off x="10510" y="5638"/>
              <a:ext cx="1172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 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 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37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11067" y="6421"/>
              <a:ext cx="1081" cy="1026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</a:t>
              </a:r>
              <a:r>
                <a:rPr lang="en-US" altLang="zh-CN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4  </a:t>
              </a:r>
              <a:r>
                <a:rPr lang="zh-CN" altLang="en-US" sz="8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8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34</a:t>
              </a:r>
              <a:r>
                <a:rPr lang="zh-CN" altLang="en-US" sz="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2756" y="2286177"/>
            <a:ext cx="1846144" cy="184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圆角矩形标注 23"/>
          <p:cNvSpPr/>
          <p:nvPr/>
        </p:nvSpPr>
        <p:spPr bwMode="auto">
          <a:xfrm>
            <a:off x="5970588" y="1206746"/>
            <a:ext cx="3743325" cy="1295400"/>
          </a:xfrm>
          <a:prstGeom prst="wedgeRoundRectCallout">
            <a:avLst>
              <a:gd name="adj1" fmla="val 55922"/>
              <a:gd name="adj2" fmla="val 43497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班学生和二（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班一共多少人？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455505" y="3004582"/>
            <a:ext cx="11451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9813" y="4096929"/>
            <a:ext cx="1428850" cy="20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7180783" y="3992758"/>
            <a:ext cx="2616200" cy="1214967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用自己喜欢的方法，自由计算。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954617" y="4268998"/>
            <a:ext cx="352425" cy="656167"/>
          </a:xfrm>
          <a:prstGeom prst="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53030" y="2916447"/>
            <a:ext cx="352425" cy="1316567"/>
          </a:xfrm>
          <a:prstGeom prst="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3079" y="4268998"/>
            <a:ext cx="352425" cy="6561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3079" y="2916447"/>
            <a:ext cx="352425" cy="13165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5930804" y="3636112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TextBox 20"/>
          <p:cNvSpPr txBox="1">
            <a:spLocks noChangeArrowheads="1"/>
          </p:cNvSpPr>
          <p:nvPr/>
        </p:nvSpPr>
        <p:spPr bwMode="auto">
          <a:xfrm>
            <a:off x="5930804" y="4368479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6  7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5930804" y="2903746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5502179" y="3636112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cxnSp>
        <p:nvCxnSpPr>
          <p:cNvPr id="20" name="直接连接符 19"/>
          <p:cNvCxnSpPr/>
          <p:nvPr/>
        </p:nvCxnSpPr>
        <p:spPr>
          <a:xfrm rot="16200000" flipV="1">
            <a:off x="6200678" y="3421271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05453" y="1839065"/>
            <a:ext cx="40005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73655" y="1839065"/>
            <a:ext cx="377825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150411" y="2872319"/>
            <a:ext cx="2474912" cy="1219200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相同数位对齐，从个位加起。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00" y="3578869"/>
            <a:ext cx="1824330" cy="260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8107" y="4301144"/>
            <a:ext cx="1948391" cy="19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圆角矩形标注 25"/>
          <p:cNvSpPr/>
          <p:nvPr/>
        </p:nvSpPr>
        <p:spPr bwMode="auto">
          <a:xfrm>
            <a:off x="7782783" y="2526651"/>
            <a:ext cx="3352800" cy="1295400"/>
          </a:xfrm>
          <a:prstGeom prst="wedgeRoundRectCallout">
            <a:avLst>
              <a:gd name="adj1" fmla="val 20364"/>
              <a:gd name="adj2" fmla="val 81918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列两位数加两位数的竖式时要注意什么？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19" grpId="0" animBg="1"/>
      <p:bldP spid="19" grpId="1" animBg="1"/>
      <p:bldP spid="3" grpId="0" animBg="1"/>
      <p:bldP spid="3" grpId="1" animBg="1"/>
      <p:bldP spid="29" grpId="0"/>
      <p:bldP spid="30" grpId="0"/>
      <p:bldP spid="31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8"/>
          <p:cNvSpPr txBox="1">
            <a:spLocks noChangeArrowheads="1"/>
          </p:cNvSpPr>
          <p:nvPr/>
        </p:nvSpPr>
        <p:spPr bwMode="auto">
          <a:xfrm>
            <a:off x="546268" y="1182182"/>
            <a:ext cx="13100283" cy="3762568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判断：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列竖式计算时，相同数位要对齐。   （     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要是有一个加数的个位为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就不需要相同数位对齐。（     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竖式计算时从十位加起。（     ）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869543" y="3417747"/>
            <a:ext cx="422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6531459" y="2493354"/>
            <a:ext cx="422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038325" y="4320118"/>
            <a:ext cx="4222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8"/>
          <p:cNvSpPr txBox="1">
            <a:spLocks noChangeArrowheads="1"/>
          </p:cNvSpPr>
          <p:nvPr/>
        </p:nvSpPr>
        <p:spPr bwMode="auto">
          <a:xfrm>
            <a:off x="660400" y="1337087"/>
            <a:ext cx="4086225" cy="438582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看图填一填，算一算。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145" y="2153937"/>
            <a:ext cx="973137" cy="13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832" y="2261887"/>
            <a:ext cx="1273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矩形 6"/>
          <p:cNvSpPr>
            <a:spLocks noChangeArrowheads="1"/>
          </p:cNvSpPr>
          <p:nvPr/>
        </p:nvSpPr>
        <p:spPr bwMode="auto">
          <a:xfrm>
            <a:off x="3544748" y="3498019"/>
            <a:ext cx="2543005" cy="563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3" name="左大括号 2"/>
          <p:cNvSpPr/>
          <p:nvPr/>
        </p:nvSpPr>
        <p:spPr>
          <a:xfrm rot="16200000">
            <a:off x="4600458" y="3038176"/>
            <a:ext cx="552449" cy="27971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矩形 6"/>
          <p:cNvSpPr>
            <a:spLocks noChangeArrowheads="1"/>
          </p:cNvSpPr>
          <p:nvPr/>
        </p:nvSpPr>
        <p:spPr bwMode="auto">
          <a:xfrm>
            <a:off x="4556007" y="4835753"/>
            <a:ext cx="754053" cy="565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？元</a:t>
            </a:r>
          </a:p>
        </p:txBody>
      </p:sp>
      <p:sp>
        <p:nvSpPr>
          <p:cNvPr id="17420" name="TextBox 34"/>
          <p:cNvSpPr txBox="1">
            <a:spLocks noChangeArrowheads="1"/>
          </p:cNvSpPr>
          <p:nvPr/>
        </p:nvSpPr>
        <p:spPr bwMode="auto">
          <a:xfrm>
            <a:off x="7849903" y="2985253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TextBox 35"/>
          <p:cNvSpPr txBox="1">
            <a:spLocks noChangeArrowheads="1"/>
          </p:cNvSpPr>
          <p:nvPr/>
        </p:nvSpPr>
        <p:spPr bwMode="auto">
          <a:xfrm>
            <a:off x="7381589" y="3647769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7422" name="TextBox 36"/>
          <p:cNvSpPr txBox="1">
            <a:spLocks noChangeArrowheads="1"/>
          </p:cNvSpPr>
          <p:nvPr/>
        </p:nvSpPr>
        <p:spPr bwMode="auto">
          <a:xfrm>
            <a:off x="7600507" y="3622476"/>
            <a:ext cx="126380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（   ）</a:t>
            </a:r>
          </a:p>
        </p:txBody>
      </p:sp>
      <p:cxnSp>
        <p:nvCxnSpPr>
          <p:cNvPr id="38" name="直接连接符 37"/>
          <p:cNvCxnSpPr/>
          <p:nvPr/>
        </p:nvCxnSpPr>
        <p:spPr>
          <a:xfrm rot="16200000" flipV="1">
            <a:off x="8053896" y="3529502"/>
            <a:ext cx="0" cy="1620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39"/>
          <p:cNvSpPr txBox="1">
            <a:spLocks noChangeArrowheads="1"/>
          </p:cNvSpPr>
          <p:nvPr/>
        </p:nvSpPr>
        <p:spPr bwMode="auto">
          <a:xfrm>
            <a:off x="7395297" y="4418212"/>
            <a:ext cx="160364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189476" y="3597183"/>
            <a:ext cx="31322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849903" y="4416120"/>
            <a:ext cx="73642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4   8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8"/>
          <p:cNvSpPr txBox="1">
            <a:spLocks noChangeArrowheads="1"/>
          </p:cNvSpPr>
          <p:nvPr/>
        </p:nvSpPr>
        <p:spPr bwMode="auto">
          <a:xfrm>
            <a:off x="660400" y="1305770"/>
            <a:ext cx="3943350" cy="438582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看图填一填，算一算。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矩形 6"/>
          <p:cNvSpPr>
            <a:spLocks noChangeArrowheads="1"/>
          </p:cNvSpPr>
          <p:nvPr/>
        </p:nvSpPr>
        <p:spPr bwMode="auto">
          <a:xfrm>
            <a:off x="3467790" y="3845260"/>
            <a:ext cx="2714526" cy="563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3" name="左大括号 2"/>
          <p:cNvSpPr/>
          <p:nvPr/>
        </p:nvSpPr>
        <p:spPr>
          <a:xfrm rot="16200000">
            <a:off x="4610103" y="3385417"/>
            <a:ext cx="552449" cy="27971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矩形 6"/>
          <p:cNvSpPr>
            <a:spLocks noChangeArrowheads="1"/>
          </p:cNvSpPr>
          <p:nvPr/>
        </p:nvSpPr>
        <p:spPr bwMode="auto">
          <a:xfrm>
            <a:off x="4565652" y="5182994"/>
            <a:ext cx="754053" cy="565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？元</a:t>
            </a:r>
          </a:p>
        </p:txBody>
      </p:sp>
      <p:sp>
        <p:nvSpPr>
          <p:cNvPr id="18442" name="TextBox 35"/>
          <p:cNvSpPr txBox="1">
            <a:spLocks noChangeArrowheads="1"/>
          </p:cNvSpPr>
          <p:nvPr/>
        </p:nvSpPr>
        <p:spPr bwMode="auto">
          <a:xfrm>
            <a:off x="7607742" y="4020513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8443" name="TextBox 36"/>
          <p:cNvSpPr txBox="1">
            <a:spLocks noChangeArrowheads="1"/>
          </p:cNvSpPr>
          <p:nvPr/>
        </p:nvSpPr>
        <p:spPr bwMode="auto">
          <a:xfrm>
            <a:off x="7742681" y="3999346"/>
            <a:ext cx="15186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cxnSp>
        <p:nvCxnSpPr>
          <p:cNvPr id="38" name="直接连接符 37"/>
          <p:cNvCxnSpPr/>
          <p:nvPr/>
        </p:nvCxnSpPr>
        <p:spPr>
          <a:xfrm rot="16200000" flipV="1">
            <a:off x="8280049" y="3902246"/>
            <a:ext cx="0" cy="1620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39"/>
          <p:cNvSpPr txBox="1">
            <a:spLocks noChangeArrowheads="1"/>
          </p:cNvSpPr>
          <p:nvPr/>
        </p:nvSpPr>
        <p:spPr bwMode="auto">
          <a:xfrm>
            <a:off x="7742681" y="4771930"/>
            <a:ext cx="15186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/>
          <a:srcRect t="55595" r="62483" b="3194"/>
          <a:stretch>
            <a:fillRect/>
          </a:stretch>
        </p:blipFill>
        <p:spPr bwMode="auto">
          <a:xfrm>
            <a:off x="3397250" y="2355129"/>
            <a:ext cx="1206500" cy="147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3"/>
          <a:srcRect l="39343" t="53516" r="30574" b="5093"/>
          <a:stretch>
            <a:fillRect/>
          </a:stretch>
        </p:blipFill>
        <p:spPr bwMode="auto">
          <a:xfrm>
            <a:off x="5180015" y="2069378"/>
            <a:ext cx="1201737" cy="18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Box 18"/>
          <p:cNvSpPr txBox="1">
            <a:spLocks noChangeArrowheads="1"/>
          </p:cNvSpPr>
          <p:nvPr/>
        </p:nvSpPr>
        <p:spPr bwMode="auto">
          <a:xfrm>
            <a:off x="7742681" y="3393980"/>
            <a:ext cx="151868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76293" y="3334715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73534" y="4009930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73534" y="4827376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8  7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8"/>
          <p:cNvSpPr txBox="1">
            <a:spLocks noChangeArrowheads="1"/>
          </p:cNvSpPr>
          <p:nvPr/>
        </p:nvSpPr>
        <p:spPr bwMode="auto">
          <a:xfrm>
            <a:off x="608276" y="1319988"/>
            <a:ext cx="3324225" cy="438582"/>
          </a:xfrm>
          <a:prstGeom prst="rect">
            <a:avLst/>
          </a:prstGeom>
          <a:noFill/>
          <a:ln w="28575">
            <a:noFill/>
            <a:prstDash val="dash"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3220697" y="2018711"/>
            <a:ext cx="5824351" cy="701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42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2"/>
          <p:cNvSpPr txBox="1">
            <a:spLocks noChangeArrowheads="1"/>
          </p:cNvSpPr>
          <p:nvPr/>
        </p:nvSpPr>
        <p:spPr bwMode="auto">
          <a:xfrm>
            <a:off x="3715997" y="3061414"/>
            <a:ext cx="61118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2 3</a:t>
            </a:r>
          </a:p>
        </p:txBody>
      </p:sp>
      <p:cxnSp>
        <p:nvCxnSpPr>
          <p:cNvPr id="38" name="直接连接符 37"/>
          <p:cNvCxnSpPr>
            <a:cxnSpLocks noChangeShapeType="1"/>
          </p:cNvCxnSpPr>
          <p:nvPr/>
        </p:nvCxnSpPr>
        <p:spPr bwMode="auto">
          <a:xfrm flipV="1">
            <a:off x="3220697" y="4407613"/>
            <a:ext cx="141763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</p:cxnSp>
      <p:sp>
        <p:nvSpPr>
          <p:cNvPr id="44" name="文本框 17"/>
          <p:cNvSpPr txBox="1">
            <a:spLocks noChangeArrowheads="1"/>
          </p:cNvSpPr>
          <p:nvPr/>
        </p:nvSpPr>
        <p:spPr bwMode="auto">
          <a:xfrm>
            <a:off x="3220697" y="3755680"/>
            <a:ext cx="39052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2"/>
          <p:cNvSpPr txBox="1">
            <a:spLocks noChangeArrowheads="1"/>
          </p:cNvSpPr>
          <p:nvPr/>
        </p:nvSpPr>
        <p:spPr bwMode="auto">
          <a:xfrm>
            <a:off x="3881097" y="3755680"/>
            <a:ext cx="5873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</a:t>
            </a:r>
          </a:p>
        </p:txBody>
      </p:sp>
      <p:sp>
        <p:nvSpPr>
          <p:cNvPr id="48" name="文本框 2"/>
          <p:cNvSpPr txBox="1">
            <a:spLocks noChangeArrowheads="1"/>
          </p:cNvSpPr>
          <p:nvPr/>
        </p:nvSpPr>
        <p:spPr bwMode="auto">
          <a:xfrm>
            <a:off x="3695359" y="4447830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2 9</a:t>
            </a:r>
          </a:p>
        </p:txBody>
      </p:sp>
      <p:sp>
        <p:nvSpPr>
          <p:cNvPr id="49" name="文本框 2"/>
          <p:cNvSpPr txBox="1">
            <a:spLocks noChangeArrowheads="1"/>
          </p:cNvSpPr>
          <p:nvPr/>
        </p:nvSpPr>
        <p:spPr bwMode="auto">
          <a:xfrm>
            <a:off x="4410791" y="2199785"/>
            <a:ext cx="117316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0" name="文本框 2"/>
          <p:cNvSpPr txBox="1">
            <a:spLocks noChangeArrowheads="1"/>
          </p:cNvSpPr>
          <p:nvPr/>
        </p:nvSpPr>
        <p:spPr bwMode="auto">
          <a:xfrm>
            <a:off x="6074661" y="3116189"/>
            <a:ext cx="1173162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</a:t>
            </a:r>
          </a:p>
        </p:txBody>
      </p:sp>
      <p:cxnSp>
        <p:nvCxnSpPr>
          <p:cNvPr id="51" name="直接连接符 50"/>
          <p:cNvCxnSpPr>
            <a:cxnSpLocks noChangeShapeType="1"/>
          </p:cNvCxnSpPr>
          <p:nvPr/>
        </p:nvCxnSpPr>
        <p:spPr bwMode="auto">
          <a:xfrm flipV="1">
            <a:off x="5454672" y="4388465"/>
            <a:ext cx="141763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</p:cxnSp>
      <p:sp>
        <p:nvSpPr>
          <p:cNvPr id="52" name="文本框 17"/>
          <p:cNvSpPr txBox="1">
            <a:spLocks noChangeArrowheads="1"/>
          </p:cNvSpPr>
          <p:nvPr/>
        </p:nvSpPr>
        <p:spPr bwMode="auto">
          <a:xfrm>
            <a:off x="5454674" y="3734415"/>
            <a:ext cx="39052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2"/>
          <p:cNvSpPr txBox="1">
            <a:spLocks noChangeArrowheads="1"/>
          </p:cNvSpPr>
          <p:nvPr/>
        </p:nvSpPr>
        <p:spPr bwMode="auto">
          <a:xfrm>
            <a:off x="5826147" y="3734415"/>
            <a:ext cx="92233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2 5</a:t>
            </a:r>
          </a:p>
        </p:txBody>
      </p:sp>
      <p:sp>
        <p:nvSpPr>
          <p:cNvPr id="54" name="文本框 2"/>
          <p:cNvSpPr txBox="1">
            <a:spLocks noChangeArrowheads="1"/>
          </p:cNvSpPr>
          <p:nvPr/>
        </p:nvSpPr>
        <p:spPr bwMode="auto">
          <a:xfrm>
            <a:off x="5932510" y="4440891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2 9</a:t>
            </a:r>
          </a:p>
        </p:txBody>
      </p:sp>
      <p:sp>
        <p:nvSpPr>
          <p:cNvPr id="55" name="文本框 2"/>
          <p:cNvSpPr txBox="1">
            <a:spLocks noChangeArrowheads="1"/>
          </p:cNvSpPr>
          <p:nvPr/>
        </p:nvSpPr>
        <p:spPr bwMode="auto">
          <a:xfrm>
            <a:off x="6475073" y="2239800"/>
            <a:ext cx="1173163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7" name="文本框 2"/>
          <p:cNvSpPr txBox="1">
            <a:spLocks noChangeArrowheads="1"/>
          </p:cNvSpPr>
          <p:nvPr/>
        </p:nvSpPr>
        <p:spPr bwMode="auto">
          <a:xfrm>
            <a:off x="8320543" y="3065926"/>
            <a:ext cx="11715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4 2</a:t>
            </a:r>
          </a:p>
        </p:txBody>
      </p:sp>
      <p:cxnSp>
        <p:nvCxnSpPr>
          <p:cNvPr id="58" name="直接连接符 57"/>
          <p:cNvCxnSpPr>
            <a:cxnSpLocks noChangeShapeType="1"/>
          </p:cNvCxnSpPr>
          <p:nvPr/>
        </p:nvCxnSpPr>
        <p:spPr bwMode="auto">
          <a:xfrm flipV="1">
            <a:off x="7787143" y="4412125"/>
            <a:ext cx="141763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</a:ln>
        </p:spPr>
      </p:cxnSp>
      <p:sp>
        <p:nvSpPr>
          <p:cNvPr id="59" name="文本框 17"/>
          <p:cNvSpPr txBox="1">
            <a:spLocks noChangeArrowheads="1"/>
          </p:cNvSpPr>
          <p:nvPr/>
        </p:nvSpPr>
        <p:spPr bwMode="auto">
          <a:xfrm>
            <a:off x="7787143" y="3758075"/>
            <a:ext cx="39052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2"/>
          <p:cNvSpPr txBox="1">
            <a:spLocks noChangeArrowheads="1"/>
          </p:cNvSpPr>
          <p:nvPr/>
        </p:nvSpPr>
        <p:spPr bwMode="auto">
          <a:xfrm>
            <a:off x="8320543" y="3758075"/>
            <a:ext cx="10064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4 5</a:t>
            </a:r>
          </a:p>
        </p:txBody>
      </p:sp>
      <p:sp>
        <p:nvSpPr>
          <p:cNvPr id="61" name="文本框 2"/>
          <p:cNvSpPr txBox="1">
            <a:spLocks noChangeArrowheads="1"/>
          </p:cNvSpPr>
          <p:nvPr/>
        </p:nvSpPr>
        <p:spPr bwMode="auto">
          <a:xfrm>
            <a:off x="8320543" y="4450226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8 7</a:t>
            </a:r>
          </a:p>
        </p:txBody>
      </p:sp>
      <p:sp>
        <p:nvSpPr>
          <p:cNvPr id="62" name="文本框 2"/>
          <p:cNvSpPr txBox="1">
            <a:spLocks noChangeArrowheads="1"/>
          </p:cNvSpPr>
          <p:nvPr/>
        </p:nvSpPr>
        <p:spPr bwMode="auto">
          <a:xfrm>
            <a:off x="8955620" y="2275700"/>
            <a:ext cx="81597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660402" y="1395850"/>
            <a:ext cx="1085849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两位数加一位数、两位数加两位数不进位加法的计算方法。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8017098" y="3315979"/>
            <a:ext cx="3140897" cy="520861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这节课你有什么收获？</a:t>
            </a: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660400" y="2000293"/>
            <a:ext cx="39497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660400" y="2658136"/>
            <a:ext cx="976839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列竖式计算需要注意：相同数位对齐，从个位加起。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341" y="3448240"/>
            <a:ext cx="1824330" cy="260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0400" y="1344101"/>
            <a:ext cx="4139595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口算并说一说你是怎样算的？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99667" y="2735144"/>
            <a:ext cx="5992666" cy="144020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13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14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12041" y="298762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29234" y="298762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935357" y="2987621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12041" y="3704057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29234" y="3704057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946427" y="3729434"/>
            <a:ext cx="4879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1828800" y="1590602"/>
            <a:ext cx="2999837" cy="4056504"/>
            <a:chOff x="7996" y="643"/>
            <a:chExt cx="8138" cy="9515"/>
          </a:xfrm>
        </p:grpSpPr>
        <p:pic>
          <p:nvPicPr>
            <p:cNvPr id="10" name="图片 2" descr="rs2121"/>
            <p:cNvPicPr>
              <a:picLocks noChangeAspect="1" noChangeArrowheads="1"/>
            </p:cNvPicPr>
            <p:nvPr/>
          </p:nvPicPr>
          <p:blipFill>
            <a:blip r:embed="rId3"/>
            <a:srcRect l="9048" t="21497" r="2942" b="9148"/>
            <a:stretch>
              <a:fillRect/>
            </a:stretch>
          </p:blipFill>
          <p:spPr bwMode="auto">
            <a:xfrm>
              <a:off x="7996" y="643"/>
              <a:ext cx="8138" cy="95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文本框 4"/>
            <p:cNvSpPr txBox="1"/>
            <p:nvPr/>
          </p:nvSpPr>
          <p:spPr>
            <a:xfrm>
              <a:off x="8730" y="4707"/>
              <a:ext cx="1235" cy="722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35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9640" y="5203"/>
              <a:ext cx="1165" cy="975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 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32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7"/>
            <p:cNvSpPr txBox="1"/>
            <p:nvPr/>
          </p:nvSpPr>
          <p:spPr>
            <a:xfrm>
              <a:off x="10510" y="5638"/>
              <a:ext cx="1172" cy="975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  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 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37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11067" y="6421"/>
              <a:ext cx="1081" cy="975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二（</a:t>
              </a:r>
              <a:r>
                <a:rPr lang="en-US" altLang="zh-CN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4  </a:t>
              </a:r>
              <a:r>
                <a:rPr lang="zh-CN" altLang="en-US" sz="700" kern="0" spc="-225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）班</a:t>
              </a:r>
              <a:endParaRPr lang="zh-CN" altLang="en-US" sz="700" kern="0" spc="-225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34</a:t>
              </a:r>
              <a:r>
                <a:rPr lang="zh-CN" altLang="en-US" sz="7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人</a:t>
              </a:r>
              <a:endParaRPr lang="zh-CN" altLang="en-US" sz="7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588" y="2092929"/>
            <a:ext cx="2281385" cy="22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标注 15"/>
          <p:cNvSpPr/>
          <p:nvPr/>
        </p:nvSpPr>
        <p:spPr bwMode="auto">
          <a:xfrm>
            <a:off x="5599592" y="1374321"/>
            <a:ext cx="3592512" cy="1437216"/>
          </a:xfrm>
          <a:prstGeom prst="wedgeRoundRectCallout">
            <a:avLst>
              <a:gd name="adj1" fmla="val 55922"/>
              <a:gd name="adj2" fmla="val 43497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rgbClr val="00CC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班学生和本班的带队老师一共多少人？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12076" y="3414185"/>
            <a:ext cx="970458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1898" y="4902200"/>
            <a:ext cx="882650" cy="11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7117810" y="4288367"/>
            <a:ext cx="2616200" cy="1227667"/>
          </a:xfrm>
          <a:prstGeom prst="wedgeRoundRectCallout">
            <a:avLst>
              <a:gd name="adj1" fmla="val -65823"/>
              <a:gd name="adj2" fmla="val 283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用自己喜欢的方法，自由计算。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9" y="3614312"/>
            <a:ext cx="1209675" cy="15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云形标注 3"/>
          <p:cNvSpPr/>
          <p:nvPr/>
        </p:nvSpPr>
        <p:spPr>
          <a:xfrm>
            <a:off x="2834003" y="2308867"/>
            <a:ext cx="1847850" cy="1282700"/>
          </a:xfrm>
          <a:prstGeom prst="cloudCallout">
            <a:avLst>
              <a:gd name="adj1" fmla="val -50729"/>
              <a:gd name="adj2" fmla="val 65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口算法</a:t>
            </a:r>
          </a:p>
        </p:txBody>
      </p:sp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5588002" y="2199217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86414" y="3028951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8001" y="3871385"/>
            <a:ext cx="162769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71" name="Picture 28" descr="未标题-8"/>
          <p:cNvPicPr>
            <a:picLocks noChangeAspect="1" noChangeArrowheads="1"/>
          </p:cNvPicPr>
          <p:nvPr/>
        </p:nvPicPr>
        <p:blipFill>
          <a:blip r:embed="rId4"/>
          <a:srcRect l="-1947" t="17766" r="58447" b="-1341"/>
          <a:stretch>
            <a:fillRect/>
          </a:stretch>
        </p:blipFill>
        <p:spPr bwMode="auto">
          <a:xfrm>
            <a:off x="9046325" y="2404117"/>
            <a:ext cx="1808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29"/>
          <p:cNvSpPr txBox="1">
            <a:spLocks noChangeArrowheads="1"/>
          </p:cNvSpPr>
          <p:nvPr/>
        </p:nvSpPr>
        <p:spPr bwMode="auto">
          <a:xfrm>
            <a:off x="648493" y="1271714"/>
            <a:ext cx="6769100" cy="4385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）班学生和本班的带队老师一共多少人？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11951" y="2199217"/>
            <a:ext cx="141128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人）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0" descr="未标题-9"/>
          <p:cNvPicPr>
            <a:picLocks noChangeAspect="1" noChangeArrowheads="1"/>
          </p:cNvPicPr>
          <p:nvPr/>
        </p:nvPicPr>
        <p:blipFill>
          <a:blip r:embed="rId3"/>
          <a:srcRect l="66837" t="56635" b="3398"/>
          <a:stretch>
            <a:fillRect/>
          </a:stretch>
        </p:blipFill>
        <p:spPr bwMode="auto">
          <a:xfrm>
            <a:off x="6961190" y="3771901"/>
            <a:ext cx="642937" cy="6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24" y="3922532"/>
            <a:ext cx="1000125" cy="131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云形标注 13"/>
          <p:cNvSpPr/>
          <p:nvPr/>
        </p:nvSpPr>
        <p:spPr>
          <a:xfrm flipH="1">
            <a:off x="2327277" y="2373943"/>
            <a:ext cx="1966912" cy="1282700"/>
          </a:xfrm>
          <a:prstGeom prst="cloudCallout">
            <a:avLst>
              <a:gd name="adj1" fmla="val 48409"/>
              <a:gd name="adj2" fmla="val 97606"/>
            </a:avLst>
          </a:prstGeom>
          <a:solidFill>
            <a:srgbClr val="8CC5B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摆小棒</a:t>
            </a:r>
          </a:p>
        </p:txBody>
      </p:sp>
      <p:pic>
        <p:nvPicPr>
          <p:cNvPr id="12293" name="Picture 28" descr="未标题-8"/>
          <p:cNvPicPr>
            <a:picLocks noChangeAspect="1" noChangeArrowheads="1"/>
          </p:cNvPicPr>
          <p:nvPr/>
        </p:nvPicPr>
        <p:blipFill>
          <a:blip r:embed="rId5"/>
          <a:srcRect l="-1947" t="17766" r="58447" b="-1341"/>
          <a:stretch>
            <a:fillRect/>
          </a:stretch>
        </p:blipFill>
        <p:spPr bwMode="auto">
          <a:xfrm>
            <a:off x="9368143" y="2351618"/>
            <a:ext cx="1808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29"/>
          <p:cNvSpPr txBox="1">
            <a:spLocks noChangeArrowheads="1"/>
          </p:cNvSpPr>
          <p:nvPr/>
        </p:nvSpPr>
        <p:spPr bwMode="auto">
          <a:xfrm>
            <a:off x="660400" y="1343436"/>
            <a:ext cx="6873875" cy="4385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）班学生和本班的带队老师一共多少人？</a:t>
            </a:r>
          </a:p>
        </p:txBody>
      </p:sp>
      <p:pic>
        <p:nvPicPr>
          <p:cNvPr id="17" name="Picture 30" descr="未标题-9"/>
          <p:cNvPicPr>
            <a:picLocks noChangeAspect="1" noChangeArrowheads="1"/>
          </p:cNvPicPr>
          <p:nvPr/>
        </p:nvPicPr>
        <p:blipFill>
          <a:blip r:embed="rId3"/>
          <a:srcRect r="5150" b="44234"/>
          <a:stretch>
            <a:fillRect/>
          </a:stretch>
        </p:blipFill>
        <p:spPr bwMode="auto">
          <a:xfrm>
            <a:off x="5126040" y="3539068"/>
            <a:ext cx="184467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20"/>
          <p:cNvSpPr txBox="1">
            <a:spLocks noChangeArrowheads="1"/>
          </p:cNvSpPr>
          <p:nvPr/>
        </p:nvSpPr>
        <p:spPr bwMode="auto">
          <a:xfrm>
            <a:off x="4999042" y="2204999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" name="矩形 1"/>
          <p:cNvSpPr/>
          <p:nvPr/>
        </p:nvSpPr>
        <p:spPr>
          <a:xfrm>
            <a:off x="5027615" y="3380318"/>
            <a:ext cx="1266825" cy="12022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35713" y="3376085"/>
            <a:ext cx="1268412" cy="120226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22991" y="2204999"/>
            <a:ext cx="141128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人）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19" y="4034040"/>
            <a:ext cx="1363094" cy="17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云形标注 43"/>
          <p:cNvSpPr/>
          <p:nvPr/>
        </p:nvSpPr>
        <p:spPr>
          <a:xfrm flipH="1">
            <a:off x="2142914" y="2625739"/>
            <a:ext cx="1966912" cy="1282700"/>
          </a:xfrm>
          <a:prstGeom prst="cloudCallout">
            <a:avLst>
              <a:gd name="adj1" fmla="val 48409"/>
              <a:gd name="adj2" fmla="val 976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计数器</a:t>
            </a:r>
          </a:p>
        </p:txBody>
      </p:sp>
      <p:sp>
        <p:nvSpPr>
          <p:cNvPr id="47" name="矩形 46"/>
          <p:cNvSpPr/>
          <p:nvPr/>
        </p:nvSpPr>
        <p:spPr>
          <a:xfrm>
            <a:off x="4109826" y="5492656"/>
            <a:ext cx="952785" cy="641444"/>
          </a:xfrm>
          <a:prstGeom prst="rect">
            <a:avLst/>
          </a:prstGeom>
          <a:solidFill>
            <a:schemeClr val="bg1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48" name="矩形 47"/>
          <p:cNvSpPr/>
          <p:nvPr/>
        </p:nvSpPr>
        <p:spPr>
          <a:xfrm>
            <a:off x="5062610" y="5492656"/>
            <a:ext cx="885541" cy="641444"/>
          </a:xfrm>
          <a:prstGeom prst="rect">
            <a:avLst/>
          </a:prstGeom>
          <a:solidFill>
            <a:schemeClr val="bg1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657512" y="2489779"/>
            <a:ext cx="0" cy="2988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406812" y="2462263"/>
            <a:ext cx="0" cy="2988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28" descr="未标题-8"/>
          <p:cNvPicPr>
            <a:picLocks noChangeAspect="1" noChangeArrowheads="1"/>
          </p:cNvPicPr>
          <p:nvPr/>
        </p:nvPicPr>
        <p:blipFill>
          <a:blip r:embed="rId4"/>
          <a:srcRect l="-1947" t="17766" r="58447" b="-1341"/>
          <a:stretch>
            <a:fillRect/>
          </a:stretch>
        </p:blipFill>
        <p:spPr bwMode="auto">
          <a:xfrm>
            <a:off x="9347776" y="2422259"/>
            <a:ext cx="1808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29"/>
          <p:cNvSpPr txBox="1">
            <a:spLocks noChangeArrowheads="1"/>
          </p:cNvSpPr>
          <p:nvPr/>
        </p:nvSpPr>
        <p:spPr bwMode="auto">
          <a:xfrm>
            <a:off x="660400" y="1235126"/>
            <a:ext cx="7102475" cy="4385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）班学生和本班的带队老师一共多少人？</a:t>
            </a:r>
          </a:p>
        </p:txBody>
      </p:sp>
      <p:sp>
        <p:nvSpPr>
          <p:cNvPr id="7" name="椭圆 6"/>
          <p:cNvSpPr/>
          <p:nvPr/>
        </p:nvSpPr>
        <p:spPr>
          <a:xfrm>
            <a:off x="4482010" y="5121201"/>
            <a:ext cx="348018" cy="35667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482010" y="4764523"/>
            <a:ext cx="348018" cy="35667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475186" y="4406674"/>
            <a:ext cx="348018" cy="35667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226665" y="5095262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226665" y="4740483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226665" y="4385705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226665" y="4030926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226665" y="3676149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229225" y="3321307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218989" y="2964631"/>
            <a:ext cx="348018" cy="356677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87" name="TextBox 63"/>
          <p:cNvSpPr txBox="1">
            <a:spLocks noChangeArrowheads="1"/>
          </p:cNvSpPr>
          <p:nvPr/>
        </p:nvSpPr>
        <p:spPr bwMode="auto">
          <a:xfrm>
            <a:off x="6024735" y="2387561"/>
            <a:ext cx="127823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41228" y="2383954"/>
            <a:ext cx="141128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人）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4"/>
          <p:cNvGrpSpPr/>
          <p:nvPr/>
        </p:nvGrpSpPr>
        <p:grpSpPr bwMode="auto">
          <a:xfrm>
            <a:off x="7886004" y="1354898"/>
            <a:ext cx="3363834" cy="2434645"/>
            <a:chOff x="7888358" y="3936121"/>
            <a:chExt cx="4484648" cy="2433613"/>
          </a:xfrm>
        </p:grpSpPr>
        <p:pic>
          <p:nvPicPr>
            <p:cNvPr id="14395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4377" y="4751282"/>
              <a:ext cx="2158629" cy="161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圆角矩形标注 56"/>
            <p:cNvSpPr/>
            <p:nvPr/>
          </p:nvSpPr>
          <p:spPr>
            <a:xfrm>
              <a:off x="7888358" y="3936121"/>
              <a:ext cx="3157740" cy="624151"/>
            </a:xfrm>
            <a:prstGeom prst="wedgeRoundRectCallout">
              <a:avLst>
                <a:gd name="adj1" fmla="val 55922"/>
                <a:gd name="adj2" fmla="val 43497"/>
                <a:gd name="adj3" fmla="val 16667"/>
              </a:avLst>
            </a:prstGeom>
            <a:solidFill>
              <a:srgbClr val="FFFF99"/>
            </a:solidFill>
            <a:ln w="127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你有什么发现？</a:t>
              </a:r>
            </a:p>
          </p:txBody>
        </p:sp>
      </p:grpSp>
      <p:grpSp>
        <p:nvGrpSpPr>
          <p:cNvPr id="4" name="组合 5"/>
          <p:cNvGrpSpPr/>
          <p:nvPr/>
        </p:nvGrpSpPr>
        <p:grpSpPr bwMode="auto">
          <a:xfrm>
            <a:off x="1333761" y="1354899"/>
            <a:ext cx="2387600" cy="1979084"/>
            <a:chOff x="2780660" y="1084450"/>
            <a:chExt cx="3184004" cy="1978925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2780660" y="1084450"/>
              <a:ext cx="3184004" cy="1978925"/>
              <a:chOff x="1965412" y="1789476"/>
              <a:chExt cx="3184004" cy="1978925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1965412" y="1789476"/>
                <a:ext cx="3184004" cy="1978925"/>
              </a:xfrm>
              <a:prstGeom prst="roundRect">
                <a:avLst/>
              </a:prstGeom>
              <a:solidFill>
                <a:srgbClr val="8CC5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24" name="TextBox 19"/>
              <p:cNvSpPr txBox="1">
                <a:spLocks noChangeArrowheads="1"/>
              </p:cNvSpPr>
              <p:nvPr/>
            </p:nvSpPr>
            <p:spPr bwMode="auto">
              <a:xfrm>
                <a:off x="2625923" y="1916466"/>
                <a:ext cx="1766167" cy="4616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＋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endParaRPr lang="zh-CN" altLang="en-US" sz="2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25" name="TextBox 20"/>
              <p:cNvSpPr txBox="1">
                <a:spLocks noChangeArrowheads="1"/>
              </p:cNvSpPr>
              <p:nvPr/>
            </p:nvSpPr>
            <p:spPr bwMode="auto">
              <a:xfrm>
                <a:off x="2441743" y="2500619"/>
                <a:ext cx="2232185" cy="46162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＋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  <a:r>
                  <a:rPr lang="zh-CN" altLang="en-US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:r>
                  <a:rPr lang="en-US" altLang="zh-CN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37</a:t>
                </a:r>
                <a:endParaRPr lang="zh-CN" altLang="en-US" sz="24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22" name="TextBox 57"/>
            <p:cNvSpPr txBox="1">
              <a:spLocks noChangeArrowheads="1"/>
            </p:cNvSpPr>
            <p:nvPr/>
          </p:nvSpPr>
          <p:spPr bwMode="auto">
            <a:xfrm>
              <a:off x="3256991" y="2379746"/>
              <a:ext cx="2232185" cy="461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</a:t>
              </a:r>
              <a:endPara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7"/>
          <p:cNvGrpSpPr/>
          <p:nvPr/>
        </p:nvGrpSpPr>
        <p:grpSpPr bwMode="auto">
          <a:xfrm>
            <a:off x="1337652" y="3608427"/>
            <a:ext cx="3278188" cy="2346278"/>
            <a:chOff x="782670" y="3882334"/>
            <a:chExt cx="4369842" cy="2348324"/>
          </a:xfrm>
        </p:grpSpPr>
        <p:grpSp>
          <p:nvGrpSpPr>
            <p:cNvPr id="7" name="组合 3"/>
            <p:cNvGrpSpPr/>
            <p:nvPr/>
          </p:nvGrpSpPr>
          <p:grpSpPr bwMode="auto">
            <a:xfrm>
              <a:off x="782670" y="3882334"/>
              <a:ext cx="4369842" cy="2348324"/>
              <a:chOff x="5961513" y="1355725"/>
              <a:chExt cx="4369842" cy="234832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5961513" y="1355725"/>
                <a:ext cx="4369842" cy="2347312"/>
              </a:xfrm>
              <a:prstGeom prst="roundRect">
                <a:avLst/>
              </a:prstGeom>
              <a:solidFill>
                <a:srgbClr val="8CC5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14386" name="Picture 30" descr="未标题-9"/>
              <p:cNvPicPr>
                <a:picLocks noChangeAspect="1" noChangeArrowheads="1"/>
              </p:cNvPicPr>
              <p:nvPr/>
            </p:nvPicPr>
            <p:blipFill>
              <a:blip r:embed="rId4"/>
              <a:srcRect l="66837" t="56635" b="3398"/>
              <a:stretch>
                <a:fillRect/>
              </a:stretch>
            </p:blipFill>
            <p:spPr bwMode="auto">
              <a:xfrm>
                <a:off x="8939188" y="2199637"/>
                <a:ext cx="859719" cy="668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87" name="Picture 30" descr="未标题-9"/>
              <p:cNvPicPr>
                <a:picLocks noChangeAspect="1" noChangeArrowheads="1"/>
              </p:cNvPicPr>
              <p:nvPr/>
            </p:nvPicPr>
            <p:blipFill>
              <a:blip r:embed="rId4"/>
              <a:srcRect r="5150" b="44234"/>
              <a:stretch>
                <a:fillRect/>
              </a:stretch>
            </p:blipFill>
            <p:spPr bwMode="auto">
              <a:xfrm>
                <a:off x="6494628" y="1965689"/>
                <a:ext cx="2458871" cy="933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矩形 30"/>
              <p:cNvSpPr/>
              <p:nvPr/>
            </p:nvSpPr>
            <p:spPr>
              <a:xfrm>
                <a:off x="6361465" y="1809087"/>
                <a:ext cx="1690800" cy="120119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107285" y="1802731"/>
                <a:ext cx="1692917" cy="120119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15" name="TextBox 58"/>
            <p:cNvSpPr txBox="1">
              <a:spLocks noChangeArrowheads="1"/>
            </p:cNvSpPr>
            <p:nvPr/>
          </p:nvSpPr>
          <p:spPr bwMode="auto">
            <a:xfrm>
              <a:off x="1891530" y="5630106"/>
              <a:ext cx="2231259" cy="4620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</a:t>
              </a:r>
              <a:endPara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6"/>
          <p:cNvGrpSpPr/>
          <p:nvPr/>
        </p:nvGrpSpPr>
        <p:grpSpPr bwMode="auto">
          <a:xfrm>
            <a:off x="5447690" y="1970358"/>
            <a:ext cx="1927225" cy="3835399"/>
            <a:chOff x="6782827" y="2748905"/>
            <a:chExt cx="2568813" cy="3836234"/>
          </a:xfrm>
        </p:grpSpPr>
        <p:grpSp>
          <p:nvGrpSpPr>
            <p:cNvPr id="9" name="组合 2"/>
            <p:cNvGrpSpPr/>
            <p:nvPr/>
          </p:nvGrpSpPr>
          <p:grpSpPr bwMode="auto">
            <a:xfrm>
              <a:off x="6782827" y="2748905"/>
              <a:ext cx="2568813" cy="3836234"/>
              <a:chOff x="7394054" y="2142480"/>
              <a:chExt cx="2937302" cy="5039156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7394054" y="2142480"/>
                <a:ext cx="2937302" cy="5039158"/>
              </a:xfrm>
              <a:prstGeom prst="roundRect">
                <a:avLst/>
              </a:prstGeom>
              <a:solidFill>
                <a:srgbClr val="8CC5B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851674" y="5703502"/>
                <a:ext cx="982638" cy="641444"/>
              </a:xfrm>
              <a:prstGeom prst="rect">
                <a:avLst/>
              </a:prstGeom>
              <a:solidFill>
                <a:schemeClr val="bg1"/>
              </a:solidFill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十位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834312" y="5703502"/>
                <a:ext cx="982638" cy="641444"/>
              </a:xfrm>
              <a:prstGeom prst="rect">
                <a:avLst/>
              </a:prstGeom>
              <a:solidFill>
                <a:schemeClr val="bg1"/>
              </a:solidFill>
              <a:ln w="38100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个位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8344926" y="2701460"/>
                <a:ext cx="0" cy="29867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9344190" y="2673650"/>
                <a:ext cx="0" cy="29867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8110981" y="5332046"/>
                <a:ext cx="464024" cy="356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8110981" y="4975369"/>
                <a:ext cx="464024" cy="356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101882" y="4617520"/>
                <a:ext cx="464024" cy="356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9103854" y="5306107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9103854" y="4951328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9103854" y="4596550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9103854" y="4241772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103854" y="3886994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9107267" y="3532153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093619" y="3175476"/>
                <a:ext cx="464024" cy="3566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74" name="TextBox 59"/>
            <p:cNvSpPr txBox="1">
              <a:spLocks noChangeArrowheads="1"/>
            </p:cNvSpPr>
            <p:nvPr/>
          </p:nvSpPr>
          <p:spPr bwMode="auto">
            <a:xfrm>
              <a:off x="7005005" y="6000813"/>
              <a:ext cx="2231096" cy="4617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37</a:t>
              </a:r>
              <a:endPara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369683" y="2322192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TextBox 15"/>
          <p:cNvSpPr txBox="1">
            <a:spLocks noChangeArrowheads="1"/>
          </p:cNvSpPr>
          <p:nvPr/>
        </p:nvSpPr>
        <p:spPr bwMode="auto">
          <a:xfrm>
            <a:off x="968045" y="3067259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2295" name="TextBox 16"/>
          <p:cNvSpPr txBox="1">
            <a:spLocks noChangeArrowheads="1"/>
          </p:cNvSpPr>
          <p:nvPr/>
        </p:nvSpPr>
        <p:spPr bwMode="auto">
          <a:xfrm>
            <a:off x="1695413" y="3067258"/>
            <a:ext cx="31322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16200000" flipV="1">
            <a:off x="1639556" y="2865118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1369683" y="3812326"/>
            <a:ext cx="65146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0400" y="1437223"/>
            <a:ext cx="138564" cy="43858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kern="0" dirty="0">
              <a:solidFill>
                <a:srgbClr val="00865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24"/>
          <p:cNvGrpSpPr/>
          <p:nvPr/>
        </p:nvGrpSpPr>
        <p:grpSpPr bwMode="auto">
          <a:xfrm>
            <a:off x="6912586" y="1486106"/>
            <a:ext cx="4476313" cy="1821888"/>
            <a:chOff x="6961319" y="3844058"/>
            <a:chExt cx="5967840" cy="1817489"/>
          </a:xfrm>
        </p:grpSpPr>
        <p:pic>
          <p:nvPicPr>
            <p:cNvPr id="15371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83159" y="4205432"/>
              <a:ext cx="1946000" cy="1456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圆角矩形标注 26"/>
            <p:cNvSpPr/>
            <p:nvPr/>
          </p:nvSpPr>
          <p:spPr>
            <a:xfrm>
              <a:off x="6961319" y="3844058"/>
              <a:ext cx="4084771" cy="715818"/>
            </a:xfrm>
            <a:prstGeom prst="wedgeRoundRectCallout">
              <a:avLst>
                <a:gd name="adj1" fmla="val 55922"/>
                <a:gd name="adj2" fmla="val 43497"/>
                <a:gd name="adj3" fmla="val 16667"/>
              </a:avLst>
            </a:prstGeom>
            <a:solidFill>
              <a:srgbClr val="FFFF99"/>
            </a:solidFill>
            <a:ln w="127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为什么要这样列式？</a:t>
              </a:r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433581" y="2611997"/>
            <a:ext cx="8304490" cy="28392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探究要求：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独立思考为什么要这样列式？可根据摆小棒、计数器等方法说明理由。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小组交流，在列竖式中应注意什么？怎样计算？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讨论完毕小组派代表汇报。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979038" y="4287526"/>
            <a:ext cx="352425" cy="6561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9038" y="2934975"/>
            <a:ext cx="352425" cy="131656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TextBox 16"/>
          <p:cNvSpPr txBox="1">
            <a:spLocks noChangeArrowheads="1"/>
          </p:cNvSpPr>
          <p:nvPr/>
        </p:nvSpPr>
        <p:spPr bwMode="auto">
          <a:xfrm>
            <a:off x="8018724" y="3641940"/>
            <a:ext cx="313227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TextBox 20"/>
          <p:cNvSpPr txBox="1">
            <a:spLocks noChangeArrowheads="1"/>
          </p:cNvSpPr>
          <p:nvPr/>
        </p:nvSpPr>
        <p:spPr bwMode="auto">
          <a:xfrm>
            <a:off x="7556763" y="4387007"/>
            <a:ext cx="73642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7556763" y="2894758"/>
            <a:ext cx="73642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7156713" y="3641940"/>
            <a:ext cx="446276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cxnSp>
        <p:nvCxnSpPr>
          <p:cNvPr id="20" name="直接连接符 19"/>
          <p:cNvCxnSpPr/>
          <p:nvPr/>
        </p:nvCxnSpPr>
        <p:spPr>
          <a:xfrm rot="16200000" flipV="1">
            <a:off x="7826637" y="3439799"/>
            <a:ext cx="0" cy="1619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31412" y="1857593"/>
            <a:ext cx="400050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442464" y="1857593"/>
            <a:ext cx="377825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十位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658271" y="3055624"/>
            <a:ext cx="2616200" cy="586316"/>
          </a:xfrm>
          <a:prstGeom prst="wedgeRoundRectCallout">
            <a:avLst>
              <a:gd name="adj1" fmla="val -57373"/>
              <a:gd name="adj2" fmla="val 487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个位对齐个位。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410" y="3302932"/>
            <a:ext cx="1812817" cy="25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竖式（笔算）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animBg="1"/>
      <p:bldP spid="3" grpId="1" animBg="1"/>
      <p:bldP spid="29" grpId="0"/>
      <p:bldP spid="30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宽屏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2020-06-22T09:53:38Z</dcterms:created>
  <dcterms:modified xsi:type="dcterms:W3CDTF">2021-01-08T23:12:23Z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