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  <p:sldId id="28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C1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72" y="918"/>
      </p:cViewPr>
      <p:guideLst>
        <p:guide pos="7256"/>
        <p:guide orient="horz" pos="663"/>
        <p:guide orient="horz" pos="712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0CC1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3705" y="2406826"/>
            <a:ext cx="6957167" cy="2549993"/>
            <a:chOff x="6145139" y="3045931"/>
            <a:chExt cx="5115016" cy="1874793"/>
          </a:xfrm>
        </p:grpSpPr>
        <p:grpSp>
          <p:nvGrpSpPr>
            <p:cNvPr id="4" name="组合 3"/>
            <p:cNvGrpSpPr/>
            <p:nvPr/>
          </p:nvGrpSpPr>
          <p:grpSpPr>
            <a:xfrm>
              <a:off x="6145139" y="3578460"/>
              <a:ext cx="5035379" cy="1342264"/>
              <a:chOff x="-4716998" y="2357525"/>
              <a:chExt cx="5035379" cy="1342264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6998" y="2357525"/>
                <a:ext cx="5035379" cy="756948"/>
                <a:chOff x="-4716998" y="2357525"/>
                <a:chExt cx="5035379" cy="756948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16998" y="2357525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2.2.2 </a:t>
                  </a:r>
                  <a:r>
                    <a:rPr lang="zh-CN" altLang="en-US" sz="3200" b="1" dirty="0">
                      <a:solidFill>
                        <a:srgbClr val="B0CC1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两位数减两位数（退位）笔算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770" y="3045931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589" y="3144302"/>
            <a:ext cx="2081485" cy="296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对话气泡: 椭圆形 5"/>
          <p:cNvSpPr/>
          <p:nvPr/>
        </p:nvSpPr>
        <p:spPr>
          <a:xfrm>
            <a:off x="3473451" y="2071200"/>
            <a:ext cx="1710267" cy="740833"/>
          </a:xfrm>
          <a:prstGeom prst="wedgeEllipseCallout">
            <a:avLst>
              <a:gd name="adj1" fmla="val 61623"/>
              <a:gd name="adj2" fmla="val 28239"/>
            </a:avLst>
          </a:prstGeom>
          <a:noFill/>
          <a:ln w="25400">
            <a:solidFill>
              <a:srgbClr val="032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 eaLnBrk="0" hangingPunct="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4-3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1881" y="1266838"/>
            <a:ext cx="46333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51-36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从十位减起是否方便？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51781" y="375888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775201" y="2410421"/>
            <a:ext cx="2156883" cy="1324478"/>
            <a:chOff x="7053636" y="3037081"/>
            <a:chExt cx="1617773" cy="992862"/>
          </a:xfrm>
        </p:grpSpPr>
        <p:sp>
          <p:nvSpPr>
            <p:cNvPr id="18443" name="矩形 8"/>
            <p:cNvSpPr>
              <a:spLocks noChangeArrowheads="1"/>
            </p:cNvSpPr>
            <p:nvPr/>
          </p:nvSpPr>
          <p:spPr bwMode="auto">
            <a:xfrm>
              <a:off x="7671231" y="3037081"/>
              <a:ext cx="523256" cy="3460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5  1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8444" name="矩形 9"/>
            <p:cNvSpPr>
              <a:spLocks noChangeArrowheads="1"/>
            </p:cNvSpPr>
            <p:nvPr/>
          </p:nvSpPr>
          <p:spPr bwMode="auto">
            <a:xfrm>
              <a:off x="7530557" y="3451515"/>
              <a:ext cx="663930" cy="3460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- 3  6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7053636" y="4029943"/>
              <a:ext cx="16177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549183" y="376216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955591" y="1927879"/>
            <a:ext cx="77168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对话气泡: 椭圆形 16"/>
          <p:cNvSpPr/>
          <p:nvPr/>
        </p:nvSpPr>
        <p:spPr>
          <a:xfrm>
            <a:off x="3672418" y="3813215"/>
            <a:ext cx="1005417" cy="889000"/>
          </a:xfrm>
          <a:prstGeom prst="wedgeEllipseCallout">
            <a:avLst>
              <a:gd name="adj1" fmla="val 112095"/>
              <a:gd name="adj2" fmla="val -9479"/>
            </a:avLst>
          </a:prstGeom>
          <a:noFill/>
          <a:ln w="25400">
            <a:solidFill>
              <a:srgbClr val="0324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611286" y="4628134"/>
            <a:ext cx="3593294" cy="461665"/>
          </a:xfrm>
          <a:prstGeom prst="rect">
            <a:avLst/>
          </a:prstGeom>
          <a:noFill/>
          <a:ln w="28575">
            <a:solidFill>
              <a:srgbClr val="7030A0"/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defTabSz="1219200" eaLnBrk="0" hangingPunct="0"/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退位减不应从高位减起。</a:t>
            </a:r>
            <a:endParaRPr lang="zh-CN" altLang="en-US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/>
      <p:bldP spid="7" grpId="0"/>
      <p:bldP spid="12" grpId="0"/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: 圆角 59"/>
          <p:cNvSpPr/>
          <p:nvPr/>
        </p:nvSpPr>
        <p:spPr>
          <a:xfrm>
            <a:off x="5285318" y="3079751"/>
            <a:ext cx="514349" cy="1193800"/>
          </a:xfrm>
          <a:prstGeom prst="round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6127751" y="3079751"/>
            <a:ext cx="514349" cy="1193800"/>
          </a:xfrm>
          <a:prstGeom prst="round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679451" y="1301647"/>
            <a:ext cx="18389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50-24=____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895336" y="2911909"/>
            <a:ext cx="3732906" cy="1529483"/>
            <a:chOff x="4586516" y="1822018"/>
            <a:chExt cx="2692263" cy="1045738"/>
          </a:xfrm>
        </p:grpSpPr>
        <p:sp>
          <p:nvSpPr>
            <p:cNvPr id="19478" name="Line 20"/>
            <p:cNvSpPr>
              <a:spLocks noChangeShapeType="1"/>
            </p:cNvSpPr>
            <p:nvPr/>
          </p:nvSpPr>
          <p:spPr bwMode="auto">
            <a:xfrm>
              <a:off x="4586516" y="2481047"/>
              <a:ext cx="45896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stealth" w="med" len="med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9" name="AutoShape 18" descr="横虚线"/>
            <p:cNvSpPr>
              <a:spLocks noChangeArrowheads="1"/>
            </p:cNvSpPr>
            <p:nvPr/>
          </p:nvSpPr>
          <p:spPr bwMode="auto">
            <a:xfrm>
              <a:off x="5045476" y="1822018"/>
              <a:ext cx="2233303" cy="1045738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1"/>
              </a:solidFill>
              <a:round/>
            </a:ln>
          </p:spPr>
          <p:txBody>
            <a:bodyPr wrap="none"/>
            <a:lstStyle/>
            <a:p>
              <a:pPr algn="just"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个位上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减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不够减，</a:t>
              </a: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  <a:p>
              <a:pPr algn="just"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从十位退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后，个位要</a:t>
              </a:r>
              <a:endPara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  <a:p>
              <a:pPr algn="just"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算（   ）减（   ）。</a:t>
              </a:r>
            </a:p>
          </p:txBody>
        </p:sp>
      </p:grp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938866" y="3689234"/>
            <a:ext cx="10117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kumimoji="1"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9290662" y="3689572"/>
            <a:ext cx="6244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kumimoji="1"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7" name="AutoShape 42"/>
          <p:cNvSpPr>
            <a:spLocks noChangeArrowheads="1"/>
          </p:cNvSpPr>
          <p:nvPr/>
        </p:nvSpPr>
        <p:spPr bwMode="auto">
          <a:xfrm>
            <a:off x="7314447" y="1198073"/>
            <a:ext cx="2260606" cy="919401"/>
          </a:xfrm>
          <a:prstGeom prst="wedgeRoundRectCallout">
            <a:avLst>
              <a:gd name="adj1" fmla="val 62634"/>
              <a:gd name="adj2" fmla="val -15829"/>
              <a:gd name="adj3" fmla="val 16667"/>
            </a:avLst>
          </a:prstGeom>
          <a:noFill/>
          <a:ln w="222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个位够不够减，</a:t>
            </a:r>
          </a:p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不够减怎么办？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772830" y="1301646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4828117" y="2012318"/>
            <a:ext cx="77168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>
              <a:lnSpc>
                <a:spcPct val="20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6233889" y="435099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 bwMode="auto">
          <a:xfrm>
            <a:off x="4620684" y="3070337"/>
            <a:ext cx="2156883" cy="1270949"/>
            <a:chOff x="7053636" y="3076356"/>
            <a:chExt cx="1617773" cy="953582"/>
          </a:xfrm>
        </p:grpSpPr>
        <p:sp>
          <p:nvSpPr>
            <p:cNvPr id="19475" name="矩形 54"/>
            <p:cNvSpPr>
              <a:spLocks noChangeArrowheads="1"/>
            </p:cNvSpPr>
            <p:nvPr/>
          </p:nvSpPr>
          <p:spPr bwMode="auto">
            <a:xfrm>
              <a:off x="7608063" y="3076356"/>
              <a:ext cx="905599" cy="3463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5        0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476" name="矩形 55"/>
            <p:cNvSpPr>
              <a:spLocks noChangeArrowheads="1"/>
            </p:cNvSpPr>
            <p:nvPr/>
          </p:nvSpPr>
          <p:spPr bwMode="auto">
            <a:xfrm>
              <a:off x="7469092" y="3432110"/>
              <a:ext cx="1046271" cy="3463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- 2        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7053636" y="4029938"/>
              <a:ext cx="16177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5381426" y="435735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1980752" y="3180080"/>
            <a:ext cx="2968394" cy="1521037"/>
            <a:chOff x="1423679" y="2142557"/>
            <a:chExt cx="2226534" cy="1140161"/>
          </a:xfrm>
        </p:grpSpPr>
        <p:sp>
          <p:nvSpPr>
            <p:cNvPr id="19473" name="AutoShape 18" descr="横虚线"/>
            <p:cNvSpPr>
              <a:spLocks noChangeArrowheads="1"/>
            </p:cNvSpPr>
            <p:nvPr/>
          </p:nvSpPr>
          <p:spPr bwMode="auto">
            <a:xfrm>
              <a:off x="1423679" y="2142557"/>
              <a:ext cx="1769014" cy="1140161"/>
            </a:xfrm>
            <a:prstGeom prst="roundRect">
              <a:avLst>
                <a:gd name="adj" fmla="val 16667"/>
              </a:avLst>
            </a:prstGeom>
            <a:noFill/>
            <a:ln w="22225">
              <a:solidFill>
                <a:schemeClr val="accent1"/>
              </a:solidFill>
              <a:round/>
            </a:ln>
          </p:spPr>
          <p:txBody>
            <a:bodyPr wrap="none"/>
            <a:lstStyle/>
            <a:p>
              <a:pPr algn="just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从十位退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后，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  <a:p>
              <a:pPr algn="just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十位要算（     ）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endParaRPr>
            </a:p>
            <a:p>
              <a:pPr algn="just"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减（     ）。</a:t>
              </a:r>
            </a:p>
          </p:txBody>
        </p:sp>
        <p:sp>
          <p:nvSpPr>
            <p:cNvPr id="19474" name="Line 20"/>
            <p:cNvSpPr>
              <a:spLocks noChangeShapeType="1"/>
            </p:cNvSpPr>
            <p:nvPr/>
          </p:nvSpPr>
          <p:spPr bwMode="auto">
            <a:xfrm flipH="1">
              <a:off x="3172862" y="2715766"/>
              <a:ext cx="47735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tailEnd type="stealth" w="med" len="med"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776497" y="395283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kumimoji="1"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414184" y="3618073"/>
            <a:ext cx="8085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1219200"/>
            <a:r>
              <a:rPr kumimoji="1"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4" grpId="0" bldLvl="0" animBg="1"/>
      <p:bldP spid="31" grpId="0"/>
      <p:bldP spid="32" grpId="0"/>
      <p:bldP spid="37" grpId="0" bldLvl="0" animBg="1"/>
      <p:bldP spid="38" grpId="0" bldLvl="0" animBg="1"/>
      <p:bldP spid="53" grpId="0"/>
      <p:bldP spid="58" grpId="0"/>
      <p:bldP spid="22" grpId="0" bldLvl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2128097" y="2122066"/>
            <a:ext cx="7935807" cy="1269386"/>
          </a:xfrm>
          <a:prstGeom prst="rect">
            <a:avLst/>
          </a:prstGeom>
          <a:solidFill>
            <a:schemeClr val="accent4">
              <a:lumMod val="20000"/>
              <a:lumOff val="80000"/>
              <a:alpha val="87000"/>
            </a:schemeClr>
          </a:solidFill>
          <a:ln w="1587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defTabSz="1219200" eaLnBrk="1" hangingPunct="1">
              <a:lnSpc>
                <a:spcPct val="170000"/>
              </a:lnSpc>
              <a:defRPr/>
            </a:pP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退位减法要注意：先从个位来减起，个位不够十位退，个位加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要牢记。十位退后要减</a:t>
            </a:r>
            <a:r>
              <a:rPr lang="en-US" altLang="zh-CN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b="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，这个规律记心里。</a:t>
            </a:r>
          </a:p>
        </p:txBody>
      </p:sp>
      <p:sp>
        <p:nvSpPr>
          <p:cNvPr id="43" name="圆角矩形 1"/>
          <p:cNvSpPr/>
          <p:nvPr/>
        </p:nvSpPr>
        <p:spPr>
          <a:xfrm>
            <a:off x="353485" y="829734"/>
            <a:ext cx="2592916" cy="800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endParaRPr lang="zh-CN" altLang="en-US" sz="4265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48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400" y="3391452"/>
            <a:ext cx="1917755" cy="273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巧学妙记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4"/>
          <p:cNvSpPr>
            <a:spLocks noChangeArrowheads="1"/>
          </p:cNvSpPr>
          <p:nvPr/>
        </p:nvSpPr>
        <p:spPr bwMode="auto">
          <a:xfrm>
            <a:off x="608217" y="1291106"/>
            <a:ext cx="14478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算一算。</a:t>
            </a:r>
          </a:p>
        </p:txBody>
      </p:sp>
      <p:grpSp>
        <p:nvGrpSpPr>
          <p:cNvPr id="21506" name="组合 17"/>
          <p:cNvGrpSpPr/>
          <p:nvPr/>
        </p:nvGrpSpPr>
        <p:grpSpPr bwMode="auto">
          <a:xfrm>
            <a:off x="3970064" y="2264454"/>
            <a:ext cx="1693332" cy="1299634"/>
            <a:chOff x="1284036" y="2230321"/>
            <a:chExt cx="1270595" cy="974738"/>
          </a:xfrm>
        </p:grpSpPr>
        <p:cxnSp>
          <p:nvCxnSpPr>
            <p:cNvPr id="19" name="直接连接符 18"/>
            <p:cNvCxnSpPr/>
            <p:nvPr/>
          </p:nvCxnSpPr>
          <p:spPr>
            <a:xfrm flipH="1">
              <a:off x="1284036" y="3205059"/>
              <a:ext cx="12705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5" name="矩形 19"/>
            <p:cNvSpPr>
              <a:spLocks noChangeArrowheads="1"/>
            </p:cNvSpPr>
            <p:nvPr/>
          </p:nvSpPr>
          <p:spPr bwMode="auto">
            <a:xfrm>
              <a:off x="1792570" y="2230321"/>
              <a:ext cx="459717" cy="3462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4 3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36" name="矩形 20"/>
            <p:cNvSpPr>
              <a:spLocks noChangeArrowheads="1"/>
            </p:cNvSpPr>
            <p:nvPr/>
          </p:nvSpPr>
          <p:spPr bwMode="auto">
            <a:xfrm>
              <a:off x="1537903" y="2716745"/>
              <a:ext cx="535494" cy="3462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  8</a:t>
              </a:r>
            </a:p>
          </p:txBody>
        </p:sp>
      </p:grp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642955" y="354260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21508" name="组合 24"/>
          <p:cNvGrpSpPr/>
          <p:nvPr/>
        </p:nvGrpSpPr>
        <p:grpSpPr bwMode="auto">
          <a:xfrm>
            <a:off x="1652315" y="2301236"/>
            <a:ext cx="1733549" cy="1262856"/>
            <a:chOff x="1253816" y="2374311"/>
            <a:chExt cx="1300815" cy="831111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1253816" y="3205422"/>
              <a:ext cx="13008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2" name="矩形 26"/>
            <p:cNvSpPr>
              <a:spLocks noChangeArrowheads="1"/>
            </p:cNvSpPr>
            <p:nvPr/>
          </p:nvSpPr>
          <p:spPr bwMode="auto">
            <a:xfrm>
              <a:off x="1626008" y="2374311"/>
              <a:ext cx="523484" cy="303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6  5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33" name="矩形 27"/>
            <p:cNvSpPr>
              <a:spLocks noChangeArrowheads="1"/>
            </p:cNvSpPr>
            <p:nvPr/>
          </p:nvSpPr>
          <p:spPr bwMode="auto">
            <a:xfrm>
              <a:off x="1484614" y="2716745"/>
              <a:ext cx="664218" cy="3038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- 3  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447740" y="355350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2112248" y="355350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1511" name="文本框 1"/>
          <p:cNvSpPr txBox="1">
            <a:spLocks noChangeArrowheads="1"/>
          </p:cNvSpPr>
          <p:nvPr/>
        </p:nvSpPr>
        <p:spPr bwMode="auto">
          <a:xfrm>
            <a:off x="1675509" y="3553504"/>
            <a:ext cx="14943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     )</a:t>
            </a:r>
          </a:p>
        </p:txBody>
      </p:sp>
      <p:sp>
        <p:nvSpPr>
          <p:cNvPr id="21512" name="文本框 2"/>
          <p:cNvSpPr txBox="1">
            <a:spLocks noChangeArrowheads="1"/>
          </p:cNvSpPr>
          <p:nvPr/>
        </p:nvSpPr>
        <p:spPr bwMode="auto">
          <a:xfrm>
            <a:off x="4211938" y="3561068"/>
            <a:ext cx="1409360" cy="4247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    )</a:t>
            </a:r>
          </a:p>
        </p:txBody>
      </p:sp>
      <p:grpSp>
        <p:nvGrpSpPr>
          <p:cNvPr id="21513" name="组合 3"/>
          <p:cNvGrpSpPr/>
          <p:nvPr/>
        </p:nvGrpSpPr>
        <p:grpSpPr bwMode="auto">
          <a:xfrm>
            <a:off x="6334381" y="2332191"/>
            <a:ext cx="1693332" cy="1229783"/>
            <a:chOff x="1284036" y="2282711"/>
            <a:chExt cx="1270595" cy="922348"/>
          </a:xfrm>
        </p:grpSpPr>
        <p:cxnSp>
          <p:nvCxnSpPr>
            <p:cNvPr id="8" name="直接连接符 7"/>
            <p:cNvCxnSpPr/>
            <p:nvPr/>
          </p:nvCxnSpPr>
          <p:spPr>
            <a:xfrm flipH="1">
              <a:off x="1284036" y="3205059"/>
              <a:ext cx="12705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9" name="矩形 10"/>
            <p:cNvSpPr>
              <a:spLocks noChangeArrowheads="1"/>
            </p:cNvSpPr>
            <p:nvPr/>
          </p:nvSpPr>
          <p:spPr bwMode="auto">
            <a:xfrm>
              <a:off x="1646157" y="2282711"/>
              <a:ext cx="459717" cy="3462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3 0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30" name="矩形 11"/>
            <p:cNvSpPr>
              <a:spLocks noChangeArrowheads="1"/>
            </p:cNvSpPr>
            <p:nvPr/>
          </p:nvSpPr>
          <p:spPr bwMode="auto">
            <a:xfrm>
              <a:off x="1505427" y="2716745"/>
              <a:ext cx="600446" cy="3462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- 2 3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087546" y="355350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1515" name="文本框 13"/>
          <p:cNvSpPr txBox="1">
            <a:spLocks noChangeArrowheads="1"/>
          </p:cNvSpPr>
          <p:nvPr/>
        </p:nvSpPr>
        <p:spPr bwMode="auto">
          <a:xfrm>
            <a:off x="6451522" y="3520556"/>
            <a:ext cx="13244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   )</a:t>
            </a:r>
          </a:p>
        </p:txBody>
      </p:sp>
      <p:grpSp>
        <p:nvGrpSpPr>
          <p:cNvPr id="21516" name="组合 14"/>
          <p:cNvGrpSpPr/>
          <p:nvPr/>
        </p:nvGrpSpPr>
        <p:grpSpPr bwMode="auto">
          <a:xfrm>
            <a:off x="8683882" y="2255988"/>
            <a:ext cx="1693332" cy="1297518"/>
            <a:chOff x="1283708" y="2231909"/>
            <a:chExt cx="1270923" cy="973150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1283708" y="3205059"/>
              <a:ext cx="127092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6" name="矩形 16"/>
            <p:cNvSpPr>
              <a:spLocks noChangeArrowheads="1"/>
            </p:cNvSpPr>
            <p:nvPr/>
          </p:nvSpPr>
          <p:spPr bwMode="auto">
            <a:xfrm>
              <a:off x="1806751" y="2231909"/>
              <a:ext cx="459835" cy="3462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8 0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27" name="矩形 22"/>
            <p:cNvSpPr>
              <a:spLocks noChangeArrowheads="1"/>
            </p:cNvSpPr>
            <p:nvPr/>
          </p:nvSpPr>
          <p:spPr bwMode="auto">
            <a:xfrm>
              <a:off x="1548761" y="2722296"/>
              <a:ext cx="535632" cy="3462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  5</a:t>
              </a:r>
            </a:p>
          </p:txBody>
        </p: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750686" y="357467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21518" name="文本框 30"/>
          <p:cNvSpPr txBox="1">
            <a:spLocks noChangeArrowheads="1"/>
          </p:cNvSpPr>
          <p:nvPr/>
        </p:nvSpPr>
        <p:spPr bwMode="auto">
          <a:xfrm>
            <a:off x="9067379" y="3520555"/>
            <a:ext cx="12394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(          )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059638" y="2332190"/>
            <a:ext cx="269626" cy="203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4571197" y="2213654"/>
            <a:ext cx="269626" cy="203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6738286" y="2328935"/>
            <a:ext cx="269626" cy="203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9225748" y="2236938"/>
            <a:ext cx="269626" cy="2031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978447" y="356156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9403260" y="355843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13" grpId="0"/>
      <p:bldP spid="24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矩形 4"/>
          <p:cNvSpPr>
            <a:spLocks noChangeArrowheads="1"/>
          </p:cNvSpPr>
          <p:nvPr/>
        </p:nvSpPr>
        <p:spPr bwMode="auto">
          <a:xfrm>
            <a:off x="2408767" y="2648237"/>
            <a:ext cx="7374467" cy="20128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54-6 =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        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43-19=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 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84-64=      0                   70-53=       7</a:t>
            </a:r>
          </a:p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69-34=      5                   37-18=       9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99545" y="4067990"/>
            <a:ext cx="423333" cy="48471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99545" y="3322697"/>
            <a:ext cx="423333" cy="48471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810552" y="2664641"/>
            <a:ext cx="423333" cy="48471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482778" y="4038085"/>
            <a:ext cx="423333" cy="48471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82856" y="3316899"/>
            <a:ext cx="423333" cy="484717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449284" y="2671315"/>
            <a:ext cx="423333" cy="48471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35" name="矩形 4"/>
          <p:cNvSpPr>
            <a:spLocks noChangeArrowheads="1"/>
          </p:cNvSpPr>
          <p:nvPr/>
        </p:nvSpPr>
        <p:spPr bwMode="auto">
          <a:xfrm>
            <a:off x="552290" y="1267939"/>
            <a:ext cx="9601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不用计算，你知道下面各题的十位是几吗？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844124" y="269085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482856" y="266142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14605" y="328396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809670" y="332652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3516350" y="405478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826181" y="409104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/>
      <p:bldP spid="23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4"/>
          <p:cNvSpPr>
            <a:spLocks noChangeArrowheads="1"/>
          </p:cNvSpPr>
          <p:nvPr/>
        </p:nvSpPr>
        <p:spPr bwMode="auto">
          <a:xfrm>
            <a:off x="637540" y="1259649"/>
            <a:ext cx="31284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用竖式计算。</a:t>
            </a:r>
          </a:p>
        </p:txBody>
      </p:sp>
      <p:sp>
        <p:nvSpPr>
          <p:cNvPr id="23554" name="矩形 5"/>
          <p:cNvSpPr>
            <a:spLocks noChangeArrowheads="1"/>
          </p:cNvSpPr>
          <p:nvPr/>
        </p:nvSpPr>
        <p:spPr bwMode="auto">
          <a:xfrm>
            <a:off x="2267090" y="2177039"/>
            <a:ext cx="1152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80-37=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5259613" y="2150740"/>
            <a:ext cx="1152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46-28=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3556" name="矩形 7"/>
          <p:cNvSpPr>
            <a:spLocks noChangeArrowheads="1"/>
          </p:cNvSpPr>
          <p:nvPr/>
        </p:nvSpPr>
        <p:spPr bwMode="auto">
          <a:xfrm>
            <a:off x="8306853" y="2155821"/>
            <a:ext cx="1152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51-19=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280954" y="2150740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362807" y="2177039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43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399197" y="2155820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32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8047207" y="3609876"/>
            <a:ext cx="1648884" cy="1013973"/>
            <a:chOff x="1318165" y="2444814"/>
            <a:chExt cx="1236466" cy="761370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1318165" y="3206184"/>
              <a:ext cx="12364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9" name="矩形 13"/>
            <p:cNvSpPr>
              <a:spLocks noChangeArrowheads="1"/>
            </p:cNvSpPr>
            <p:nvPr/>
          </p:nvSpPr>
          <p:spPr bwMode="auto">
            <a:xfrm>
              <a:off x="1681441" y="2444814"/>
              <a:ext cx="650555" cy="3466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5    1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80" name="矩形 14"/>
            <p:cNvSpPr>
              <a:spLocks noChangeArrowheads="1"/>
            </p:cNvSpPr>
            <p:nvPr/>
          </p:nvSpPr>
          <p:spPr bwMode="auto">
            <a:xfrm>
              <a:off x="1540799" y="2774182"/>
              <a:ext cx="791197" cy="3466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- 1    9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051313" y="462173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5113212" y="3510979"/>
            <a:ext cx="1695451" cy="1152245"/>
            <a:chOff x="1282823" y="2342348"/>
            <a:chExt cx="1271808" cy="863386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1282823" y="3205734"/>
              <a:ext cx="12718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6" name="矩形 18"/>
            <p:cNvSpPr>
              <a:spLocks noChangeArrowheads="1"/>
            </p:cNvSpPr>
            <p:nvPr/>
          </p:nvSpPr>
          <p:spPr bwMode="auto">
            <a:xfrm>
              <a:off x="1674530" y="2342348"/>
              <a:ext cx="650771" cy="3459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4    6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77" name="矩形 19"/>
            <p:cNvSpPr>
              <a:spLocks noChangeArrowheads="1"/>
            </p:cNvSpPr>
            <p:nvPr/>
          </p:nvSpPr>
          <p:spPr bwMode="auto">
            <a:xfrm>
              <a:off x="1538256" y="2728844"/>
              <a:ext cx="791460" cy="3459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- 2    8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146755" y="467455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5610181" y="467936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 bwMode="auto">
          <a:xfrm>
            <a:off x="2333695" y="3598190"/>
            <a:ext cx="1735667" cy="1008359"/>
            <a:chOff x="1193351" y="2431431"/>
            <a:chExt cx="1301193" cy="663383"/>
          </a:xfrm>
        </p:grpSpPr>
        <p:cxnSp>
          <p:nvCxnSpPr>
            <p:cNvPr id="25" name="直接连接符 24"/>
            <p:cNvCxnSpPr/>
            <p:nvPr/>
          </p:nvCxnSpPr>
          <p:spPr>
            <a:xfrm flipH="1">
              <a:off x="1193351" y="3094814"/>
              <a:ext cx="13011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3" name="矩形 25"/>
            <p:cNvSpPr>
              <a:spLocks noChangeArrowheads="1"/>
            </p:cNvSpPr>
            <p:nvPr/>
          </p:nvSpPr>
          <p:spPr bwMode="auto">
            <a:xfrm>
              <a:off x="1566328" y="2431431"/>
              <a:ext cx="650380" cy="303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8    0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3574" name="矩形 26"/>
            <p:cNvSpPr>
              <a:spLocks noChangeArrowheads="1"/>
            </p:cNvSpPr>
            <p:nvPr/>
          </p:nvSpPr>
          <p:spPr bwMode="auto">
            <a:xfrm>
              <a:off x="1421230" y="2716745"/>
              <a:ext cx="790984" cy="3037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- 3    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295136" y="464231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2783193" y="464231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7958257" y="3418510"/>
            <a:ext cx="77168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064266" y="3319753"/>
            <a:ext cx="77168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245324" y="3421431"/>
            <a:ext cx="77168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559150" y="462173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6" grpId="0"/>
      <p:bldP spid="21" grpId="0"/>
      <p:bldP spid="22" grpId="0"/>
      <p:bldP spid="28" grpId="0"/>
      <p:bldP spid="29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>
            <a:spLocks noChangeArrowheads="1"/>
          </p:cNvSpPr>
          <p:nvPr/>
        </p:nvSpPr>
        <p:spPr bwMode="auto">
          <a:xfrm>
            <a:off x="522003" y="1351249"/>
            <a:ext cx="1166999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下面的计算对吗？对的在（  ）里画“√”，错的画“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”，并把不对的改正过来。</a:t>
            </a:r>
          </a:p>
        </p:txBody>
      </p:sp>
      <p:grpSp>
        <p:nvGrpSpPr>
          <p:cNvPr id="24578" name="组合 17"/>
          <p:cNvGrpSpPr/>
          <p:nvPr/>
        </p:nvGrpSpPr>
        <p:grpSpPr bwMode="auto">
          <a:xfrm>
            <a:off x="1098549" y="2773524"/>
            <a:ext cx="1735667" cy="1857541"/>
            <a:chOff x="729585" y="1855692"/>
            <a:chExt cx="1301193" cy="1393444"/>
          </a:xfrm>
        </p:grpSpPr>
        <p:grpSp>
          <p:nvGrpSpPr>
            <p:cNvPr id="24605" name="组合 5"/>
            <p:cNvGrpSpPr/>
            <p:nvPr/>
          </p:nvGrpSpPr>
          <p:grpSpPr bwMode="auto">
            <a:xfrm>
              <a:off x="729585" y="1855692"/>
              <a:ext cx="1301193" cy="1007428"/>
              <a:chOff x="1253438" y="2320203"/>
              <a:chExt cx="1301193" cy="884502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H="1">
                <a:off x="1253438" y="3204705"/>
                <a:ext cx="130119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9" name="矩形 7"/>
              <p:cNvSpPr>
                <a:spLocks noChangeArrowheads="1"/>
              </p:cNvSpPr>
              <p:nvPr/>
            </p:nvSpPr>
            <p:spPr bwMode="auto">
              <a:xfrm>
                <a:off x="1553971" y="2320203"/>
                <a:ext cx="650380" cy="3040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9    0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10" name="矩形 8"/>
              <p:cNvSpPr>
                <a:spLocks noChangeArrowheads="1"/>
              </p:cNvSpPr>
              <p:nvPr/>
            </p:nvSpPr>
            <p:spPr bwMode="auto">
              <a:xfrm>
                <a:off x="1421230" y="2716745"/>
                <a:ext cx="790984" cy="30406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- 5    5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606" name="矩形 9"/>
            <p:cNvSpPr>
              <a:spLocks noChangeArrowheads="1"/>
            </p:cNvSpPr>
            <p:nvPr/>
          </p:nvSpPr>
          <p:spPr bwMode="auto">
            <a:xfrm>
              <a:off x="1381366" y="2902816"/>
              <a:ext cx="267027" cy="346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607" name="矩形 10"/>
            <p:cNvSpPr>
              <a:spLocks noChangeArrowheads="1"/>
            </p:cNvSpPr>
            <p:nvPr/>
          </p:nvSpPr>
          <p:spPr bwMode="auto">
            <a:xfrm>
              <a:off x="999392" y="2883724"/>
              <a:ext cx="267027" cy="346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4267200" y="2860493"/>
            <a:ext cx="1735667" cy="1255983"/>
            <a:chOff x="1253439" y="2377510"/>
            <a:chExt cx="1301192" cy="827553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1253439" y="3205063"/>
              <a:ext cx="13011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3" name="矩形 13"/>
            <p:cNvSpPr>
              <a:spLocks noChangeArrowheads="1"/>
            </p:cNvSpPr>
            <p:nvPr/>
          </p:nvSpPr>
          <p:spPr bwMode="auto">
            <a:xfrm>
              <a:off x="1653968" y="2377510"/>
              <a:ext cx="650380" cy="304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9    0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604" name="矩形 14"/>
            <p:cNvSpPr>
              <a:spLocks noChangeArrowheads="1"/>
            </p:cNvSpPr>
            <p:nvPr/>
          </p:nvSpPr>
          <p:spPr bwMode="auto">
            <a:xfrm>
              <a:off x="1508543" y="2699796"/>
              <a:ext cx="790983" cy="3041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- 5    5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235241" y="416571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58590" y="414394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582" name="矩形 1"/>
          <p:cNvSpPr>
            <a:spLocks noChangeArrowheads="1"/>
          </p:cNvSpPr>
          <p:nvPr/>
        </p:nvSpPr>
        <p:spPr bwMode="auto">
          <a:xfrm>
            <a:off x="3052450" y="3959194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改正：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4583" name="矩形 2"/>
          <p:cNvSpPr>
            <a:spLocks noChangeArrowheads="1"/>
          </p:cNvSpPr>
          <p:nvPr/>
        </p:nvSpPr>
        <p:spPr bwMode="auto">
          <a:xfrm>
            <a:off x="1296166" y="4706912"/>
            <a:ext cx="12250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）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grpSp>
        <p:nvGrpSpPr>
          <p:cNvPr id="24584" name="组合 18"/>
          <p:cNvGrpSpPr/>
          <p:nvPr/>
        </p:nvGrpSpPr>
        <p:grpSpPr bwMode="auto">
          <a:xfrm>
            <a:off x="6587066" y="2840576"/>
            <a:ext cx="1735667" cy="1765038"/>
            <a:chOff x="4845880" y="1905991"/>
            <a:chExt cx="1301192" cy="1324052"/>
          </a:xfrm>
        </p:grpSpPr>
        <p:grpSp>
          <p:nvGrpSpPr>
            <p:cNvPr id="24596" name="组合 19"/>
            <p:cNvGrpSpPr/>
            <p:nvPr/>
          </p:nvGrpSpPr>
          <p:grpSpPr bwMode="auto">
            <a:xfrm>
              <a:off x="4845880" y="1905991"/>
              <a:ext cx="1301192" cy="957127"/>
              <a:chOff x="1253439" y="2364366"/>
              <a:chExt cx="1301192" cy="840339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1253439" y="3204705"/>
                <a:ext cx="13011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0" name="矩形 21"/>
              <p:cNvSpPr>
                <a:spLocks noChangeArrowheads="1"/>
              </p:cNvSpPr>
              <p:nvPr/>
            </p:nvSpPr>
            <p:spPr bwMode="auto">
              <a:xfrm>
                <a:off x="1698835" y="2364366"/>
                <a:ext cx="650380" cy="30406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8    5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601" name="矩形 23"/>
              <p:cNvSpPr>
                <a:spLocks noChangeArrowheads="1"/>
              </p:cNvSpPr>
              <p:nvPr/>
            </p:nvSpPr>
            <p:spPr bwMode="auto">
              <a:xfrm>
                <a:off x="1558232" y="2723272"/>
                <a:ext cx="790983" cy="30406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- 2    4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597" name="矩形 24"/>
            <p:cNvSpPr>
              <a:spLocks noChangeArrowheads="1"/>
            </p:cNvSpPr>
            <p:nvPr/>
          </p:nvSpPr>
          <p:spPr bwMode="auto">
            <a:xfrm>
              <a:off x="5681965" y="2883723"/>
              <a:ext cx="267026" cy="346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598" name="矩形 25"/>
            <p:cNvSpPr>
              <a:spLocks noChangeArrowheads="1"/>
            </p:cNvSpPr>
            <p:nvPr/>
          </p:nvSpPr>
          <p:spPr bwMode="auto">
            <a:xfrm>
              <a:off x="5255098" y="2883722"/>
              <a:ext cx="267026" cy="346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9783233" y="2860493"/>
            <a:ext cx="1735667" cy="1266568"/>
            <a:chOff x="1253439" y="2370537"/>
            <a:chExt cx="1301192" cy="834526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1253439" y="3205063"/>
              <a:ext cx="13011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94" name="矩形 28"/>
            <p:cNvSpPr>
              <a:spLocks noChangeArrowheads="1"/>
            </p:cNvSpPr>
            <p:nvPr/>
          </p:nvSpPr>
          <p:spPr bwMode="auto">
            <a:xfrm>
              <a:off x="1662619" y="2370537"/>
              <a:ext cx="650380" cy="3041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8    5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4595" name="矩形 29"/>
            <p:cNvSpPr>
              <a:spLocks noChangeArrowheads="1"/>
            </p:cNvSpPr>
            <p:nvPr/>
          </p:nvSpPr>
          <p:spPr bwMode="auto">
            <a:xfrm>
              <a:off x="1534154" y="2690211"/>
              <a:ext cx="790983" cy="3041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- 2    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0894897" y="414176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29040" y="414176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588" name="矩形 32"/>
          <p:cNvSpPr>
            <a:spLocks noChangeArrowheads="1"/>
          </p:cNvSpPr>
          <p:nvPr/>
        </p:nvSpPr>
        <p:spPr bwMode="auto">
          <a:xfrm>
            <a:off x="8502519" y="3913115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改正：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4589" name="矩形 33"/>
          <p:cNvSpPr>
            <a:spLocks noChangeArrowheads="1"/>
          </p:cNvSpPr>
          <p:nvPr/>
        </p:nvSpPr>
        <p:spPr bwMode="auto">
          <a:xfrm>
            <a:off x="6993631" y="4710724"/>
            <a:ext cx="13099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 ）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398737" y="4706911"/>
            <a:ext cx="7473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402396" y="470691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4178789" y="2681998"/>
            <a:ext cx="77168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indent="497205" defTabSz="1219200" eaLnBrk="0" hangingPunct="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  <p:bldP spid="32" grpId="0"/>
      <p:bldP spid="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4"/>
          <p:cNvSpPr>
            <a:spLocks noChangeArrowheads="1"/>
          </p:cNvSpPr>
          <p:nvPr/>
        </p:nvSpPr>
        <p:spPr bwMode="auto">
          <a:xfrm>
            <a:off x="354489" y="1456409"/>
            <a:ext cx="114998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  二（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）班图书角一共有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60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本书，琳琳借走了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本，还剩多少本？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605565" y="2600447"/>
            <a:ext cx="40343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60-28=32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（本）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605564" y="3282820"/>
            <a:ext cx="34988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答：还剩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本。</a:t>
            </a:r>
          </a:p>
        </p:txBody>
      </p:sp>
      <p:pic>
        <p:nvPicPr>
          <p:cNvPr id="25604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1303" y="2600447"/>
            <a:ext cx="3505200" cy="237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4"/>
          <p:cNvSpPr>
            <a:spLocks noChangeArrowheads="1"/>
          </p:cNvSpPr>
          <p:nvPr/>
        </p:nvSpPr>
        <p:spPr bwMode="auto">
          <a:xfrm>
            <a:off x="660400" y="1356417"/>
            <a:ext cx="33782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解决问题。</a:t>
            </a:r>
          </a:p>
        </p:txBody>
      </p:sp>
      <p:sp>
        <p:nvSpPr>
          <p:cNvPr id="26626" name="矩形 6"/>
          <p:cNvSpPr>
            <a:spLocks noChangeArrowheads="1"/>
          </p:cNvSpPr>
          <p:nvPr/>
        </p:nvSpPr>
        <p:spPr bwMode="auto">
          <a:xfrm>
            <a:off x="475231" y="3855274"/>
            <a:ext cx="104880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）一架玩具飞机比一辆玩具汽车便宜多少元？</a:t>
            </a:r>
          </a:p>
        </p:txBody>
      </p:sp>
      <p:grpSp>
        <p:nvGrpSpPr>
          <p:cNvPr id="26627" name="组合 8"/>
          <p:cNvGrpSpPr/>
          <p:nvPr/>
        </p:nvGrpSpPr>
        <p:grpSpPr bwMode="auto">
          <a:xfrm>
            <a:off x="3624591" y="1520374"/>
            <a:ext cx="4988983" cy="2143304"/>
            <a:chOff x="2843808" y="645922"/>
            <a:chExt cx="3741322" cy="1607208"/>
          </a:xfrm>
        </p:grpSpPr>
        <p:sp>
          <p:nvSpPr>
            <p:cNvPr id="26630" name="矩形 5"/>
            <p:cNvSpPr>
              <a:spLocks noChangeArrowheads="1"/>
            </p:cNvSpPr>
            <p:nvPr/>
          </p:nvSpPr>
          <p:spPr bwMode="auto">
            <a:xfrm>
              <a:off x="3301499" y="1906940"/>
              <a:ext cx="3168352" cy="3461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57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元                            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38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元</a:t>
              </a:r>
            </a:p>
          </p:txBody>
        </p:sp>
        <p:pic>
          <p:nvPicPr>
            <p:cNvPr id="26631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3808" y="827405"/>
              <a:ext cx="1408442" cy="10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图片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64088" y="645922"/>
              <a:ext cx="1221042" cy="114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41138" y="4491840"/>
            <a:ext cx="33231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57-38=19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681475" y="5186016"/>
            <a:ext cx="95567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答：一架玩具飞机比一辆玩具汽车便宜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8"/>
          <p:cNvGrpSpPr/>
          <p:nvPr/>
        </p:nvGrpSpPr>
        <p:grpSpPr bwMode="auto">
          <a:xfrm>
            <a:off x="3397250" y="1385585"/>
            <a:ext cx="4988983" cy="2085668"/>
            <a:chOff x="2843808" y="645922"/>
            <a:chExt cx="3741322" cy="1563988"/>
          </a:xfrm>
        </p:grpSpPr>
        <p:sp>
          <p:nvSpPr>
            <p:cNvPr id="27654" name="矩形 5"/>
            <p:cNvSpPr>
              <a:spLocks noChangeArrowheads="1"/>
            </p:cNvSpPr>
            <p:nvPr/>
          </p:nvSpPr>
          <p:spPr bwMode="auto">
            <a:xfrm>
              <a:off x="3350595" y="1863720"/>
              <a:ext cx="3168352" cy="3461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57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元                            </a:t>
              </a: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38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元</a:t>
              </a:r>
            </a:p>
          </p:txBody>
        </p:sp>
        <p:pic>
          <p:nvPicPr>
            <p:cNvPr id="27655" name="图片 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3808" y="827405"/>
              <a:ext cx="1408442" cy="1059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图片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64088" y="645922"/>
              <a:ext cx="1221042" cy="114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1" name="矩形 1"/>
          <p:cNvSpPr>
            <a:spLocks noChangeArrowheads="1"/>
          </p:cNvSpPr>
          <p:nvPr/>
        </p:nvSpPr>
        <p:spPr bwMode="auto">
          <a:xfrm>
            <a:off x="524932" y="3924036"/>
            <a:ext cx="119951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）小明买了一架玩具飞机，付了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元，应找回多少元？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401160" y="4595419"/>
            <a:ext cx="3568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50-38=12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401160" y="5222724"/>
            <a:ext cx="37274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答：应找回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0400" y="2907795"/>
            <a:ext cx="1061385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20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2008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年奥运会在我国首都北京举行，你知道我们一共收获多少枚奖牌吗？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60400" y="1234100"/>
            <a:ext cx="449353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3457" y="2446798"/>
            <a:ext cx="1029970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两位数减两位数（或一位数）的退位减法：</a:t>
            </a:r>
            <a:endParaRPr lang="en-US" altLang="zh-CN" sz="2400" kern="0" dirty="0">
              <a:solidFill>
                <a:srgbClr val="0070C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）摆小棒计算；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 eaLnBrk="0" hangingPunct="0">
              <a:lnSpc>
                <a:spcPct val="20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）笔算：先把相同数位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对齐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，从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个位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减起，个位不够减，从十位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退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，在个位上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加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，再减。</a:t>
            </a:r>
          </a:p>
        </p:txBody>
      </p:sp>
      <p:sp>
        <p:nvSpPr>
          <p:cNvPr id="28678" name="矩形 5"/>
          <p:cNvSpPr>
            <a:spLocks noChangeArrowheads="1"/>
          </p:cNvSpPr>
          <p:nvPr/>
        </p:nvSpPr>
        <p:spPr bwMode="auto">
          <a:xfrm>
            <a:off x="660400" y="1713560"/>
            <a:ext cx="69765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两位数减两位数（退位）笔算</a:t>
            </a: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8138432" y="1979656"/>
            <a:ext cx="1435101" cy="1813042"/>
            <a:chOff x="6925823" y="1899259"/>
            <a:chExt cx="1076058" cy="1360175"/>
          </a:xfrm>
        </p:grpSpPr>
        <p:grpSp>
          <p:nvGrpSpPr>
            <p:cNvPr id="28680" name="组合 1"/>
            <p:cNvGrpSpPr/>
            <p:nvPr/>
          </p:nvGrpSpPr>
          <p:grpSpPr bwMode="auto">
            <a:xfrm>
              <a:off x="6925823" y="1899259"/>
              <a:ext cx="1076058" cy="1348433"/>
              <a:chOff x="6925823" y="1899259"/>
              <a:chExt cx="1076058" cy="1348433"/>
            </a:xfrm>
          </p:grpSpPr>
          <p:grpSp>
            <p:nvGrpSpPr>
              <p:cNvPr id="28682" name="组合 12"/>
              <p:cNvGrpSpPr/>
              <p:nvPr/>
            </p:nvGrpSpPr>
            <p:grpSpPr bwMode="auto">
              <a:xfrm>
                <a:off x="6925823" y="2053967"/>
                <a:ext cx="1076058" cy="1193725"/>
                <a:chOff x="4066915" y="2331293"/>
                <a:chExt cx="1076058" cy="1193725"/>
              </a:xfrm>
            </p:grpSpPr>
            <p:sp>
              <p:nvSpPr>
                <p:cNvPr id="28685" name="矩形 22"/>
                <p:cNvSpPr>
                  <a:spLocks noChangeArrowheads="1"/>
                </p:cNvSpPr>
                <p:nvPr/>
              </p:nvSpPr>
              <p:spPr bwMode="auto">
                <a:xfrm>
                  <a:off x="4641234" y="3178669"/>
                  <a:ext cx="267074" cy="346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5</a:t>
                  </a: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28686" name="组合 24"/>
                <p:cNvGrpSpPr/>
                <p:nvPr/>
              </p:nvGrpSpPr>
              <p:grpSpPr bwMode="auto">
                <a:xfrm>
                  <a:off x="4066915" y="2331293"/>
                  <a:ext cx="1076058" cy="829545"/>
                  <a:chOff x="1478573" y="2375899"/>
                  <a:chExt cx="1076058" cy="829545"/>
                </a:xfrm>
              </p:grpSpPr>
              <p:cxnSp>
                <p:nvCxnSpPr>
                  <p:cNvPr id="27" name="直接连接符 26"/>
                  <p:cNvCxnSpPr/>
                  <p:nvPr/>
                </p:nvCxnSpPr>
                <p:spPr>
                  <a:xfrm flipH="1">
                    <a:off x="1478573" y="3205444"/>
                    <a:ext cx="1076058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88" name="矩形 27"/>
                  <p:cNvSpPr>
                    <a:spLocks noChangeArrowheads="1"/>
                  </p:cNvSpPr>
                  <p:nvPr/>
                </p:nvSpPr>
                <p:spPr bwMode="auto">
                  <a:xfrm>
                    <a:off x="1669469" y="2375899"/>
                    <a:ext cx="650497" cy="346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1219200"/>
                    <a:r>
                      <a:rPr lang="en-US" altLang="zh-CN" sz="2400" kern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5    1</a:t>
                    </a:r>
                    <a:endPara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8689" name="矩形 28"/>
                  <p:cNvSpPr>
                    <a:spLocks noChangeArrowheads="1"/>
                  </p:cNvSpPr>
                  <p:nvPr/>
                </p:nvSpPr>
                <p:spPr bwMode="auto">
                  <a:xfrm>
                    <a:off x="1529997" y="2696683"/>
                    <a:ext cx="791126" cy="346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1219200"/>
                    <a:r>
                      <a:rPr lang="en-US" altLang="zh-CN" sz="2400" kern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- 3    6</a:t>
                    </a:r>
                    <a:endPara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8683" name="矩形 29"/>
              <p:cNvSpPr>
                <a:spLocks noChangeArrowheads="1"/>
              </p:cNvSpPr>
              <p:nvPr/>
            </p:nvSpPr>
            <p:spPr bwMode="auto">
              <a:xfrm>
                <a:off x="7068899" y="1899259"/>
                <a:ext cx="202169" cy="346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.</a:t>
                </a:r>
                <a:endPara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684" name="矩形 30"/>
              <p:cNvSpPr>
                <a:spLocks noChangeArrowheads="1"/>
              </p:cNvSpPr>
              <p:nvPr/>
            </p:nvSpPr>
            <p:spPr bwMode="auto">
              <a:xfrm>
                <a:off x="6939987" y="1971414"/>
                <a:ext cx="267075" cy="34634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4</a:t>
                </a:r>
                <a:endParaRPr lang="zh-CN" altLang="en-US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681" name="矩形 31"/>
            <p:cNvSpPr>
              <a:spLocks noChangeArrowheads="1"/>
            </p:cNvSpPr>
            <p:nvPr/>
          </p:nvSpPr>
          <p:spPr bwMode="auto">
            <a:xfrm>
              <a:off x="7116719" y="2913085"/>
              <a:ext cx="267074" cy="3463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3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r="41915" b="77234"/>
          <a:stretch>
            <a:fillRect/>
          </a:stretch>
        </p:blipFill>
        <p:spPr>
          <a:xfrm>
            <a:off x="9134650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6" r="18011" b="77234"/>
          <a:stretch>
            <a:fillRect/>
          </a:stretch>
        </p:blipFill>
        <p:spPr>
          <a:xfrm>
            <a:off x="10385488" y="494159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t="18983" r="53867" b="58250"/>
          <a:stretch>
            <a:fillRect/>
          </a:stretch>
        </p:blipFill>
        <p:spPr>
          <a:xfrm>
            <a:off x="8509230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6" t="18983" r="6611" b="58250"/>
          <a:stretch>
            <a:fillRect/>
          </a:stretch>
        </p:blipFill>
        <p:spPr>
          <a:xfrm>
            <a:off x="10982032" y="1628061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9" t="18983" r="30118" b="58250"/>
          <a:stretch>
            <a:fillRect/>
          </a:stretch>
        </p:blipFill>
        <p:spPr>
          <a:xfrm>
            <a:off x="9751976" y="162806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r="77597" b="58085"/>
          <a:stretch>
            <a:fillRect/>
          </a:stretch>
        </p:blipFill>
        <p:spPr>
          <a:xfrm>
            <a:off x="7267526" y="1637942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3" t="37740" b="39493"/>
          <a:stretch>
            <a:fillRect/>
          </a:stretch>
        </p:blipFill>
        <p:spPr>
          <a:xfrm>
            <a:off x="11599326" y="2748430"/>
            <a:ext cx="900938" cy="1359877"/>
          </a:xfrm>
          <a:custGeom>
            <a:avLst/>
            <a:gdLst>
              <a:gd name="connsiteX0" fmla="*/ 586154 w 900938"/>
              <a:gd name="connsiteY0" fmla="*/ 0 h 1359877"/>
              <a:gd name="connsiteX1" fmla="*/ 900938 w 900938"/>
              <a:gd name="connsiteY1" fmla="*/ 157392 h 1359877"/>
              <a:gd name="connsiteX2" fmla="*/ 900938 w 900938"/>
              <a:gd name="connsiteY2" fmla="*/ 1202485 h 1359877"/>
              <a:gd name="connsiteX3" fmla="*/ 586154 w 900938"/>
              <a:gd name="connsiteY3" fmla="*/ 1359877 h 1359877"/>
              <a:gd name="connsiteX4" fmla="*/ 0 w 900938"/>
              <a:gd name="connsiteY4" fmla="*/ 1066800 h 1359877"/>
              <a:gd name="connsiteX5" fmla="*/ 0 w 900938"/>
              <a:gd name="connsiteY5" fmla="*/ 293077 h 1359877"/>
              <a:gd name="connsiteX6" fmla="*/ 586154 w 90093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938" h="1359877">
                <a:moveTo>
                  <a:pt x="586154" y="0"/>
                </a:moveTo>
                <a:lnTo>
                  <a:pt x="900938" y="157392"/>
                </a:lnTo>
                <a:lnTo>
                  <a:pt x="900938" y="1202485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37967" r="65621" b="39267"/>
          <a:stretch>
            <a:fillRect/>
          </a:stretch>
        </p:blipFill>
        <p:spPr>
          <a:xfrm>
            <a:off x="7894203" y="2761964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3" t="37967" r="42114" b="39267"/>
          <a:stretch>
            <a:fillRect/>
          </a:stretch>
        </p:blipFill>
        <p:spPr>
          <a:xfrm>
            <a:off x="9124258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37967" r="18238" b="39267"/>
          <a:stretch>
            <a:fillRect/>
          </a:stretch>
        </p:blipFill>
        <p:spPr>
          <a:xfrm>
            <a:off x="10373616" y="276196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4" t="56918" r="6412" b="20315"/>
          <a:stretch>
            <a:fillRect/>
          </a:stretch>
        </p:blipFill>
        <p:spPr>
          <a:xfrm>
            <a:off x="10992424" y="3893973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8" r="77776" b="20315"/>
          <a:stretch>
            <a:fillRect/>
          </a:stretch>
        </p:blipFill>
        <p:spPr>
          <a:xfrm>
            <a:off x="7267525" y="3893974"/>
            <a:ext cx="1162907" cy="1359877"/>
          </a:xfrm>
          <a:custGeom>
            <a:avLst/>
            <a:gdLst>
              <a:gd name="connsiteX0" fmla="*/ 576753 w 1162907"/>
              <a:gd name="connsiteY0" fmla="*/ 0 h 1359877"/>
              <a:gd name="connsiteX1" fmla="*/ 1162907 w 1162907"/>
              <a:gd name="connsiteY1" fmla="*/ 293077 h 1359877"/>
              <a:gd name="connsiteX2" fmla="*/ 1162907 w 1162907"/>
              <a:gd name="connsiteY2" fmla="*/ 1066800 h 1359877"/>
              <a:gd name="connsiteX3" fmla="*/ 576753 w 1162907"/>
              <a:gd name="connsiteY3" fmla="*/ 1359877 h 1359877"/>
              <a:gd name="connsiteX4" fmla="*/ 0 w 1162907"/>
              <a:gd name="connsiteY4" fmla="*/ 1071501 h 1359877"/>
              <a:gd name="connsiteX5" fmla="*/ 0 w 1162907"/>
              <a:gd name="connsiteY5" fmla="*/ 288377 h 1359877"/>
              <a:gd name="connsiteX6" fmla="*/ 576753 w 11629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907" h="1359877">
                <a:moveTo>
                  <a:pt x="576753" y="0"/>
                </a:moveTo>
                <a:lnTo>
                  <a:pt x="1162907" y="293077"/>
                </a:lnTo>
                <a:lnTo>
                  <a:pt x="1162907" y="1066800"/>
                </a:lnTo>
                <a:lnTo>
                  <a:pt x="576753" y="1359877"/>
                </a:lnTo>
                <a:lnTo>
                  <a:pt x="0" y="1071501"/>
                </a:lnTo>
                <a:lnTo>
                  <a:pt x="0" y="288377"/>
                </a:lnTo>
                <a:lnTo>
                  <a:pt x="576753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5" t="56918" r="54052" b="20315"/>
          <a:stretch>
            <a:fillRect/>
          </a:stretch>
        </p:blipFill>
        <p:spPr>
          <a:xfrm>
            <a:off x="8499578" y="3893974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1" t="56950" r="30176" b="20284"/>
          <a:stretch>
            <a:fillRect/>
          </a:stretch>
        </p:blipFill>
        <p:spPr>
          <a:xfrm>
            <a:off x="9748936" y="389586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 t="75902" r="65951" b="1332"/>
          <a:stretch>
            <a:fillRect/>
          </a:stretch>
        </p:blipFill>
        <p:spPr>
          <a:xfrm>
            <a:off x="7876931" y="5027877"/>
            <a:ext cx="1172307" cy="1359877"/>
          </a:xfrm>
          <a:custGeom>
            <a:avLst/>
            <a:gdLst>
              <a:gd name="connsiteX0" fmla="*/ 586153 w 1172307"/>
              <a:gd name="connsiteY0" fmla="*/ 0 h 1359877"/>
              <a:gd name="connsiteX1" fmla="*/ 1172307 w 1172307"/>
              <a:gd name="connsiteY1" fmla="*/ 293077 h 1359877"/>
              <a:gd name="connsiteX2" fmla="*/ 1172307 w 1172307"/>
              <a:gd name="connsiteY2" fmla="*/ 1066800 h 1359877"/>
              <a:gd name="connsiteX3" fmla="*/ 586153 w 1172307"/>
              <a:gd name="connsiteY3" fmla="*/ 1359877 h 1359877"/>
              <a:gd name="connsiteX4" fmla="*/ 0 w 1172307"/>
              <a:gd name="connsiteY4" fmla="*/ 1066800 h 1359877"/>
              <a:gd name="connsiteX5" fmla="*/ 0 w 1172307"/>
              <a:gd name="connsiteY5" fmla="*/ 293077 h 1359877"/>
              <a:gd name="connsiteX6" fmla="*/ 586153 w 1172307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7" h="1359877">
                <a:moveTo>
                  <a:pt x="586153" y="0"/>
                </a:moveTo>
                <a:lnTo>
                  <a:pt x="1172307" y="293077"/>
                </a:lnTo>
                <a:lnTo>
                  <a:pt x="1172307" y="1066800"/>
                </a:lnTo>
                <a:lnTo>
                  <a:pt x="586153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3" y="0"/>
                </a:ln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2" t="75902" r="42075" b="1332"/>
          <a:stretch>
            <a:fillRect/>
          </a:stretch>
        </p:blipFill>
        <p:spPr>
          <a:xfrm>
            <a:off x="9126290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9" t="75902" r="18238" b="1332"/>
          <a:stretch>
            <a:fillRect/>
          </a:stretch>
        </p:blipFill>
        <p:spPr>
          <a:xfrm>
            <a:off x="10373616" y="5027877"/>
            <a:ext cx="1172308" cy="1359877"/>
          </a:xfrm>
          <a:custGeom>
            <a:avLst/>
            <a:gdLst>
              <a:gd name="connsiteX0" fmla="*/ 586154 w 1172308"/>
              <a:gd name="connsiteY0" fmla="*/ 0 h 1359877"/>
              <a:gd name="connsiteX1" fmla="*/ 1172308 w 1172308"/>
              <a:gd name="connsiteY1" fmla="*/ 293077 h 1359877"/>
              <a:gd name="connsiteX2" fmla="*/ 1172308 w 1172308"/>
              <a:gd name="connsiteY2" fmla="*/ 1066800 h 1359877"/>
              <a:gd name="connsiteX3" fmla="*/ 586154 w 1172308"/>
              <a:gd name="connsiteY3" fmla="*/ 1359877 h 1359877"/>
              <a:gd name="connsiteX4" fmla="*/ 0 w 1172308"/>
              <a:gd name="connsiteY4" fmla="*/ 1066800 h 1359877"/>
              <a:gd name="connsiteX5" fmla="*/ 0 w 1172308"/>
              <a:gd name="connsiteY5" fmla="*/ 293077 h 1359877"/>
              <a:gd name="connsiteX6" fmla="*/ 586154 w 1172308"/>
              <a:gd name="connsiteY6" fmla="*/ 0 h 135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2308" h="1359877">
                <a:moveTo>
                  <a:pt x="586154" y="0"/>
                </a:moveTo>
                <a:lnTo>
                  <a:pt x="1172308" y="293077"/>
                </a:lnTo>
                <a:lnTo>
                  <a:pt x="1172308" y="1066800"/>
                </a:lnTo>
                <a:lnTo>
                  <a:pt x="586154" y="1359877"/>
                </a:lnTo>
                <a:lnTo>
                  <a:pt x="0" y="1066800"/>
                </a:lnTo>
                <a:lnTo>
                  <a:pt x="0" y="293077"/>
                </a:lnTo>
                <a:lnTo>
                  <a:pt x="586154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61746" r="100000" b="25143"/>
          <a:stretch>
            <a:fillRect/>
          </a:stretch>
        </p:blipFill>
        <p:spPr>
          <a:xfrm>
            <a:off x="7258124" y="4182350"/>
            <a:ext cx="9401" cy="783124"/>
          </a:xfrm>
          <a:custGeom>
            <a:avLst/>
            <a:gdLst>
              <a:gd name="connsiteX0" fmla="*/ 9401 w 9401"/>
              <a:gd name="connsiteY0" fmla="*/ 0 h 783124"/>
              <a:gd name="connsiteX1" fmla="*/ 9401 w 9401"/>
              <a:gd name="connsiteY1" fmla="*/ 783124 h 783124"/>
              <a:gd name="connsiteX2" fmla="*/ 0 w 9401"/>
              <a:gd name="connsiteY2" fmla="*/ 778423 h 783124"/>
              <a:gd name="connsiteX3" fmla="*/ 0 w 9401"/>
              <a:gd name="connsiteY3" fmla="*/ 4700 h 783124"/>
              <a:gd name="connsiteX4" fmla="*/ 9401 w 9401"/>
              <a:gd name="connsiteY4" fmla="*/ 0 h 78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01" h="783124">
                <a:moveTo>
                  <a:pt x="9401" y="0"/>
                </a:moveTo>
                <a:lnTo>
                  <a:pt x="9401" y="783124"/>
                </a:lnTo>
                <a:lnTo>
                  <a:pt x="0" y="778423"/>
                </a:lnTo>
                <a:lnTo>
                  <a:pt x="0" y="4700"/>
                </a:lnTo>
                <a:lnTo>
                  <a:pt x="9401" y="0"/>
                </a:lnTo>
                <a:close/>
              </a:path>
            </a:pathLst>
          </a:custGeom>
        </p:spPr>
      </p:pic>
      <p:sp>
        <p:nvSpPr>
          <p:cNvPr id="29" name="六边形 28"/>
          <p:cNvSpPr/>
          <p:nvPr/>
        </p:nvSpPr>
        <p:spPr>
          <a:xfrm rot="10800000">
            <a:off x="721422" y="1471370"/>
            <a:ext cx="5759233" cy="4655177"/>
          </a:xfrm>
          <a:prstGeom prst="hexagon">
            <a:avLst/>
          </a:prstGeom>
          <a:solidFill>
            <a:srgbClr val="B0CC1D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0CC1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0CC1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B0CC1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1628" y="2287328"/>
            <a:ext cx="2729816" cy="290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3186763" y="2012744"/>
            <a:ext cx="2503922" cy="510778"/>
          </a:xfrm>
          <a:prstGeom prst="wedgeRoundRectCallout">
            <a:avLst>
              <a:gd name="adj1" fmla="val -61032"/>
              <a:gd name="adj2" fmla="val -528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中国金牌数第一。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60400" y="1190651"/>
            <a:ext cx="46057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从图中你了解到哪些数学信息？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070079" y="2121924"/>
            <a:ext cx="677333" cy="10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665" y="4651921"/>
            <a:ext cx="1039583" cy="148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41"/>
          <p:cNvSpPr>
            <a:spLocks noChangeArrowheads="1"/>
          </p:cNvSpPr>
          <p:nvPr/>
        </p:nvSpPr>
        <p:spPr bwMode="auto">
          <a:xfrm>
            <a:off x="884255" y="3616069"/>
            <a:ext cx="4903595" cy="510778"/>
          </a:xfrm>
          <a:prstGeom prst="wedgeRoundRectCallout">
            <a:avLst>
              <a:gd name="adj1" fmla="val 54882"/>
              <a:gd name="adj2" fmla="val -4264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其次是美国、俄罗斯、英国和德国。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2779" y="3904190"/>
            <a:ext cx="819151" cy="107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10677" y="5196101"/>
            <a:ext cx="8250767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/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根据这些信息你能提出什么数学问题？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/>
      <p:bldP spid="20" grpId="0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6747" y="1622849"/>
            <a:ext cx="3594310" cy="382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563034" y="1290471"/>
            <a:ext cx="59563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中国比美国多多少枚金牌？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1608" y="2776369"/>
            <a:ext cx="4489449" cy="18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7660241" y="3250502"/>
            <a:ext cx="3522133" cy="889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0400" y="4534482"/>
            <a:ext cx="2954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想一想：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怎样列式？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0 0.000000 L 0.322639 -0.00098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 bldLvl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89" y="3592339"/>
            <a:ext cx="1854023" cy="264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3103011" y="4377917"/>
            <a:ext cx="4720167" cy="510778"/>
          </a:xfrm>
          <a:prstGeom prst="wedgeRoundRectCallout">
            <a:avLst>
              <a:gd name="adj1" fmla="val -57486"/>
              <a:gd name="adj2" fmla="val -4769"/>
              <a:gd name="adj3" fmla="val 16667"/>
            </a:avLst>
          </a:prstGeom>
          <a:noFill/>
          <a:ln w="19050">
            <a:solidFill>
              <a:schemeClr val="accent1"/>
            </a:solidFill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怎样计算？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568198" y="1186339"/>
            <a:ext cx="63796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中国比美国多多少枚金牌？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727201" y="2554817"/>
            <a:ext cx="18085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51 - 36 = 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？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5339" y="2004120"/>
            <a:ext cx="5778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974817" y="1445721"/>
            <a:ext cx="5854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defTabSz="1219200" eaLnBrk="0" hangingPunct="0"/>
            <a:r>
              <a:rPr lang="en-US" altLang="zh-CN" sz="28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15</a:t>
            </a:r>
            <a:endParaRPr lang="zh-CN" altLang="en-US" sz="28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816101" y="1438346"/>
            <a:ext cx="131638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51-36=</a:t>
            </a:r>
            <a:endParaRPr lang="zh-CN" altLang="en-US" sz="28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1" name="任意多边形: 形状 40"/>
          <p:cNvSpPr/>
          <p:nvPr/>
        </p:nvSpPr>
        <p:spPr>
          <a:xfrm>
            <a:off x="8424334" y="3710518"/>
            <a:ext cx="1799167" cy="1312333"/>
          </a:xfrm>
          <a:custGeom>
            <a:avLst/>
            <a:gdLst>
              <a:gd name="connsiteX0" fmla="*/ 142043 w 1855433"/>
              <a:gd name="connsiteY0" fmla="*/ 0 h 1145220"/>
              <a:gd name="connsiteX1" fmla="*/ 1855433 w 1855433"/>
              <a:gd name="connsiteY1" fmla="*/ 0 h 1145220"/>
              <a:gd name="connsiteX2" fmla="*/ 1633491 w 1855433"/>
              <a:gd name="connsiteY2" fmla="*/ 1145220 h 1145220"/>
              <a:gd name="connsiteX3" fmla="*/ 0 w 1855433"/>
              <a:gd name="connsiteY3" fmla="*/ 1136342 h 1145220"/>
              <a:gd name="connsiteX4" fmla="*/ 142043 w 1855433"/>
              <a:gd name="connsiteY4" fmla="*/ 0 h 1145220"/>
              <a:gd name="connsiteX0-1" fmla="*/ 232695 w 1946085"/>
              <a:gd name="connsiteY0-2" fmla="*/ 0 h 1148166"/>
              <a:gd name="connsiteX1-3" fmla="*/ 1946085 w 1946085"/>
              <a:gd name="connsiteY1-4" fmla="*/ 0 h 1148166"/>
              <a:gd name="connsiteX2-5" fmla="*/ 1724143 w 1946085"/>
              <a:gd name="connsiteY2-6" fmla="*/ 1145220 h 1148166"/>
              <a:gd name="connsiteX3-7" fmla="*/ 0 w 1946085"/>
              <a:gd name="connsiteY3-8" fmla="*/ 1148166 h 1148166"/>
              <a:gd name="connsiteX4-9" fmla="*/ 232695 w 1946085"/>
              <a:gd name="connsiteY4-10" fmla="*/ 0 h 11481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46085" h="1148166">
                <a:moveTo>
                  <a:pt x="232695" y="0"/>
                </a:moveTo>
                <a:lnTo>
                  <a:pt x="1946085" y="0"/>
                </a:lnTo>
                <a:lnTo>
                  <a:pt x="1724143" y="1145220"/>
                </a:lnTo>
                <a:lnTo>
                  <a:pt x="0" y="1148166"/>
                </a:lnTo>
                <a:lnTo>
                  <a:pt x="232695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1327151" y="3583518"/>
            <a:ext cx="2624667" cy="1312333"/>
          </a:xfrm>
          <a:custGeom>
            <a:avLst/>
            <a:gdLst>
              <a:gd name="connsiteX0" fmla="*/ 142043 w 1855433"/>
              <a:gd name="connsiteY0" fmla="*/ 0 h 1145220"/>
              <a:gd name="connsiteX1" fmla="*/ 1855433 w 1855433"/>
              <a:gd name="connsiteY1" fmla="*/ 0 h 1145220"/>
              <a:gd name="connsiteX2" fmla="*/ 1633491 w 1855433"/>
              <a:gd name="connsiteY2" fmla="*/ 1145220 h 1145220"/>
              <a:gd name="connsiteX3" fmla="*/ 0 w 1855433"/>
              <a:gd name="connsiteY3" fmla="*/ 1136342 h 1145220"/>
              <a:gd name="connsiteX4" fmla="*/ 142043 w 1855433"/>
              <a:gd name="connsiteY4" fmla="*/ 0 h 1145220"/>
              <a:gd name="connsiteX0-1" fmla="*/ 232695 w 1946085"/>
              <a:gd name="connsiteY0-2" fmla="*/ 0 h 1148166"/>
              <a:gd name="connsiteX1-3" fmla="*/ 1946085 w 1946085"/>
              <a:gd name="connsiteY1-4" fmla="*/ 0 h 1148166"/>
              <a:gd name="connsiteX2-5" fmla="*/ 1724143 w 1946085"/>
              <a:gd name="connsiteY2-6" fmla="*/ 1145220 h 1148166"/>
              <a:gd name="connsiteX3-7" fmla="*/ 0 w 1946085"/>
              <a:gd name="connsiteY3-8" fmla="*/ 1148166 h 1148166"/>
              <a:gd name="connsiteX4-9" fmla="*/ 232695 w 1946085"/>
              <a:gd name="connsiteY4-10" fmla="*/ 0 h 11481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946085" h="1148166">
                <a:moveTo>
                  <a:pt x="232695" y="0"/>
                </a:moveTo>
                <a:lnTo>
                  <a:pt x="1946085" y="0"/>
                </a:lnTo>
                <a:lnTo>
                  <a:pt x="1724143" y="1145220"/>
                </a:lnTo>
                <a:lnTo>
                  <a:pt x="0" y="1148166"/>
                </a:lnTo>
                <a:lnTo>
                  <a:pt x="232695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2385" y="2290234"/>
            <a:ext cx="1045633" cy="12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1685" y="2290234"/>
            <a:ext cx="1045633" cy="12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5417"/>
            <a:ext cx="1043517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4585" y="2347384"/>
            <a:ext cx="1043516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2" y="2294468"/>
            <a:ext cx="1045633" cy="12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3452" y="2294468"/>
            <a:ext cx="1045633" cy="12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4268" y="3816351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1318" y="3816351"/>
            <a:ext cx="1043516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52" y="3816351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23301" y="3816351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77868" y="3816351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3451" y="3816351"/>
            <a:ext cx="1043516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8385" y="3816351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5434" y="3816351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60368" y="3816351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7051" y="3816351"/>
            <a:ext cx="1043516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9418" y="3805768"/>
            <a:ext cx="1043516" cy="12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8818" y="3642784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0234" y="3642784"/>
            <a:ext cx="1043517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434" y="3627968"/>
            <a:ext cx="1043517" cy="128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285" y="3647017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9885" y="3647017"/>
            <a:ext cx="1045633" cy="128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组合 64"/>
          <p:cNvGrpSpPr/>
          <p:nvPr/>
        </p:nvGrpSpPr>
        <p:grpSpPr bwMode="auto">
          <a:xfrm>
            <a:off x="1767418" y="5041907"/>
            <a:ext cx="7649633" cy="861870"/>
            <a:chOff x="2297327" y="5103693"/>
            <a:chExt cx="6691689" cy="754055"/>
          </a:xfrm>
        </p:grpSpPr>
        <p:sp>
          <p:nvSpPr>
            <p:cNvPr id="66" name="左大括号 65"/>
            <p:cNvSpPr/>
            <p:nvPr/>
          </p:nvSpPr>
          <p:spPr>
            <a:xfrm rot="16200000">
              <a:off x="5551503" y="1849517"/>
              <a:ext cx="183337" cy="6691689"/>
            </a:xfrm>
            <a:prstGeom prst="leftBrace">
              <a:avLst>
                <a:gd name="adj1" fmla="val 25746"/>
                <a:gd name="adj2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66" name="Rectangle 7"/>
            <p:cNvSpPr>
              <a:spLocks noChangeArrowheads="1"/>
            </p:cNvSpPr>
            <p:nvPr/>
          </p:nvSpPr>
          <p:spPr bwMode="auto">
            <a:xfrm>
              <a:off x="4059383" y="5223772"/>
              <a:ext cx="2904648" cy="6339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剩一捆零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根小棒。</a:t>
              </a:r>
            </a:p>
          </p:txBody>
        </p:sp>
      </p:grp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摆小棒计算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23457E-6 L 0.21632 0.0012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236348" y="1219991"/>
            <a:ext cx="131638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8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51-36=</a:t>
            </a:r>
            <a:endParaRPr lang="zh-CN" altLang="en-US" sz="28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370667" y="3149600"/>
            <a:ext cx="1435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 bwMode="auto">
          <a:xfrm>
            <a:off x="1978875" y="3441917"/>
            <a:ext cx="2188633" cy="1140342"/>
            <a:chOff x="2570414" y="5132115"/>
            <a:chExt cx="1640737" cy="855231"/>
          </a:xfrm>
        </p:grpSpPr>
        <p:sp>
          <p:nvSpPr>
            <p:cNvPr id="15369" name="矩形 12"/>
            <p:cNvSpPr>
              <a:spLocks noChangeArrowheads="1"/>
            </p:cNvSpPr>
            <p:nvPr/>
          </p:nvSpPr>
          <p:spPr bwMode="auto">
            <a:xfrm>
              <a:off x="2570414" y="5613409"/>
              <a:ext cx="1640737" cy="373937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相同数位对齐。</a:t>
              </a:r>
            </a:p>
          </p:txBody>
        </p:sp>
        <p:sp>
          <p:nvSpPr>
            <p:cNvPr id="15370" name="KSO_Shape"/>
            <p:cNvSpPr/>
            <p:nvPr/>
          </p:nvSpPr>
          <p:spPr bwMode="auto">
            <a:xfrm rot="-5400000">
              <a:off x="3203979" y="5113681"/>
              <a:ext cx="262062" cy="298930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452D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661945" y="2012346"/>
            <a:ext cx="68480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5 1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442334" y="2487084"/>
            <a:ext cx="90441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- 3 6</a:t>
            </a:r>
            <a:endParaRPr lang="zh-CN" altLang="en-US" sz="2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5122567" y="2379580"/>
            <a:ext cx="4262967" cy="510778"/>
          </a:xfrm>
          <a:prstGeom prst="wedgeRoundRectCallout">
            <a:avLst>
              <a:gd name="adj1" fmla="val 54009"/>
              <a:gd name="adj2" fmla="val -8767"/>
              <a:gd name="adj3" fmla="val 16667"/>
            </a:avLst>
          </a:prstGeom>
          <a:noFill/>
          <a:ln w="22225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个位上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减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不够减，怎么办？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笔 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364448" y="1278960"/>
            <a:ext cx="115288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51-36=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460334" y="3352799"/>
            <a:ext cx="1435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8" name="组合 11"/>
          <p:cNvGrpSpPr/>
          <p:nvPr/>
        </p:nvGrpSpPr>
        <p:grpSpPr bwMode="auto">
          <a:xfrm>
            <a:off x="1110743" y="3834302"/>
            <a:ext cx="2012950" cy="1238910"/>
            <a:chOff x="2514018" y="4825899"/>
            <a:chExt cx="1509838" cy="930222"/>
          </a:xfrm>
        </p:grpSpPr>
        <p:sp>
          <p:nvSpPr>
            <p:cNvPr id="16421" name="矩形 12"/>
            <p:cNvSpPr>
              <a:spLocks noChangeArrowheads="1"/>
            </p:cNvSpPr>
            <p:nvPr/>
          </p:nvSpPr>
          <p:spPr bwMode="auto">
            <a:xfrm>
              <a:off x="2514018" y="5381754"/>
              <a:ext cx="1509838" cy="374367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defTabSz="1219200">
                <a:lnSpc>
                  <a:spcPct val="11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相同数位对齐。</a:t>
              </a:r>
            </a:p>
          </p:txBody>
        </p:sp>
        <p:sp>
          <p:nvSpPr>
            <p:cNvPr id="16422" name="KSO_Shape"/>
            <p:cNvSpPr/>
            <p:nvPr/>
          </p:nvSpPr>
          <p:spPr bwMode="auto">
            <a:xfrm rot="-5400000">
              <a:off x="3118853" y="4807465"/>
              <a:ext cx="262062" cy="298930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452D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258744" y="3834302"/>
            <a:ext cx="4072467" cy="1990974"/>
            <a:chOff x="512017" y="5234713"/>
            <a:chExt cx="3055065" cy="1492708"/>
          </a:xfrm>
        </p:grpSpPr>
        <p:sp>
          <p:nvSpPr>
            <p:cNvPr id="16419" name="矩形 15"/>
            <p:cNvSpPr>
              <a:spLocks noChangeArrowheads="1"/>
            </p:cNvSpPr>
            <p:nvPr/>
          </p:nvSpPr>
          <p:spPr bwMode="auto">
            <a:xfrm>
              <a:off x="512017" y="5550588"/>
              <a:ext cx="3055065" cy="1176833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从个位减起，个位上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减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6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不够减，要从十位退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，在个位上加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10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再减，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11-6=5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写在得数的个位上。</a:t>
              </a:r>
            </a:p>
          </p:txBody>
        </p:sp>
        <p:sp>
          <p:nvSpPr>
            <p:cNvPr id="16420" name="KSO_Shape"/>
            <p:cNvSpPr/>
            <p:nvPr/>
          </p:nvSpPr>
          <p:spPr bwMode="auto">
            <a:xfrm rot="-5400000">
              <a:off x="1787807" y="5216279"/>
              <a:ext cx="262061" cy="298929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452D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972258" y="336034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391" name="矩形 18"/>
          <p:cNvSpPr>
            <a:spLocks noChangeArrowheads="1"/>
          </p:cNvSpPr>
          <p:nvPr/>
        </p:nvSpPr>
        <p:spPr bwMode="auto">
          <a:xfrm>
            <a:off x="1906924" y="2189362"/>
            <a:ext cx="6126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392" name="矩形 19"/>
          <p:cNvSpPr>
            <a:spLocks noChangeArrowheads="1"/>
          </p:cNvSpPr>
          <p:nvPr/>
        </p:nvSpPr>
        <p:spPr bwMode="auto">
          <a:xfrm>
            <a:off x="1717109" y="2695977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- 3 6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3562077" y="2219037"/>
            <a:ext cx="2275669" cy="1112001"/>
            <a:chOff x="1266609" y="3873381"/>
            <a:chExt cx="1706731" cy="834127"/>
          </a:xfrm>
        </p:grpSpPr>
        <p:grpSp>
          <p:nvGrpSpPr>
            <p:cNvPr id="16414" name="组合 21"/>
            <p:cNvGrpSpPr/>
            <p:nvPr/>
          </p:nvGrpSpPr>
          <p:grpSpPr bwMode="auto">
            <a:xfrm>
              <a:off x="1897028" y="3873381"/>
              <a:ext cx="1076312" cy="834127"/>
              <a:chOff x="1478319" y="2371331"/>
              <a:chExt cx="1076312" cy="834127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>
                <a:off x="1478319" y="3205458"/>
                <a:ext cx="10763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17" name="矩形 25"/>
              <p:cNvSpPr>
                <a:spLocks noChangeArrowheads="1"/>
              </p:cNvSpPr>
              <p:nvPr/>
            </p:nvSpPr>
            <p:spPr bwMode="auto">
              <a:xfrm>
                <a:off x="1721702" y="2371331"/>
                <a:ext cx="459495" cy="346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5 1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18" name="矩形 26"/>
              <p:cNvSpPr>
                <a:spLocks noChangeArrowheads="1"/>
              </p:cNvSpPr>
              <p:nvPr/>
            </p:nvSpPr>
            <p:spPr bwMode="auto">
              <a:xfrm>
                <a:off x="1572503" y="2726695"/>
                <a:ext cx="600157" cy="3463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- 3 6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15" name="KSO_Shape"/>
            <p:cNvSpPr/>
            <p:nvPr/>
          </p:nvSpPr>
          <p:spPr bwMode="auto">
            <a:xfrm>
              <a:off x="1266609" y="4206901"/>
              <a:ext cx="262899" cy="261374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rgbClr val="00B0F0"/>
              </a:solidFill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8022001" y="2208102"/>
            <a:ext cx="1919818" cy="1567604"/>
            <a:chOff x="3703128" y="2346650"/>
            <a:chExt cx="1439845" cy="1175593"/>
          </a:xfrm>
        </p:grpSpPr>
        <p:sp>
          <p:nvSpPr>
            <p:cNvPr id="16407" name="矩形 28"/>
            <p:cNvSpPr>
              <a:spLocks noChangeArrowheads="1"/>
            </p:cNvSpPr>
            <p:nvPr/>
          </p:nvSpPr>
          <p:spPr bwMode="auto">
            <a:xfrm>
              <a:off x="4509658" y="3176027"/>
              <a:ext cx="267138" cy="3462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6408" name="组合 29"/>
            <p:cNvGrpSpPr/>
            <p:nvPr/>
          </p:nvGrpSpPr>
          <p:grpSpPr bwMode="auto">
            <a:xfrm>
              <a:off x="3703128" y="2346650"/>
              <a:ext cx="1439845" cy="813996"/>
              <a:chOff x="1533495" y="3893306"/>
              <a:chExt cx="1439845" cy="813996"/>
            </a:xfrm>
          </p:grpSpPr>
          <p:grpSp>
            <p:nvGrpSpPr>
              <p:cNvPr id="16409" name="组合 30"/>
              <p:cNvGrpSpPr/>
              <p:nvPr/>
            </p:nvGrpSpPr>
            <p:grpSpPr bwMode="auto">
              <a:xfrm>
                <a:off x="1897028" y="3893306"/>
                <a:ext cx="1076312" cy="813996"/>
                <a:chOff x="1478319" y="2391256"/>
                <a:chExt cx="1076312" cy="81399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478319" y="3205252"/>
                  <a:ext cx="1076312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12" name="矩形 33"/>
                <p:cNvSpPr>
                  <a:spLocks noChangeArrowheads="1"/>
                </p:cNvSpPr>
                <p:nvPr/>
              </p:nvSpPr>
              <p:spPr bwMode="auto">
                <a:xfrm>
                  <a:off x="1708166" y="2391256"/>
                  <a:ext cx="459495" cy="346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5 1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413" name="矩形 34"/>
                <p:cNvSpPr>
                  <a:spLocks noChangeArrowheads="1"/>
                </p:cNvSpPr>
                <p:nvPr/>
              </p:nvSpPr>
              <p:spPr bwMode="auto">
                <a:xfrm>
                  <a:off x="1567504" y="2713905"/>
                  <a:ext cx="600157" cy="346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algn="ctr"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- 3 6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10" name="KSO_Shape"/>
              <p:cNvSpPr/>
              <p:nvPr/>
            </p:nvSpPr>
            <p:spPr bwMode="auto">
              <a:xfrm>
                <a:off x="1533495" y="4234882"/>
                <a:ext cx="262899" cy="261374"/>
              </a:xfrm>
              <a:custGeom>
                <a:avLst/>
                <a:gdLst>
                  <a:gd name="T0" fmla="*/ 2147483647 w 3678"/>
                  <a:gd name="T1" fmla="*/ 2147483647 h 4197"/>
                  <a:gd name="T2" fmla="*/ 2147483647 w 3678"/>
                  <a:gd name="T3" fmla="*/ 2147483647 h 4197"/>
                  <a:gd name="T4" fmla="*/ 2147483647 w 3678"/>
                  <a:gd name="T5" fmla="*/ 2147483647 h 4197"/>
                  <a:gd name="T6" fmla="*/ 2147483647 w 3678"/>
                  <a:gd name="T7" fmla="*/ 2147483647 h 4197"/>
                  <a:gd name="T8" fmla="*/ 2147483647 w 3678"/>
                  <a:gd name="T9" fmla="*/ 2147483647 h 4197"/>
                  <a:gd name="T10" fmla="*/ 2147483647 w 3678"/>
                  <a:gd name="T11" fmla="*/ 2147483647 h 4197"/>
                  <a:gd name="T12" fmla="*/ 2147483647 w 3678"/>
                  <a:gd name="T13" fmla="*/ 2147483647 h 4197"/>
                  <a:gd name="T14" fmla="*/ 2147483647 w 3678"/>
                  <a:gd name="T15" fmla="*/ 2147483647 h 4197"/>
                  <a:gd name="T16" fmla="*/ 2147483647 w 3678"/>
                  <a:gd name="T17" fmla="*/ 2147483647 h 4197"/>
                  <a:gd name="T18" fmla="*/ 2147483647 w 3678"/>
                  <a:gd name="T19" fmla="*/ 2147483647 h 4197"/>
                  <a:gd name="T20" fmla="*/ 2147483647 w 3678"/>
                  <a:gd name="T21" fmla="*/ 2147483647 h 4197"/>
                  <a:gd name="T22" fmla="*/ 2147483647 w 3678"/>
                  <a:gd name="T23" fmla="*/ 2147483647 h 41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8"/>
                  <a:gd name="T37" fmla="*/ 0 h 4197"/>
                  <a:gd name="T38" fmla="*/ 3678 w 3678"/>
                  <a:gd name="T39" fmla="*/ 4197 h 41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8" h="4197">
                    <a:moveTo>
                      <a:pt x="2081" y="2099"/>
                    </a:moveTo>
                    <a:lnTo>
                      <a:pt x="0" y="0"/>
                    </a:lnTo>
                    <a:lnTo>
                      <a:pt x="762" y="2099"/>
                    </a:lnTo>
                    <a:lnTo>
                      <a:pt x="0" y="4197"/>
                    </a:lnTo>
                    <a:lnTo>
                      <a:pt x="2081" y="2099"/>
                    </a:lnTo>
                    <a:close/>
                    <a:moveTo>
                      <a:pt x="3678" y="2099"/>
                    </a:moveTo>
                    <a:lnTo>
                      <a:pt x="1597" y="0"/>
                    </a:lnTo>
                    <a:lnTo>
                      <a:pt x="2359" y="2099"/>
                    </a:lnTo>
                    <a:lnTo>
                      <a:pt x="1597" y="4197"/>
                    </a:lnTo>
                    <a:lnTo>
                      <a:pt x="3678" y="2099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00B0F0"/>
                </a:solidFill>
                <a:round/>
              </a:ln>
            </p:spPr>
            <p:txBody>
              <a:bodyPr anchor="ctr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 bwMode="auto">
          <a:xfrm>
            <a:off x="7903606" y="3910472"/>
            <a:ext cx="2531533" cy="1826881"/>
            <a:chOff x="814885" y="4919285"/>
            <a:chExt cx="1899189" cy="1369724"/>
          </a:xfrm>
        </p:grpSpPr>
        <p:sp>
          <p:nvSpPr>
            <p:cNvPr id="16405" name="矩形 36"/>
            <p:cNvSpPr>
              <a:spLocks noChangeArrowheads="1"/>
            </p:cNvSpPr>
            <p:nvPr/>
          </p:nvSpPr>
          <p:spPr bwMode="auto">
            <a:xfrm>
              <a:off x="814885" y="5389049"/>
              <a:ext cx="1899189" cy="899960"/>
            </a:xfrm>
            <a:prstGeom prst="rect">
              <a:avLst/>
            </a:prstGeom>
            <a:noFill/>
            <a:ln w="22225"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十位上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5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退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剩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4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4-3=1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，</a:t>
              </a:r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写在得数的十位上。</a:t>
              </a:r>
            </a:p>
          </p:txBody>
        </p:sp>
        <p:sp>
          <p:nvSpPr>
            <p:cNvPr id="16406" name="KSO_Shape"/>
            <p:cNvSpPr/>
            <p:nvPr/>
          </p:nvSpPr>
          <p:spPr bwMode="auto">
            <a:xfrm rot="-5400000">
              <a:off x="1664701" y="4884716"/>
              <a:ext cx="235557" cy="304695"/>
            </a:xfrm>
            <a:custGeom>
              <a:avLst/>
              <a:gdLst>
                <a:gd name="T0" fmla="*/ 2147483647 w 3678"/>
                <a:gd name="T1" fmla="*/ 2147483647 h 4197"/>
                <a:gd name="T2" fmla="*/ 2147483647 w 3678"/>
                <a:gd name="T3" fmla="*/ 2147483647 h 4197"/>
                <a:gd name="T4" fmla="*/ 2147483647 w 3678"/>
                <a:gd name="T5" fmla="*/ 2147483647 h 4197"/>
                <a:gd name="T6" fmla="*/ 2147483647 w 3678"/>
                <a:gd name="T7" fmla="*/ 2147483647 h 4197"/>
                <a:gd name="T8" fmla="*/ 2147483647 w 3678"/>
                <a:gd name="T9" fmla="*/ 2147483647 h 4197"/>
                <a:gd name="T10" fmla="*/ 2147483647 w 3678"/>
                <a:gd name="T11" fmla="*/ 2147483647 h 4197"/>
                <a:gd name="T12" fmla="*/ 2147483647 w 3678"/>
                <a:gd name="T13" fmla="*/ 2147483647 h 4197"/>
                <a:gd name="T14" fmla="*/ 2147483647 w 3678"/>
                <a:gd name="T15" fmla="*/ 2147483647 h 4197"/>
                <a:gd name="T16" fmla="*/ 2147483647 w 3678"/>
                <a:gd name="T17" fmla="*/ 2147483647 h 4197"/>
                <a:gd name="T18" fmla="*/ 2147483647 w 3678"/>
                <a:gd name="T19" fmla="*/ 2147483647 h 4197"/>
                <a:gd name="T20" fmla="*/ 2147483647 w 3678"/>
                <a:gd name="T21" fmla="*/ 2147483647 h 4197"/>
                <a:gd name="T22" fmla="*/ 2147483647 w 3678"/>
                <a:gd name="T23" fmla="*/ 2147483647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78"/>
                <a:gd name="T37" fmla="*/ 0 h 4197"/>
                <a:gd name="T38" fmla="*/ 3678 w 3678"/>
                <a:gd name="T39" fmla="*/ 4197 h 4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FF452D"/>
            </a:solidFill>
            <a:ln w="9525">
              <a:noFill/>
              <a:round/>
            </a:ln>
          </p:spPr>
          <p:txBody>
            <a:bodyPr anchor="ctr"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8813185" y="331403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055442" y="2054530"/>
            <a:ext cx="52771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4644372" y="2044632"/>
            <a:ext cx="269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8548235" y="207579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8728150" y="2019404"/>
            <a:ext cx="2696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1" name="AutoShape 27"/>
          <p:cNvSpPr>
            <a:spLocks noChangeArrowheads="1"/>
          </p:cNvSpPr>
          <p:nvPr/>
        </p:nvSpPr>
        <p:spPr bwMode="auto">
          <a:xfrm>
            <a:off x="6147970" y="1128200"/>
            <a:ext cx="3955061" cy="919401"/>
          </a:xfrm>
          <a:prstGeom prst="wedgeRoundRectCallout">
            <a:avLst>
              <a:gd name="adj1" fmla="val 58269"/>
              <a:gd name="adj2" fmla="val -17088"/>
              <a:gd name="adj3" fmla="val 16667"/>
            </a:avLst>
          </a:prstGeom>
          <a:noFill/>
          <a:ln w="1905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个位不够减，要从十位借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，在十位上面写“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”表示。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4524707" y="223111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5912562" y="1130300"/>
            <a:ext cx="4218878" cy="919401"/>
          </a:xfrm>
          <a:prstGeom prst="wedgeRoundRectCallout">
            <a:avLst>
              <a:gd name="adj1" fmla="val 57414"/>
              <a:gd name="adj2" fmla="val -10328"/>
              <a:gd name="adj3" fmla="val 16667"/>
            </a:avLst>
          </a:prstGeom>
          <a:noFill/>
          <a:ln w="22225">
            <a:solidFill>
              <a:schemeClr val="accent1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在计算过程中，为了方便，一般都把“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”简写成“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.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”。</a:t>
            </a:r>
          </a:p>
        </p:txBody>
      </p:sp>
      <p:pic>
        <p:nvPicPr>
          <p:cNvPr id="16404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8112" y="1062003"/>
            <a:ext cx="2254718" cy="225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笔 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1" grpId="0"/>
      <p:bldP spid="46" grpId="0"/>
      <p:bldP spid="48" grpId="0"/>
      <p:bldP spid="49" grpId="0"/>
      <p:bldP spid="50" grpId="0"/>
      <p:bldP spid="51" grpId="0" bldLvl="0" animBg="1"/>
      <p:bldP spid="51" grpId="1" bldLvl="0" animBg="1"/>
      <p:bldP spid="51" grpId="2" animBg="1"/>
      <p:bldP spid="52" grpId="0"/>
      <p:bldP spid="52" grpId="1"/>
      <p:bldP spid="53" grpId="0" bldLvl="0" animBg="1"/>
      <p:bldP spid="53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398" y="3468073"/>
            <a:ext cx="1941182" cy="276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72989" y="1980167"/>
            <a:ext cx="140775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51 - 36 =</a:t>
            </a:r>
          </a:p>
        </p:txBody>
      </p:sp>
      <p:sp>
        <p:nvSpPr>
          <p:cNvPr id="16" name="对话气泡: 圆角矩形 15"/>
          <p:cNvSpPr/>
          <p:nvPr/>
        </p:nvSpPr>
        <p:spPr>
          <a:xfrm>
            <a:off x="3280747" y="3758129"/>
            <a:ext cx="2520613" cy="722431"/>
          </a:xfrm>
          <a:prstGeom prst="wedgeRoundRectCallout">
            <a:avLst>
              <a:gd name="adj1" fmla="val -63680"/>
              <a:gd name="adj2" fmla="val -3681"/>
              <a:gd name="adj3" fmla="val 16667"/>
            </a:avLst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计算结果是多少？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62300" y="1969584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13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541183" y="1980167"/>
            <a:ext cx="113204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（枚）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701674" y="1239565"/>
            <a:ext cx="59372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中国比美国多多少枚金牌？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39849" y="2783404"/>
            <a:ext cx="6248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答：中国比美国多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13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枚金牌。</a:t>
            </a:r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4187" y="1969584"/>
            <a:ext cx="4779433" cy="136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笔 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ldLvl="0" animBg="1"/>
      <p:bldP spid="5" grpId="0"/>
      <p:bldP spid="6" grpId="0"/>
      <p:bldP spid="2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宽屏</PresentationFormat>
  <Paragraphs>233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2020-06-22T09:53:55Z</dcterms:created>
  <dcterms:modified xsi:type="dcterms:W3CDTF">2021-01-08T23:12:49Z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