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7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7" r:id="rId22"/>
    <p:sldId id="280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63">
          <p15:clr>
            <a:srgbClr val="A4A3A4"/>
          </p15:clr>
        </p15:guide>
        <p15:guide id="4" orient="horz" pos="686">
          <p15:clr>
            <a:srgbClr val="A4A3A4"/>
          </p15:clr>
        </p15:guide>
        <p15:guide id="5" orient="horz" pos="3952">
          <p15:clr>
            <a:srgbClr val="A4A3A4"/>
          </p15:clr>
        </p15:guide>
        <p15:guide id="6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D1BD"/>
    <a:srgbClr val="48CEFC"/>
    <a:srgbClr val="AB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882"/>
      </p:cViewPr>
      <p:guideLst>
        <p:guide pos="415"/>
        <p:guide pos="7256"/>
        <p:guide orient="horz" pos="663"/>
        <p:guide orient="horz" pos="686"/>
        <p:guide orient="horz" pos="3952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2FB9976-0288-432E-A469-1DBBF09C9963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43BE0F4-F33D-4906-914D-F4219F007C5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D80-458D-41D4-A242-ED0B44164974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123B-AFAF-48DD-8EB9-A59BFA4910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BBD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BBD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7A4BD80-458D-41D4-A242-ED0B44164974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1A6123B-AFAF-48DD-8EB9-A59BFA4910F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6" r="39454" b="41410"/>
          <a:stretch>
            <a:fillRect/>
          </a:stretch>
        </p:blipFill>
        <p:spPr>
          <a:xfrm>
            <a:off x="-11837" y="112959"/>
            <a:ext cx="2277055" cy="3897163"/>
          </a:xfrm>
          <a:custGeom>
            <a:avLst/>
            <a:gdLst>
              <a:gd name="connsiteX0" fmla="*/ 0 w 2277055"/>
              <a:gd name="connsiteY0" fmla="*/ 0 h 3897163"/>
              <a:gd name="connsiteX1" fmla="*/ 131727 w 2277055"/>
              <a:gd name="connsiteY1" fmla="*/ 0 h 3897163"/>
              <a:gd name="connsiteX2" fmla="*/ 2277055 w 2277055"/>
              <a:gd name="connsiteY2" fmla="*/ 1874464 h 3897163"/>
              <a:gd name="connsiteX3" fmla="*/ 0 w 2277055"/>
              <a:gd name="connsiteY3" fmla="*/ 3897163 h 3897163"/>
              <a:gd name="connsiteX4" fmla="*/ 0 w 2277055"/>
              <a:gd name="connsiteY4" fmla="*/ 0 h 389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7055" h="3897163">
                <a:moveTo>
                  <a:pt x="0" y="0"/>
                </a:moveTo>
                <a:lnTo>
                  <a:pt x="131727" y="0"/>
                </a:lnTo>
                <a:lnTo>
                  <a:pt x="2277055" y="1874464"/>
                </a:lnTo>
                <a:lnTo>
                  <a:pt x="0" y="389716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1" t="29246" r="13340" b="2315"/>
          <a:stretch>
            <a:fillRect/>
          </a:stretch>
        </p:blipFill>
        <p:spPr>
          <a:xfrm>
            <a:off x="0" y="2058295"/>
            <a:ext cx="4552314" cy="4552314"/>
          </a:xfrm>
          <a:custGeom>
            <a:avLst/>
            <a:gdLst>
              <a:gd name="connsiteX0" fmla="*/ 2406368 w 4552314"/>
              <a:gd name="connsiteY0" fmla="*/ 0 h 4552314"/>
              <a:gd name="connsiteX1" fmla="*/ 4552314 w 4552314"/>
              <a:gd name="connsiteY1" fmla="*/ 2406368 h 4552314"/>
              <a:gd name="connsiteX2" fmla="*/ 2145945 w 4552314"/>
              <a:gd name="connsiteY2" fmla="*/ 4552314 h 4552314"/>
              <a:gd name="connsiteX3" fmla="*/ 0 w 4552314"/>
              <a:gd name="connsiteY3" fmla="*/ 2145945 h 4552314"/>
              <a:gd name="connsiteX4" fmla="*/ 2406368 w 4552314"/>
              <a:gd name="connsiteY4" fmla="*/ 0 h 455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2314" h="4552314">
                <a:moveTo>
                  <a:pt x="2406368" y="0"/>
                </a:moveTo>
                <a:lnTo>
                  <a:pt x="4552314" y="2406368"/>
                </a:lnTo>
                <a:lnTo>
                  <a:pt x="2145945" y="4552314"/>
                </a:lnTo>
                <a:lnTo>
                  <a:pt x="0" y="2145945"/>
                </a:lnTo>
                <a:lnTo>
                  <a:pt x="2406368" y="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6" t="-1730" r="63950" b="100000"/>
          <a:stretch>
            <a:fillRect/>
          </a:stretch>
        </p:blipFill>
        <p:spPr>
          <a:xfrm>
            <a:off x="-11837" y="-2136"/>
            <a:ext cx="131727" cy="115095"/>
          </a:xfrm>
          <a:custGeom>
            <a:avLst/>
            <a:gdLst>
              <a:gd name="connsiteX0" fmla="*/ 0 w 131727"/>
              <a:gd name="connsiteY0" fmla="*/ 0 h 115095"/>
              <a:gd name="connsiteX1" fmla="*/ 131727 w 131727"/>
              <a:gd name="connsiteY1" fmla="*/ 115095 h 115095"/>
              <a:gd name="connsiteX2" fmla="*/ 0 w 131727"/>
              <a:gd name="connsiteY2" fmla="*/ 115095 h 115095"/>
              <a:gd name="connsiteX3" fmla="*/ 0 w 131727"/>
              <a:gd name="connsiteY3" fmla="*/ 0 h 11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727" h="115095">
                <a:moveTo>
                  <a:pt x="0" y="0"/>
                </a:moveTo>
                <a:lnTo>
                  <a:pt x="131727" y="115095"/>
                </a:lnTo>
                <a:lnTo>
                  <a:pt x="0" y="115095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6" name="组合 5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7" name="组合 6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9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BD1B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11" name="文本框 10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2" name="直接连接符 11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3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BD1BD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2.3.2    </a:t>
                  </a:r>
                  <a:r>
                    <a:rPr lang="zh-CN" altLang="en-US" sz="5400" b="1" dirty="0">
                      <a:solidFill>
                        <a:srgbClr val="BBD1BD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连  减</a:t>
                  </a:r>
                </a:p>
              </p:txBody>
            </p:sp>
          </p:grpSp>
        </p:grpSp>
        <p:sp>
          <p:nvSpPr>
            <p:cNvPr id="8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第二单元  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100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以内的加法和减法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BBD1BD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人教版小学数学二年级上册</a:t>
            </a:r>
          </a:p>
        </p:txBody>
      </p:sp>
      <p:sp>
        <p:nvSpPr>
          <p:cNvPr id="15" name="菱形 14"/>
          <p:cNvSpPr/>
          <p:nvPr/>
        </p:nvSpPr>
        <p:spPr>
          <a:xfrm rot="273414">
            <a:off x="2928982" y="1756529"/>
            <a:ext cx="1558472" cy="1558472"/>
          </a:xfrm>
          <a:prstGeom prst="diamond">
            <a:avLst/>
          </a:prstGeom>
          <a:solidFill>
            <a:srgbClr val="BBD1BD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2" name="菱形 21"/>
          <p:cNvSpPr/>
          <p:nvPr/>
        </p:nvSpPr>
        <p:spPr>
          <a:xfrm rot="21329411">
            <a:off x="1208579" y="79753"/>
            <a:ext cx="1558472" cy="1558472"/>
          </a:xfrm>
          <a:prstGeom prst="diamond">
            <a:avLst/>
          </a:prstGeom>
          <a:solidFill>
            <a:srgbClr val="BBD1BD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3" name="菱形 22"/>
          <p:cNvSpPr/>
          <p:nvPr/>
        </p:nvSpPr>
        <p:spPr>
          <a:xfrm>
            <a:off x="9354732" y="6078764"/>
            <a:ext cx="1558472" cy="1558472"/>
          </a:xfrm>
          <a:prstGeom prst="diamond">
            <a:avLst/>
          </a:prstGeom>
          <a:solidFill>
            <a:srgbClr val="BBD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5" name="菱形 24"/>
          <p:cNvSpPr/>
          <p:nvPr/>
        </p:nvSpPr>
        <p:spPr>
          <a:xfrm>
            <a:off x="10532022" y="6078764"/>
            <a:ext cx="1558472" cy="1558472"/>
          </a:xfrm>
          <a:prstGeom prst="diamond">
            <a:avLst/>
          </a:prstGeom>
          <a:solidFill>
            <a:srgbClr val="BBD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6" name="菱形 25"/>
          <p:cNvSpPr/>
          <p:nvPr/>
        </p:nvSpPr>
        <p:spPr>
          <a:xfrm>
            <a:off x="9510942" y="6067334"/>
            <a:ext cx="1558472" cy="1558472"/>
          </a:xfrm>
          <a:prstGeom prst="diamond">
            <a:avLst/>
          </a:prstGeom>
          <a:solidFill>
            <a:srgbClr val="BBD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7" name="菱形 26"/>
          <p:cNvSpPr/>
          <p:nvPr/>
        </p:nvSpPr>
        <p:spPr>
          <a:xfrm>
            <a:off x="10688232" y="6067334"/>
            <a:ext cx="1558472" cy="1558472"/>
          </a:xfrm>
          <a:prstGeom prst="diamond">
            <a:avLst/>
          </a:prstGeom>
          <a:solidFill>
            <a:srgbClr val="BBD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658813" y="1245360"/>
            <a:ext cx="114088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共有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84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个大南瓜，李大爷运走了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40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个，王叔叔运走了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26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个。还剩多少个？</a:t>
            </a:r>
          </a:p>
        </p:txBody>
      </p:sp>
      <p:sp>
        <p:nvSpPr>
          <p:cNvPr id="3" name="圆角矩形标注 2"/>
          <p:cNvSpPr/>
          <p:nvPr/>
        </p:nvSpPr>
        <p:spPr>
          <a:xfrm>
            <a:off x="7674016" y="2316430"/>
            <a:ext cx="3505120" cy="1433136"/>
          </a:xfrm>
          <a:prstGeom prst="wedgeRoundRectCallout">
            <a:avLst>
              <a:gd name="adj1" fmla="val 36076"/>
              <a:gd name="adj2" fmla="val 66484"/>
              <a:gd name="adj3" fmla="val 16667"/>
            </a:avLst>
          </a:prstGeom>
          <a:noFill/>
          <a:ln w="222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先算出一共运走了多少个大南瓜，再求还剩多少个大南瓜。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257466" y="3749566"/>
            <a:ext cx="252024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40+26=66</a:t>
            </a: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（个）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1302806" y="4672895"/>
            <a:ext cx="244329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84-66=18</a:t>
            </a:r>
            <a:r>
              <a:rPr lang="zh-CN" altLang="en-US" sz="24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（个）</a:t>
            </a:r>
          </a:p>
        </p:txBody>
      </p:sp>
      <p:grpSp>
        <p:nvGrpSpPr>
          <p:cNvPr id="26" name="组合 25"/>
          <p:cNvGrpSpPr/>
          <p:nvPr/>
        </p:nvGrpSpPr>
        <p:grpSpPr bwMode="auto">
          <a:xfrm>
            <a:off x="3647050" y="3901255"/>
            <a:ext cx="4026966" cy="1081616"/>
            <a:chOff x="4666649" y="3183799"/>
            <a:chExt cx="3019485" cy="809896"/>
          </a:xfrm>
        </p:grpSpPr>
        <p:sp>
          <p:nvSpPr>
            <p:cNvPr id="18440" name="矩形 26"/>
            <p:cNvSpPr>
              <a:spLocks noChangeArrowheads="1"/>
            </p:cNvSpPr>
            <p:nvPr/>
          </p:nvSpPr>
          <p:spPr bwMode="auto">
            <a:xfrm>
              <a:off x="4879322" y="3412805"/>
              <a:ext cx="2806812" cy="3456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84  –</a:t>
              </a:r>
              <a:r>
                <a:rPr lang="zh-CN" altLang="en-US" sz="2400" kern="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（</a:t>
              </a:r>
              <a:r>
                <a:rPr lang="en-US" altLang="zh-CN" sz="2400" kern="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40+26</a:t>
              </a:r>
              <a:r>
                <a:rPr lang="zh-CN" altLang="en-US" sz="2400" kern="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2400" kern="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= 18</a:t>
              </a:r>
              <a:r>
                <a:rPr lang="zh-CN" altLang="en-US" sz="2400" kern="0" dirty="0">
                  <a:solidFill>
                    <a:srgbClr val="0070C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（个）</a:t>
              </a:r>
            </a:p>
          </p:txBody>
        </p:sp>
        <p:sp>
          <p:nvSpPr>
            <p:cNvPr id="5" name="右大括号 4"/>
            <p:cNvSpPr/>
            <p:nvPr/>
          </p:nvSpPr>
          <p:spPr>
            <a:xfrm>
              <a:off x="4666649" y="3183799"/>
              <a:ext cx="212673" cy="809896"/>
            </a:xfrm>
            <a:prstGeom prst="rightBrace">
              <a:avLst>
                <a:gd name="adj1" fmla="val 32785"/>
                <a:gd name="adj2" fmla="val 50000"/>
              </a:avLst>
            </a:prstGeom>
            <a:ln w="19050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60400" y="2085598"/>
            <a:ext cx="397416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举手发言：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你是怎么想的？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09124" y="3997177"/>
            <a:ext cx="1105150" cy="167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 bldLvl="0" animBg="1"/>
      <p:bldP spid="2" grpId="0"/>
      <p:bldP spid="2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 bwMode="auto">
          <a:xfrm>
            <a:off x="4559846" y="2261591"/>
            <a:ext cx="3073600" cy="464974"/>
            <a:chOff x="3528166" y="2901395"/>
            <a:chExt cx="2305114" cy="348927"/>
          </a:xfrm>
        </p:grpSpPr>
        <p:sp>
          <p:nvSpPr>
            <p:cNvPr id="19463" name="矩形 5"/>
            <p:cNvSpPr>
              <a:spLocks noChangeArrowheads="1"/>
            </p:cNvSpPr>
            <p:nvPr/>
          </p:nvSpPr>
          <p:spPr bwMode="auto">
            <a:xfrm>
              <a:off x="3528166" y="2901395"/>
              <a:ext cx="1198842" cy="346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84-40-26=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9464" name="矩形 6"/>
            <p:cNvSpPr>
              <a:spLocks noChangeArrowheads="1"/>
            </p:cNvSpPr>
            <p:nvPr/>
          </p:nvSpPr>
          <p:spPr bwMode="auto">
            <a:xfrm>
              <a:off x="4727008" y="2903878"/>
              <a:ext cx="1106272" cy="34644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18</a:t>
              </a:r>
              <a:r>
                <a:rPr lang="zh-CN" altLang="en-US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（个）</a:t>
              </a:r>
            </a:p>
          </p:txBody>
        </p:sp>
      </p:grp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112014" y="2306671"/>
            <a:ext cx="144783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324ED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方法一：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112014" y="3047186"/>
            <a:ext cx="144783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324ED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方法二：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443386" y="3047185"/>
            <a:ext cx="37513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84–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40+26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=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18 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（个）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190721" y="3877860"/>
            <a:ext cx="27382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口答：还剩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18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个。</a:t>
            </a:r>
          </a:p>
        </p:txBody>
      </p: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658813" y="1245163"/>
            <a:ext cx="1107651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共有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84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个大南瓜，李大爷运走了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40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个，王叔叔运走了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26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个。还剩多少个？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6233" y="3554362"/>
            <a:ext cx="1665921" cy="237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圆角矩形 1"/>
          <p:cNvSpPr/>
          <p:nvPr/>
        </p:nvSpPr>
        <p:spPr>
          <a:xfrm>
            <a:off x="2982423" y="1909823"/>
            <a:ext cx="6227154" cy="2131324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连减的竖式计算方法：</a:t>
            </a:r>
          </a:p>
          <a:p>
            <a:pPr defTabSz="1219200">
              <a:lnSpc>
                <a:spcPct val="150000"/>
              </a:lnSpc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计算连减时，要按照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从左到右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的顺序依次进行计算，竖式计算时，列一个比较简便。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1459611" y="2080386"/>
            <a:ext cx="25632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90-58-30=</a:t>
            </a:r>
          </a:p>
        </p:txBody>
      </p:sp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4233275" y="2057083"/>
            <a:ext cx="25632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75-28-19=</a:t>
            </a:r>
          </a:p>
        </p:txBody>
      </p:sp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7552795" y="2080850"/>
            <a:ext cx="32258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72-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6+44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=</a:t>
            </a:r>
          </a:p>
        </p:txBody>
      </p:sp>
      <p:sp>
        <p:nvSpPr>
          <p:cNvPr id="21508" name="文本框 3"/>
          <p:cNvSpPr txBox="1">
            <a:spLocks noChangeArrowheads="1"/>
          </p:cNvSpPr>
          <p:nvPr/>
        </p:nvSpPr>
        <p:spPr bwMode="auto">
          <a:xfrm>
            <a:off x="638336" y="1284414"/>
            <a:ext cx="207941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列竖式计算。</a:t>
            </a: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2951633" y="2080386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5711821" y="2014992"/>
            <a:ext cx="52770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28</a:t>
            </a:r>
          </a:p>
        </p:txBody>
      </p:sp>
      <p:sp>
        <p:nvSpPr>
          <p:cNvPr id="50" name="矩形 49"/>
          <p:cNvSpPr>
            <a:spLocks noChangeArrowheads="1"/>
          </p:cNvSpPr>
          <p:nvPr/>
        </p:nvSpPr>
        <p:spPr bwMode="auto">
          <a:xfrm>
            <a:off x="9675812" y="2074441"/>
            <a:ext cx="52770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22</a:t>
            </a: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7916191" y="2600208"/>
            <a:ext cx="2057400" cy="1592361"/>
            <a:chOff x="10099" y="2704"/>
            <a:chExt cx="2430" cy="1882"/>
          </a:xfrm>
        </p:grpSpPr>
        <p:sp>
          <p:nvSpPr>
            <p:cNvPr id="21544" name="矩形 62"/>
            <p:cNvSpPr>
              <a:spLocks noChangeArrowheads="1"/>
            </p:cNvSpPr>
            <p:nvPr/>
          </p:nvSpPr>
          <p:spPr bwMode="auto">
            <a:xfrm>
              <a:off x="11172" y="4031"/>
              <a:ext cx="575" cy="5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0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1545" name="矩形 63"/>
            <p:cNvSpPr>
              <a:spLocks noChangeArrowheads="1"/>
            </p:cNvSpPr>
            <p:nvPr/>
          </p:nvSpPr>
          <p:spPr bwMode="auto">
            <a:xfrm>
              <a:off x="10816" y="4040"/>
              <a:ext cx="575" cy="5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5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grpSp>
          <p:nvGrpSpPr>
            <p:cNvPr id="21546" name="组合 64"/>
            <p:cNvGrpSpPr/>
            <p:nvPr/>
          </p:nvGrpSpPr>
          <p:grpSpPr bwMode="auto">
            <a:xfrm>
              <a:off x="10099" y="2704"/>
              <a:ext cx="2430" cy="1307"/>
              <a:chOff x="6412666" y="1717215"/>
              <a:chExt cx="1543050" cy="830030"/>
            </a:xfrm>
          </p:grpSpPr>
          <p:sp>
            <p:nvSpPr>
              <p:cNvPr id="21548" name="矩形 65"/>
              <p:cNvSpPr>
                <a:spLocks noChangeArrowheads="1"/>
              </p:cNvSpPr>
              <p:nvPr/>
            </p:nvSpPr>
            <p:spPr bwMode="auto">
              <a:xfrm>
                <a:off x="6661579" y="1717215"/>
                <a:ext cx="657872" cy="62367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      6</a:t>
                </a:r>
              </a:p>
              <a:p>
                <a:pPr defTabSz="1219200"/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+ 4 4</a:t>
                </a: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67" name="直接连接符 66"/>
              <p:cNvCxnSpPr/>
              <p:nvPr/>
            </p:nvCxnSpPr>
            <p:spPr>
              <a:xfrm>
                <a:off x="6412666" y="2547245"/>
                <a:ext cx="154305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547" name="矩形 69"/>
            <p:cNvSpPr>
              <a:spLocks noChangeArrowheads="1"/>
            </p:cNvSpPr>
            <p:nvPr/>
          </p:nvSpPr>
          <p:spPr bwMode="auto">
            <a:xfrm>
              <a:off x="10893" y="3493"/>
              <a:ext cx="421" cy="5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71" name="组合 70"/>
          <p:cNvGrpSpPr/>
          <p:nvPr/>
        </p:nvGrpSpPr>
        <p:grpSpPr bwMode="auto">
          <a:xfrm>
            <a:off x="1356682" y="2680767"/>
            <a:ext cx="2189939" cy="2463800"/>
            <a:chOff x="1401" y="2961"/>
            <a:chExt cx="2585" cy="2910"/>
          </a:xfrm>
        </p:grpSpPr>
        <p:grpSp>
          <p:nvGrpSpPr>
            <p:cNvPr id="21534" name="组合 8"/>
            <p:cNvGrpSpPr/>
            <p:nvPr/>
          </p:nvGrpSpPr>
          <p:grpSpPr bwMode="auto">
            <a:xfrm>
              <a:off x="1401" y="4670"/>
              <a:ext cx="2431" cy="610"/>
              <a:chOff x="2879250" y="2434330"/>
              <a:chExt cx="1543718" cy="386706"/>
            </a:xfrm>
          </p:grpSpPr>
          <p:sp>
            <p:nvSpPr>
              <p:cNvPr id="21542" name="矩形 9"/>
              <p:cNvSpPr>
                <a:spLocks noChangeArrowheads="1"/>
              </p:cNvSpPr>
              <p:nvPr/>
            </p:nvSpPr>
            <p:spPr bwMode="auto">
              <a:xfrm>
                <a:off x="3264789" y="2434330"/>
                <a:ext cx="663502" cy="34596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- 3  0</a:t>
                </a: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>
                <a:off x="2879250" y="2821036"/>
                <a:ext cx="1543718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535" name="矩形 5"/>
            <p:cNvSpPr>
              <a:spLocks noChangeArrowheads="1"/>
            </p:cNvSpPr>
            <p:nvPr/>
          </p:nvSpPr>
          <p:spPr bwMode="auto">
            <a:xfrm>
              <a:off x="2617" y="4175"/>
              <a:ext cx="575" cy="5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1536" name="矩形 12"/>
            <p:cNvSpPr>
              <a:spLocks noChangeArrowheads="1"/>
            </p:cNvSpPr>
            <p:nvPr/>
          </p:nvSpPr>
          <p:spPr bwMode="auto">
            <a:xfrm>
              <a:off x="2242" y="4175"/>
              <a:ext cx="575" cy="5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3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grpSp>
          <p:nvGrpSpPr>
            <p:cNvPr id="21537" name="组合 16"/>
            <p:cNvGrpSpPr/>
            <p:nvPr/>
          </p:nvGrpSpPr>
          <p:grpSpPr bwMode="auto">
            <a:xfrm>
              <a:off x="1555" y="2961"/>
              <a:ext cx="2431" cy="1103"/>
              <a:chOff x="987347" y="1879783"/>
              <a:chExt cx="1543718" cy="700173"/>
            </a:xfrm>
          </p:grpSpPr>
          <p:sp>
            <p:nvSpPr>
              <p:cNvPr id="21540" name="矩形 17"/>
              <p:cNvSpPr>
                <a:spLocks noChangeArrowheads="1"/>
              </p:cNvSpPr>
              <p:nvPr/>
            </p:nvSpPr>
            <p:spPr bwMode="auto">
              <a:xfrm>
                <a:off x="1331705" y="1879783"/>
                <a:ext cx="599819" cy="62317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  9 0</a:t>
                </a:r>
              </a:p>
              <a:p>
                <a:pPr defTabSz="1219200"/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- 5 8</a:t>
                </a: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987347" y="2579956"/>
                <a:ext cx="1543718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538" name="矩形 19"/>
            <p:cNvSpPr>
              <a:spLocks noChangeArrowheads="1"/>
            </p:cNvSpPr>
            <p:nvPr/>
          </p:nvSpPr>
          <p:spPr bwMode="auto">
            <a:xfrm>
              <a:off x="2586" y="5326"/>
              <a:ext cx="575" cy="5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1539" name="矩形 14"/>
            <p:cNvSpPr>
              <a:spLocks noChangeArrowheads="1"/>
            </p:cNvSpPr>
            <p:nvPr/>
          </p:nvSpPr>
          <p:spPr bwMode="auto">
            <a:xfrm>
              <a:off x="2162" y="3006"/>
              <a:ext cx="318" cy="2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>
                <a:lnSpc>
                  <a:spcPct val="30000"/>
                </a:lnSpc>
              </a:pPr>
              <a:r>
                <a:rPr lang="en-US" altLang="zh-CN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.</a:t>
              </a:r>
              <a:endPara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4520627" y="2600208"/>
            <a:ext cx="2108209" cy="2431964"/>
            <a:chOff x="5623" y="2825"/>
            <a:chExt cx="2491" cy="2872"/>
          </a:xfrm>
        </p:grpSpPr>
        <p:grpSp>
          <p:nvGrpSpPr>
            <p:cNvPr id="21522" name="组合 21"/>
            <p:cNvGrpSpPr/>
            <p:nvPr/>
          </p:nvGrpSpPr>
          <p:grpSpPr bwMode="auto">
            <a:xfrm>
              <a:off x="5683" y="4486"/>
              <a:ext cx="2431" cy="691"/>
              <a:chOff x="2881138" y="2329767"/>
              <a:chExt cx="1543663" cy="439335"/>
            </a:xfrm>
          </p:grpSpPr>
          <p:sp>
            <p:nvSpPr>
              <p:cNvPr id="21532" name="矩形 22"/>
              <p:cNvSpPr>
                <a:spLocks noChangeArrowheads="1"/>
              </p:cNvSpPr>
              <p:nvPr/>
            </p:nvSpPr>
            <p:spPr bwMode="auto">
              <a:xfrm>
                <a:off x="3261429" y="2329767"/>
                <a:ext cx="600394" cy="34655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- 1 9</a:t>
                </a: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2881138" y="2769102"/>
                <a:ext cx="1543663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523" name="矩形 29"/>
            <p:cNvSpPr>
              <a:spLocks noChangeArrowheads="1"/>
            </p:cNvSpPr>
            <p:nvPr/>
          </p:nvSpPr>
          <p:spPr bwMode="auto">
            <a:xfrm>
              <a:off x="6833" y="4016"/>
              <a:ext cx="575" cy="5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7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1524" name="矩形 53"/>
            <p:cNvSpPr>
              <a:spLocks noChangeArrowheads="1"/>
            </p:cNvSpPr>
            <p:nvPr/>
          </p:nvSpPr>
          <p:spPr bwMode="auto">
            <a:xfrm>
              <a:off x="6493" y="4019"/>
              <a:ext cx="575" cy="5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4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grpSp>
          <p:nvGrpSpPr>
            <p:cNvPr id="21525" name="组合 54"/>
            <p:cNvGrpSpPr/>
            <p:nvPr/>
          </p:nvGrpSpPr>
          <p:grpSpPr bwMode="auto">
            <a:xfrm>
              <a:off x="5623" y="2825"/>
              <a:ext cx="2431" cy="1189"/>
              <a:chOff x="3570916" y="1795400"/>
              <a:chExt cx="1543663" cy="755219"/>
            </a:xfrm>
          </p:grpSpPr>
          <p:sp>
            <p:nvSpPr>
              <p:cNvPr id="21530" name="矩形 55"/>
              <p:cNvSpPr>
                <a:spLocks noChangeArrowheads="1"/>
              </p:cNvSpPr>
              <p:nvPr/>
            </p:nvSpPr>
            <p:spPr bwMode="auto">
              <a:xfrm>
                <a:off x="3999975" y="1795400"/>
                <a:ext cx="600394" cy="62315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  7 5</a:t>
                </a:r>
              </a:p>
              <a:p>
                <a:pPr defTabSz="1219200"/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- 2 8</a:t>
                </a: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57" name="直接连接符 56"/>
              <p:cNvCxnSpPr/>
              <p:nvPr/>
            </p:nvCxnSpPr>
            <p:spPr>
              <a:xfrm>
                <a:off x="3570916" y="2550619"/>
                <a:ext cx="1543663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526" name="矩形 57"/>
            <p:cNvSpPr>
              <a:spLocks noChangeArrowheads="1"/>
            </p:cNvSpPr>
            <p:nvPr/>
          </p:nvSpPr>
          <p:spPr bwMode="auto">
            <a:xfrm>
              <a:off x="6833" y="5152"/>
              <a:ext cx="575" cy="5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8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1527" name="矩形 58"/>
            <p:cNvSpPr>
              <a:spLocks noChangeArrowheads="1"/>
            </p:cNvSpPr>
            <p:nvPr/>
          </p:nvSpPr>
          <p:spPr bwMode="auto">
            <a:xfrm>
              <a:off x="6510" y="5152"/>
              <a:ext cx="575" cy="5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</a:t>
              </a: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1528" name="矩形 13"/>
            <p:cNvSpPr>
              <a:spLocks noChangeArrowheads="1"/>
            </p:cNvSpPr>
            <p:nvPr/>
          </p:nvSpPr>
          <p:spPr bwMode="auto">
            <a:xfrm>
              <a:off x="6324" y="2895"/>
              <a:ext cx="319" cy="1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>
                <a:lnSpc>
                  <a:spcPct val="20000"/>
                </a:lnSpc>
              </a:pP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.</a:t>
              </a:r>
              <a:endPara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1529" name="矩形 15"/>
            <p:cNvSpPr>
              <a:spLocks noChangeArrowheads="1"/>
            </p:cNvSpPr>
            <p:nvPr/>
          </p:nvSpPr>
          <p:spPr bwMode="auto">
            <a:xfrm>
              <a:off x="6360" y="4107"/>
              <a:ext cx="319" cy="1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>
                <a:lnSpc>
                  <a:spcPct val="20000"/>
                </a:lnSpc>
              </a:pP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.</a:t>
              </a:r>
              <a:endPara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 bwMode="auto">
          <a:xfrm>
            <a:off x="7942685" y="4054341"/>
            <a:ext cx="2057400" cy="1383809"/>
            <a:chOff x="9267" y="4337"/>
            <a:chExt cx="2430" cy="1636"/>
          </a:xfrm>
        </p:grpSpPr>
        <p:grpSp>
          <p:nvGrpSpPr>
            <p:cNvPr id="21516" name="组合 59"/>
            <p:cNvGrpSpPr/>
            <p:nvPr/>
          </p:nvGrpSpPr>
          <p:grpSpPr bwMode="auto">
            <a:xfrm>
              <a:off x="9267" y="4742"/>
              <a:ext cx="2430" cy="610"/>
              <a:chOff x="2388733" y="2027344"/>
              <a:chExt cx="1543050" cy="387702"/>
            </a:xfrm>
          </p:grpSpPr>
          <p:sp>
            <p:nvSpPr>
              <p:cNvPr id="21520" name="矩形 60"/>
              <p:cNvSpPr>
                <a:spLocks noChangeArrowheads="1"/>
              </p:cNvSpPr>
              <p:nvPr/>
            </p:nvSpPr>
            <p:spPr bwMode="auto">
              <a:xfrm>
                <a:off x="2731418" y="2027344"/>
                <a:ext cx="600164" cy="34687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- 5 0</a:t>
                </a: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62" name="直接连接符 61"/>
              <p:cNvCxnSpPr/>
              <p:nvPr/>
            </p:nvCxnSpPr>
            <p:spPr>
              <a:xfrm>
                <a:off x="2388733" y="2415046"/>
                <a:ext cx="154305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517" name="矩形 67"/>
            <p:cNvSpPr>
              <a:spLocks noChangeArrowheads="1"/>
            </p:cNvSpPr>
            <p:nvPr/>
          </p:nvSpPr>
          <p:spPr bwMode="auto">
            <a:xfrm>
              <a:off x="10413" y="5416"/>
              <a:ext cx="575" cy="5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</a:t>
              </a: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1518" name="矩形 68"/>
            <p:cNvSpPr>
              <a:spLocks noChangeArrowheads="1"/>
            </p:cNvSpPr>
            <p:nvPr/>
          </p:nvSpPr>
          <p:spPr bwMode="auto">
            <a:xfrm>
              <a:off x="10030" y="5427"/>
              <a:ext cx="575" cy="5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1519" name="矩形 23"/>
            <p:cNvSpPr>
              <a:spLocks noChangeArrowheads="1"/>
            </p:cNvSpPr>
            <p:nvPr/>
          </p:nvSpPr>
          <p:spPr bwMode="auto">
            <a:xfrm>
              <a:off x="9998" y="4337"/>
              <a:ext cx="1140" cy="5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7 2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5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48" grpId="0"/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004838" y="1636605"/>
            <a:ext cx="52770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30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6267423" y="1660790"/>
            <a:ext cx="52770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60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22531" name="组合 25"/>
          <p:cNvGrpSpPr/>
          <p:nvPr/>
        </p:nvGrpSpPr>
        <p:grpSpPr bwMode="auto">
          <a:xfrm>
            <a:off x="1609394" y="1621365"/>
            <a:ext cx="8375979" cy="493940"/>
            <a:chOff x="1747618" y="2240512"/>
            <a:chExt cx="6281718" cy="370694"/>
          </a:xfrm>
        </p:grpSpPr>
        <p:sp>
          <p:nvSpPr>
            <p:cNvPr id="22567" name="矩形 26"/>
            <p:cNvSpPr>
              <a:spLocks noChangeArrowheads="1"/>
            </p:cNvSpPr>
            <p:nvPr/>
          </p:nvSpPr>
          <p:spPr bwMode="auto">
            <a:xfrm>
              <a:off x="1747618" y="2264734"/>
              <a:ext cx="1070200" cy="34647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67-4-33=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2568" name="矩形 27"/>
            <p:cNvSpPr>
              <a:spLocks noChangeArrowheads="1"/>
            </p:cNvSpPr>
            <p:nvPr/>
          </p:nvSpPr>
          <p:spPr bwMode="auto">
            <a:xfrm>
              <a:off x="4135758" y="2263744"/>
              <a:ext cx="1198835" cy="34647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86-16-10=</a:t>
              </a: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2569" name="矩形 13"/>
            <p:cNvSpPr>
              <a:spLocks noChangeArrowheads="1"/>
            </p:cNvSpPr>
            <p:nvPr/>
          </p:nvSpPr>
          <p:spPr bwMode="auto">
            <a:xfrm>
              <a:off x="6830501" y="2240512"/>
              <a:ext cx="1198835" cy="34647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68-24-19=</a:t>
              </a: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9856051" y="1621364"/>
            <a:ext cx="52770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25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71" name="组合 70"/>
          <p:cNvGrpSpPr/>
          <p:nvPr/>
        </p:nvGrpSpPr>
        <p:grpSpPr bwMode="auto">
          <a:xfrm>
            <a:off x="1598737" y="2332250"/>
            <a:ext cx="2059475" cy="2501556"/>
            <a:chOff x="1555" y="2805"/>
            <a:chExt cx="2431" cy="2955"/>
          </a:xfrm>
        </p:grpSpPr>
        <p:grpSp>
          <p:nvGrpSpPr>
            <p:cNvPr id="22557" name="组合 8"/>
            <p:cNvGrpSpPr/>
            <p:nvPr/>
          </p:nvGrpSpPr>
          <p:grpSpPr bwMode="auto">
            <a:xfrm>
              <a:off x="1555" y="4493"/>
              <a:ext cx="2431" cy="673"/>
              <a:chOff x="2976725" y="2327156"/>
              <a:chExt cx="1543718" cy="427566"/>
            </a:xfrm>
          </p:grpSpPr>
          <p:sp>
            <p:nvSpPr>
              <p:cNvPr id="22565" name="矩形 9"/>
              <p:cNvSpPr>
                <a:spLocks noChangeArrowheads="1"/>
              </p:cNvSpPr>
              <p:nvPr/>
            </p:nvSpPr>
            <p:spPr bwMode="auto">
              <a:xfrm>
                <a:off x="3273303" y="2327156"/>
                <a:ext cx="663502" cy="346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- 3  3</a:t>
                </a: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>
                <a:off x="2976725" y="2754722"/>
                <a:ext cx="1543718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558" name="矩形 5"/>
            <p:cNvSpPr>
              <a:spLocks noChangeArrowheads="1"/>
            </p:cNvSpPr>
            <p:nvPr/>
          </p:nvSpPr>
          <p:spPr bwMode="auto">
            <a:xfrm>
              <a:off x="2660" y="4043"/>
              <a:ext cx="575" cy="5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3</a:t>
              </a: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2559" name="矩形 12"/>
            <p:cNvSpPr>
              <a:spLocks noChangeArrowheads="1"/>
            </p:cNvSpPr>
            <p:nvPr/>
          </p:nvSpPr>
          <p:spPr bwMode="auto">
            <a:xfrm>
              <a:off x="2248" y="4043"/>
              <a:ext cx="575" cy="5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6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grpSp>
          <p:nvGrpSpPr>
            <p:cNvPr id="22560" name="组合 16"/>
            <p:cNvGrpSpPr/>
            <p:nvPr/>
          </p:nvGrpSpPr>
          <p:grpSpPr bwMode="auto">
            <a:xfrm>
              <a:off x="1555" y="2805"/>
              <a:ext cx="2431" cy="1125"/>
              <a:chOff x="987347" y="1781382"/>
              <a:chExt cx="1543718" cy="714539"/>
            </a:xfrm>
          </p:grpSpPr>
          <p:sp>
            <p:nvSpPr>
              <p:cNvPr id="22563" name="矩形 17"/>
              <p:cNvSpPr>
                <a:spLocks noChangeArrowheads="1"/>
              </p:cNvSpPr>
              <p:nvPr/>
            </p:nvSpPr>
            <p:spPr bwMode="auto">
              <a:xfrm>
                <a:off x="1360066" y="1781382"/>
                <a:ext cx="650285" cy="62350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  6  7</a:t>
                </a:r>
              </a:p>
              <a:p>
                <a:pPr defTabSz="1219200"/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-    4</a:t>
                </a: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987347" y="2495921"/>
                <a:ext cx="1543718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561" name="矩形 19"/>
            <p:cNvSpPr>
              <a:spLocks noChangeArrowheads="1"/>
            </p:cNvSpPr>
            <p:nvPr/>
          </p:nvSpPr>
          <p:spPr bwMode="auto">
            <a:xfrm>
              <a:off x="2677" y="5198"/>
              <a:ext cx="575" cy="5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0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2562" name="矩形 20"/>
            <p:cNvSpPr>
              <a:spLocks noChangeArrowheads="1"/>
            </p:cNvSpPr>
            <p:nvPr/>
          </p:nvSpPr>
          <p:spPr bwMode="auto">
            <a:xfrm>
              <a:off x="2248" y="5215"/>
              <a:ext cx="575" cy="5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3</a:t>
              </a: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72" name="组合 71"/>
          <p:cNvGrpSpPr/>
          <p:nvPr/>
        </p:nvGrpSpPr>
        <p:grpSpPr bwMode="auto">
          <a:xfrm>
            <a:off x="5047015" y="2257122"/>
            <a:ext cx="2086204" cy="2576271"/>
            <a:chOff x="5637" y="2487"/>
            <a:chExt cx="2465" cy="3042"/>
          </a:xfrm>
        </p:grpSpPr>
        <p:grpSp>
          <p:nvGrpSpPr>
            <p:cNvPr id="22547" name="组合 21"/>
            <p:cNvGrpSpPr/>
            <p:nvPr/>
          </p:nvGrpSpPr>
          <p:grpSpPr bwMode="auto">
            <a:xfrm>
              <a:off x="5671" y="4166"/>
              <a:ext cx="2431" cy="690"/>
              <a:chOff x="2873170" y="2127429"/>
              <a:chExt cx="1543663" cy="438862"/>
            </a:xfrm>
          </p:grpSpPr>
          <p:sp>
            <p:nvSpPr>
              <p:cNvPr id="22555" name="矩形 22"/>
              <p:cNvSpPr>
                <a:spLocks noChangeArrowheads="1"/>
              </p:cNvSpPr>
              <p:nvPr/>
            </p:nvSpPr>
            <p:spPr bwMode="auto">
              <a:xfrm>
                <a:off x="3186508" y="2127429"/>
                <a:ext cx="664139" cy="3465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- 1  0</a:t>
                </a: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2873170" y="2566291"/>
                <a:ext cx="1543663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548" name="矩形 29"/>
            <p:cNvSpPr>
              <a:spLocks noChangeArrowheads="1"/>
            </p:cNvSpPr>
            <p:nvPr/>
          </p:nvSpPr>
          <p:spPr bwMode="auto">
            <a:xfrm>
              <a:off x="6746" y="3721"/>
              <a:ext cx="575" cy="5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0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2549" name="矩形 53"/>
            <p:cNvSpPr>
              <a:spLocks noChangeArrowheads="1"/>
            </p:cNvSpPr>
            <p:nvPr/>
          </p:nvSpPr>
          <p:spPr bwMode="auto">
            <a:xfrm>
              <a:off x="6360" y="3753"/>
              <a:ext cx="575" cy="5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7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grpSp>
          <p:nvGrpSpPr>
            <p:cNvPr id="22550" name="组合 54"/>
            <p:cNvGrpSpPr/>
            <p:nvPr/>
          </p:nvGrpSpPr>
          <p:grpSpPr bwMode="auto">
            <a:xfrm>
              <a:off x="5637" y="2487"/>
              <a:ext cx="2431" cy="1213"/>
              <a:chOff x="3579919" y="1578030"/>
              <a:chExt cx="1543663" cy="769862"/>
            </a:xfrm>
          </p:grpSpPr>
          <p:sp>
            <p:nvSpPr>
              <p:cNvPr id="22553" name="矩形 55"/>
              <p:cNvSpPr>
                <a:spLocks noChangeArrowheads="1"/>
              </p:cNvSpPr>
              <p:nvPr/>
            </p:nvSpPr>
            <p:spPr bwMode="auto">
              <a:xfrm>
                <a:off x="3907178" y="1578030"/>
                <a:ext cx="600394" cy="62261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  8 6</a:t>
                </a:r>
              </a:p>
              <a:p>
                <a:pPr defTabSz="1219200"/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- 1 6</a:t>
                </a: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57" name="直接连接符 56"/>
              <p:cNvCxnSpPr/>
              <p:nvPr/>
            </p:nvCxnSpPr>
            <p:spPr>
              <a:xfrm>
                <a:off x="3579919" y="2347892"/>
                <a:ext cx="1543663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551" name="矩形 57"/>
            <p:cNvSpPr>
              <a:spLocks noChangeArrowheads="1"/>
            </p:cNvSpPr>
            <p:nvPr/>
          </p:nvSpPr>
          <p:spPr bwMode="auto">
            <a:xfrm>
              <a:off x="6789" y="4968"/>
              <a:ext cx="575" cy="5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0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2552" name="矩形 58"/>
            <p:cNvSpPr>
              <a:spLocks noChangeArrowheads="1"/>
            </p:cNvSpPr>
            <p:nvPr/>
          </p:nvSpPr>
          <p:spPr bwMode="auto">
            <a:xfrm>
              <a:off x="6360" y="4984"/>
              <a:ext cx="575" cy="5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6</a:t>
              </a: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73" name="组合 72"/>
          <p:cNvGrpSpPr/>
          <p:nvPr/>
        </p:nvGrpSpPr>
        <p:grpSpPr bwMode="auto">
          <a:xfrm>
            <a:off x="8609057" y="2323706"/>
            <a:ext cx="2143748" cy="2495627"/>
            <a:chOff x="9843" y="2565"/>
            <a:chExt cx="2534" cy="2948"/>
          </a:xfrm>
        </p:grpSpPr>
        <p:grpSp>
          <p:nvGrpSpPr>
            <p:cNvPr id="22536" name="组合 59"/>
            <p:cNvGrpSpPr/>
            <p:nvPr/>
          </p:nvGrpSpPr>
          <p:grpSpPr bwMode="auto">
            <a:xfrm>
              <a:off x="9948" y="4300"/>
              <a:ext cx="2429" cy="617"/>
              <a:chOff x="2840760" y="2258702"/>
              <a:chExt cx="1542689" cy="391900"/>
            </a:xfrm>
          </p:grpSpPr>
          <p:sp>
            <p:nvSpPr>
              <p:cNvPr id="22545" name="矩形 60"/>
              <p:cNvSpPr>
                <a:spLocks noChangeArrowheads="1"/>
              </p:cNvSpPr>
              <p:nvPr/>
            </p:nvSpPr>
            <p:spPr bwMode="auto">
              <a:xfrm>
                <a:off x="3187309" y="2258702"/>
                <a:ext cx="664531" cy="34627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- 1  9</a:t>
                </a: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62" name="直接连接符 61"/>
              <p:cNvCxnSpPr/>
              <p:nvPr/>
            </p:nvCxnSpPr>
            <p:spPr>
              <a:xfrm>
                <a:off x="2840760" y="2650602"/>
                <a:ext cx="1542689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537" name="矩形 62"/>
            <p:cNvSpPr>
              <a:spLocks noChangeArrowheads="1"/>
            </p:cNvSpPr>
            <p:nvPr/>
          </p:nvSpPr>
          <p:spPr bwMode="auto">
            <a:xfrm>
              <a:off x="11052" y="3764"/>
              <a:ext cx="575" cy="5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4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2538" name="矩形 63"/>
            <p:cNvSpPr>
              <a:spLocks noChangeArrowheads="1"/>
            </p:cNvSpPr>
            <p:nvPr/>
          </p:nvSpPr>
          <p:spPr bwMode="auto">
            <a:xfrm>
              <a:off x="10679" y="3767"/>
              <a:ext cx="575" cy="5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4</a:t>
              </a: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grpSp>
          <p:nvGrpSpPr>
            <p:cNvPr id="22539" name="组合 64"/>
            <p:cNvGrpSpPr/>
            <p:nvPr/>
          </p:nvGrpSpPr>
          <p:grpSpPr bwMode="auto">
            <a:xfrm>
              <a:off x="9843" y="2565"/>
              <a:ext cx="2429" cy="1135"/>
              <a:chOff x="6251068" y="1628683"/>
              <a:chExt cx="1542688" cy="720730"/>
            </a:xfrm>
          </p:grpSpPr>
          <p:sp>
            <p:nvSpPr>
              <p:cNvPr id="22543" name="矩形 65"/>
              <p:cNvSpPr>
                <a:spLocks noChangeArrowheads="1"/>
              </p:cNvSpPr>
              <p:nvPr/>
            </p:nvSpPr>
            <p:spPr bwMode="auto">
              <a:xfrm>
                <a:off x="6640109" y="1628683"/>
                <a:ext cx="600748" cy="62332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  6 8</a:t>
                </a:r>
              </a:p>
              <a:p>
                <a:pPr defTabSz="1219200"/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- 2 4</a:t>
                </a: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67" name="直接连接符 66"/>
              <p:cNvCxnSpPr/>
              <p:nvPr/>
            </p:nvCxnSpPr>
            <p:spPr>
              <a:xfrm>
                <a:off x="6251068" y="2349413"/>
                <a:ext cx="1542688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540" name="矩形 67"/>
            <p:cNvSpPr>
              <a:spLocks noChangeArrowheads="1"/>
            </p:cNvSpPr>
            <p:nvPr/>
          </p:nvSpPr>
          <p:spPr bwMode="auto">
            <a:xfrm>
              <a:off x="11226" y="4968"/>
              <a:ext cx="575" cy="5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5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2541" name="矩形 68"/>
            <p:cNvSpPr>
              <a:spLocks noChangeArrowheads="1"/>
            </p:cNvSpPr>
            <p:nvPr/>
          </p:nvSpPr>
          <p:spPr bwMode="auto">
            <a:xfrm>
              <a:off x="10764" y="4968"/>
              <a:ext cx="575" cy="5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2</a:t>
              </a: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22542" name="矩形 69"/>
            <p:cNvSpPr>
              <a:spLocks noChangeArrowheads="1"/>
            </p:cNvSpPr>
            <p:nvPr/>
          </p:nvSpPr>
          <p:spPr bwMode="auto">
            <a:xfrm>
              <a:off x="10562" y="3565"/>
              <a:ext cx="319" cy="5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.</a:t>
              </a:r>
              <a:endPara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4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组合 8"/>
          <p:cNvGrpSpPr/>
          <p:nvPr/>
        </p:nvGrpSpPr>
        <p:grpSpPr bwMode="auto">
          <a:xfrm>
            <a:off x="5004388" y="2432513"/>
            <a:ext cx="2079057" cy="2560658"/>
            <a:chOff x="3537382" y="1924807"/>
            <a:chExt cx="1558518" cy="1920227"/>
          </a:xfrm>
        </p:grpSpPr>
        <p:grpSp>
          <p:nvGrpSpPr>
            <p:cNvPr id="23591" name="组合 9"/>
            <p:cNvGrpSpPr/>
            <p:nvPr/>
          </p:nvGrpSpPr>
          <p:grpSpPr bwMode="auto">
            <a:xfrm>
              <a:off x="3553617" y="3050369"/>
              <a:ext cx="1542283" cy="405959"/>
              <a:chOff x="2735635" y="2515263"/>
              <a:chExt cx="1542283" cy="405959"/>
            </a:xfrm>
          </p:grpSpPr>
          <p:sp>
            <p:nvSpPr>
              <p:cNvPr id="23599" name="矩形 17"/>
              <p:cNvSpPr>
                <a:spLocks noChangeArrowheads="1"/>
              </p:cNvSpPr>
              <p:nvPr/>
            </p:nvSpPr>
            <p:spPr bwMode="auto">
              <a:xfrm>
                <a:off x="3111879" y="2515263"/>
                <a:ext cx="663555" cy="34620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- 2  1</a:t>
                </a: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2735635" y="2921222"/>
                <a:ext cx="1542283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592" name="矩形 10"/>
            <p:cNvSpPr>
              <a:spLocks noChangeArrowheads="1"/>
            </p:cNvSpPr>
            <p:nvPr/>
          </p:nvSpPr>
          <p:spPr bwMode="auto">
            <a:xfrm>
              <a:off x="3659102" y="2691542"/>
              <a:ext cx="1300431" cy="3462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（           ）</a:t>
              </a:r>
            </a:p>
          </p:txBody>
        </p:sp>
        <p:grpSp>
          <p:nvGrpSpPr>
            <p:cNvPr id="23593" name="组合 11"/>
            <p:cNvGrpSpPr/>
            <p:nvPr/>
          </p:nvGrpSpPr>
          <p:grpSpPr bwMode="auto">
            <a:xfrm>
              <a:off x="3537382" y="1924807"/>
              <a:ext cx="1543871" cy="748559"/>
              <a:chOff x="2706557" y="2703079"/>
              <a:chExt cx="1543871" cy="748559"/>
            </a:xfrm>
          </p:grpSpPr>
          <p:grpSp>
            <p:nvGrpSpPr>
              <p:cNvPr id="23595" name="组合 13"/>
              <p:cNvGrpSpPr/>
              <p:nvPr/>
            </p:nvGrpSpPr>
            <p:grpSpPr bwMode="auto">
              <a:xfrm>
                <a:off x="2706557" y="3045079"/>
                <a:ext cx="1543871" cy="406559"/>
                <a:chOff x="2717575" y="2703137"/>
                <a:chExt cx="1543871" cy="406559"/>
              </a:xfrm>
            </p:grpSpPr>
            <p:sp>
              <p:nvSpPr>
                <p:cNvPr id="23597" name="矩形 15"/>
                <p:cNvSpPr>
                  <a:spLocks noChangeArrowheads="1"/>
                </p:cNvSpPr>
                <p:nvPr/>
              </p:nvSpPr>
              <p:spPr bwMode="auto">
                <a:xfrm>
                  <a:off x="3084466" y="2703137"/>
                  <a:ext cx="663554" cy="3462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 defTabSz="1219200"/>
                  <a:r>
                    <a:rPr lang="en-US" altLang="zh-CN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- 2  9</a:t>
                  </a:r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17" name="直接连接符 16"/>
                <p:cNvCxnSpPr/>
                <p:nvPr/>
              </p:nvCxnSpPr>
              <p:spPr>
                <a:xfrm>
                  <a:off x="2717575" y="3109696"/>
                  <a:ext cx="1543871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596" name="矩形 14"/>
              <p:cNvSpPr>
                <a:spLocks noChangeArrowheads="1"/>
              </p:cNvSpPr>
              <p:nvPr/>
            </p:nvSpPr>
            <p:spPr bwMode="auto">
              <a:xfrm>
                <a:off x="2947515" y="2703079"/>
                <a:ext cx="777711" cy="34620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    8  7</a:t>
                </a:r>
              </a:p>
            </p:txBody>
          </p:sp>
        </p:grpSp>
        <p:sp>
          <p:nvSpPr>
            <p:cNvPr id="23594" name="矩形 12"/>
            <p:cNvSpPr>
              <a:spLocks noChangeArrowheads="1"/>
            </p:cNvSpPr>
            <p:nvPr/>
          </p:nvSpPr>
          <p:spPr bwMode="auto">
            <a:xfrm>
              <a:off x="3684592" y="3498833"/>
              <a:ext cx="1300431" cy="3462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（           ）</a:t>
              </a:r>
            </a:p>
          </p:txBody>
        </p:sp>
      </p:grpSp>
      <p:grpSp>
        <p:nvGrpSpPr>
          <p:cNvPr id="23554" name="组合 19"/>
          <p:cNvGrpSpPr/>
          <p:nvPr/>
        </p:nvGrpSpPr>
        <p:grpSpPr bwMode="auto">
          <a:xfrm>
            <a:off x="8367993" y="2424224"/>
            <a:ext cx="2057399" cy="2606051"/>
            <a:chOff x="6040691" y="1912374"/>
            <a:chExt cx="1543525" cy="1954265"/>
          </a:xfrm>
        </p:grpSpPr>
        <p:grpSp>
          <p:nvGrpSpPr>
            <p:cNvPr id="23581" name="组合 20"/>
            <p:cNvGrpSpPr/>
            <p:nvPr/>
          </p:nvGrpSpPr>
          <p:grpSpPr bwMode="auto">
            <a:xfrm>
              <a:off x="6040691" y="3042275"/>
              <a:ext cx="1543525" cy="407701"/>
              <a:chOff x="2737671" y="2514472"/>
              <a:chExt cx="1543525" cy="407701"/>
            </a:xfrm>
          </p:grpSpPr>
          <p:sp>
            <p:nvSpPr>
              <p:cNvPr id="23589" name="矩形 29"/>
              <p:cNvSpPr>
                <a:spLocks noChangeArrowheads="1"/>
              </p:cNvSpPr>
              <p:nvPr/>
            </p:nvSpPr>
            <p:spPr bwMode="auto">
              <a:xfrm>
                <a:off x="3075768" y="2514472"/>
                <a:ext cx="664089" cy="34620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- 1  4</a:t>
                </a: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>
                <a:off x="2737671" y="2922173"/>
                <a:ext cx="1543525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582" name="矩形 21"/>
            <p:cNvSpPr>
              <a:spLocks noChangeArrowheads="1"/>
            </p:cNvSpPr>
            <p:nvPr/>
          </p:nvSpPr>
          <p:spPr bwMode="auto">
            <a:xfrm>
              <a:off x="6222446" y="2700116"/>
              <a:ext cx="1174001" cy="3462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（         ）</a:t>
              </a:r>
            </a:p>
          </p:txBody>
        </p:sp>
        <p:grpSp>
          <p:nvGrpSpPr>
            <p:cNvPr id="23583" name="组合 22"/>
            <p:cNvGrpSpPr/>
            <p:nvPr/>
          </p:nvGrpSpPr>
          <p:grpSpPr bwMode="auto">
            <a:xfrm>
              <a:off x="6040691" y="1912374"/>
              <a:ext cx="1543525" cy="745088"/>
              <a:chOff x="2724828" y="2697949"/>
              <a:chExt cx="1543525" cy="745088"/>
            </a:xfrm>
          </p:grpSpPr>
          <p:grpSp>
            <p:nvGrpSpPr>
              <p:cNvPr id="23585" name="组合 24"/>
              <p:cNvGrpSpPr/>
              <p:nvPr/>
            </p:nvGrpSpPr>
            <p:grpSpPr bwMode="auto">
              <a:xfrm>
                <a:off x="2724828" y="3045079"/>
                <a:ext cx="1543525" cy="397958"/>
                <a:chOff x="2735846" y="2703137"/>
                <a:chExt cx="1543525" cy="397958"/>
              </a:xfrm>
            </p:grpSpPr>
            <p:sp>
              <p:nvSpPr>
                <p:cNvPr id="23587" name="矩形 27"/>
                <p:cNvSpPr>
                  <a:spLocks noChangeArrowheads="1"/>
                </p:cNvSpPr>
                <p:nvPr/>
              </p:nvSpPr>
              <p:spPr bwMode="auto">
                <a:xfrm>
                  <a:off x="3084466" y="2703137"/>
                  <a:ext cx="664089" cy="346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 defTabSz="1219200"/>
                  <a:r>
                    <a:rPr lang="en-US" altLang="zh-CN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- 1  2</a:t>
                  </a:r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29" name="直接连接符 28"/>
                <p:cNvCxnSpPr/>
                <p:nvPr/>
              </p:nvCxnSpPr>
              <p:spPr>
                <a:xfrm>
                  <a:off x="2735846" y="3101095"/>
                  <a:ext cx="1543525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586" name="矩形 25"/>
              <p:cNvSpPr>
                <a:spLocks noChangeArrowheads="1"/>
              </p:cNvSpPr>
              <p:nvPr/>
            </p:nvSpPr>
            <p:spPr bwMode="auto">
              <a:xfrm>
                <a:off x="2957376" y="2697949"/>
                <a:ext cx="778337" cy="34620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    3  5</a:t>
                </a:r>
              </a:p>
            </p:txBody>
          </p:sp>
        </p:grpSp>
        <p:sp>
          <p:nvSpPr>
            <p:cNvPr id="23584" name="矩形 23"/>
            <p:cNvSpPr>
              <a:spLocks noChangeArrowheads="1"/>
            </p:cNvSpPr>
            <p:nvPr/>
          </p:nvSpPr>
          <p:spPr bwMode="auto">
            <a:xfrm>
              <a:off x="6222446" y="3520439"/>
              <a:ext cx="1301479" cy="3462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（          ） </a:t>
              </a:r>
            </a:p>
          </p:txBody>
        </p:sp>
      </p:grpSp>
      <p:sp>
        <p:nvSpPr>
          <p:cNvPr id="23555" name="矩形 4"/>
          <p:cNvSpPr>
            <a:spLocks noChangeArrowheads="1"/>
          </p:cNvSpPr>
          <p:nvPr/>
        </p:nvSpPr>
        <p:spPr bwMode="auto">
          <a:xfrm>
            <a:off x="595852" y="1391112"/>
            <a:ext cx="489796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算一算，填一填。</a:t>
            </a: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2781389" y="4474825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2398770" y="4474825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2401830" y="3477588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</a:p>
        </p:txBody>
      </p:sp>
      <p:grpSp>
        <p:nvGrpSpPr>
          <p:cNvPr id="23559" name="组合 36"/>
          <p:cNvGrpSpPr/>
          <p:nvPr/>
        </p:nvGrpSpPr>
        <p:grpSpPr bwMode="auto">
          <a:xfrm>
            <a:off x="1666285" y="2424225"/>
            <a:ext cx="2087623" cy="2557929"/>
            <a:chOff x="1033977" y="1918006"/>
            <a:chExt cx="1564939" cy="1919392"/>
          </a:xfrm>
        </p:grpSpPr>
        <p:sp>
          <p:nvSpPr>
            <p:cNvPr id="23571" name="矩形 38"/>
            <p:cNvSpPr>
              <a:spLocks noChangeArrowheads="1"/>
            </p:cNvSpPr>
            <p:nvPr/>
          </p:nvSpPr>
          <p:spPr bwMode="auto">
            <a:xfrm>
              <a:off x="1218591" y="2716686"/>
              <a:ext cx="1173056" cy="3464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（         ）</a:t>
              </a:r>
            </a:p>
          </p:txBody>
        </p:sp>
        <p:grpSp>
          <p:nvGrpSpPr>
            <p:cNvPr id="23572" name="组合 37"/>
            <p:cNvGrpSpPr/>
            <p:nvPr/>
          </p:nvGrpSpPr>
          <p:grpSpPr bwMode="auto">
            <a:xfrm>
              <a:off x="1033977" y="3017228"/>
              <a:ext cx="1542283" cy="346419"/>
              <a:chOff x="2674881" y="2492319"/>
              <a:chExt cx="1542283" cy="346419"/>
            </a:xfrm>
          </p:grpSpPr>
          <p:sp>
            <p:nvSpPr>
              <p:cNvPr id="23579" name="矩形 45"/>
              <p:cNvSpPr>
                <a:spLocks noChangeArrowheads="1"/>
              </p:cNvSpPr>
              <p:nvPr/>
            </p:nvSpPr>
            <p:spPr bwMode="auto">
              <a:xfrm>
                <a:off x="3114247" y="2492319"/>
                <a:ext cx="663554" cy="34641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- 3  7</a:t>
                </a:r>
                <a:endPara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47" name="直接连接符 46"/>
              <p:cNvCxnSpPr/>
              <p:nvPr/>
            </p:nvCxnSpPr>
            <p:spPr>
              <a:xfrm>
                <a:off x="2674881" y="2838738"/>
                <a:ext cx="1542283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3573" name="组合 39"/>
            <p:cNvGrpSpPr/>
            <p:nvPr/>
          </p:nvGrpSpPr>
          <p:grpSpPr bwMode="auto">
            <a:xfrm>
              <a:off x="1055046" y="1918006"/>
              <a:ext cx="1543870" cy="720083"/>
              <a:chOff x="2683107" y="2706475"/>
              <a:chExt cx="1543870" cy="720083"/>
            </a:xfrm>
          </p:grpSpPr>
          <p:grpSp>
            <p:nvGrpSpPr>
              <p:cNvPr id="23575" name="组合 41"/>
              <p:cNvGrpSpPr/>
              <p:nvPr/>
            </p:nvGrpSpPr>
            <p:grpSpPr bwMode="auto">
              <a:xfrm>
                <a:off x="2683107" y="3045079"/>
                <a:ext cx="1543870" cy="381479"/>
                <a:chOff x="2694125" y="2703137"/>
                <a:chExt cx="1543870" cy="381479"/>
              </a:xfrm>
            </p:grpSpPr>
            <p:sp>
              <p:nvSpPr>
                <p:cNvPr id="23577" name="矩形 43"/>
                <p:cNvSpPr>
                  <a:spLocks noChangeArrowheads="1"/>
                </p:cNvSpPr>
                <p:nvPr/>
              </p:nvSpPr>
              <p:spPr bwMode="auto">
                <a:xfrm>
                  <a:off x="3084466" y="2703137"/>
                  <a:ext cx="663554" cy="346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 defTabSz="1219200"/>
                  <a:r>
                    <a:rPr lang="en-US" altLang="zh-CN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- 1  2</a:t>
                  </a:r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45" name="直接连接符 44"/>
                <p:cNvCxnSpPr/>
                <p:nvPr/>
              </p:nvCxnSpPr>
              <p:spPr>
                <a:xfrm>
                  <a:off x="2694125" y="3084616"/>
                  <a:ext cx="154387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576" name="矩形 42"/>
              <p:cNvSpPr>
                <a:spLocks noChangeArrowheads="1"/>
              </p:cNvSpPr>
              <p:nvPr/>
            </p:nvSpPr>
            <p:spPr bwMode="auto">
              <a:xfrm>
                <a:off x="2961105" y="2706475"/>
                <a:ext cx="777711" cy="34641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    6  4</a:t>
                </a:r>
              </a:p>
            </p:txBody>
          </p:sp>
        </p:grpSp>
        <p:sp>
          <p:nvSpPr>
            <p:cNvPr id="23574" name="矩形 40"/>
            <p:cNvSpPr>
              <a:spLocks noChangeArrowheads="1"/>
            </p:cNvSpPr>
            <p:nvPr/>
          </p:nvSpPr>
          <p:spPr bwMode="auto">
            <a:xfrm>
              <a:off x="1242307" y="3490979"/>
              <a:ext cx="1173056" cy="3464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（         ）</a:t>
              </a:r>
            </a:p>
          </p:txBody>
        </p:sp>
      </p:grp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2754958" y="3476938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52" name="矩形 51"/>
          <p:cNvSpPr>
            <a:spLocks noChangeArrowheads="1"/>
          </p:cNvSpPr>
          <p:nvPr/>
        </p:nvSpPr>
        <p:spPr bwMode="auto">
          <a:xfrm>
            <a:off x="6091065" y="4540172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</a:t>
            </a:r>
          </a:p>
        </p:txBody>
      </p:sp>
      <p:sp>
        <p:nvSpPr>
          <p:cNvPr id="53" name="矩形 52"/>
          <p:cNvSpPr>
            <a:spLocks noChangeArrowheads="1"/>
          </p:cNvSpPr>
          <p:nvPr/>
        </p:nvSpPr>
        <p:spPr bwMode="auto">
          <a:xfrm>
            <a:off x="5631397" y="4540173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54" name="矩形 53"/>
          <p:cNvSpPr>
            <a:spLocks noChangeArrowheads="1"/>
          </p:cNvSpPr>
          <p:nvPr/>
        </p:nvSpPr>
        <p:spPr bwMode="auto">
          <a:xfrm>
            <a:off x="5667759" y="3444154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56" name="矩形 55"/>
          <p:cNvSpPr>
            <a:spLocks noChangeArrowheads="1"/>
          </p:cNvSpPr>
          <p:nvPr/>
        </p:nvSpPr>
        <p:spPr bwMode="auto">
          <a:xfrm>
            <a:off x="5987585" y="3425277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57" name="矩形 56"/>
          <p:cNvSpPr>
            <a:spLocks noChangeArrowheads="1"/>
          </p:cNvSpPr>
          <p:nvPr/>
        </p:nvSpPr>
        <p:spPr bwMode="auto">
          <a:xfrm>
            <a:off x="9319309" y="4551269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59" name="矩形 58"/>
          <p:cNvSpPr>
            <a:spLocks noChangeArrowheads="1"/>
          </p:cNvSpPr>
          <p:nvPr/>
        </p:nvSpPr>
        <p:spPr bwMode="auto">
          <a:xfrm>
            <a:off x="8996945" y="3467605"/>
            <a:ext cx="39574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61" name="矩形 60"/>
          <p:cNvSpPr>
            <a:spLocks noChangeArrowheads="1"/>
          </p:cNvSpPr>
          <p:nvPr/>
        </p:nvSpPr>
        <p:spPr bwMode="auto">
          <a:xfrm>
            <a:off x="9367914" y="3467605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62" name="矩形 61"/>
          <p:cNvSpPr>
            <a:spLocks noChangeArrowheads="1"/>
          </p:cNvSpPr>
          <p:nvPr/>
        </p:nvSpPr>
        <p:spPr bwMode="auto">
          <a:xfrm>
            <a:off x="2247878" y="3326726"/>
            <a:ext cx="26962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3" name="矩形 62"/>
          <p:cNvSpPr>
            <a:spLocks noChangeArrowheads="1"/>
          </p:cNvSpPr>
          <p:nvPr/>
        </p:nvSpPr>
        <p:spPr bwMode="auto">
          <a:xfrm>
            <a:off x="5574930" y="2240424"/>
            <a:ext cx="26962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4" name="矩形 63"/>
          <p:cNvSpPr>
            <a:spLocks noChangeArrowheads="1"/>
          </p:cNvSpPr>
          <p:nvPr/>
        </p:nvSpPr>
        <p:spPr bwMode="auto">
          <a:xfrm>
            <a:off x="8904576" y="3257774"/>
            <a:ext cx="26962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48" grpId="0"/>
      <p:bldP spid="52" grpId="0"/>
      <p:bldP spid="53" grpId="0"/>
      <p:bldP spid="54" grpId="0"/>
      <p:bldP spid="56" grpId="0"/>
      <p:bldP spid="57" grpId="0"/>
      <p:bldP spid="59" grpId="0"/>
      <p:bldP spid="61" grpId="0"/>
      <p:bldP spid="62" grpId="0"/>
      <p:bldP spid="63" grpId="0"/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4"/>
          <p:cNvSpPr>
            <a:spLocks noChangeArrowheads="1"/>
          </p:cNvSpPr>
          <p:nvPr/>
        </p:nvSpPr>
        <p:spPr bwMode="auto">
          <a:xfrm>
            <a:off x="658813" y="1272829"/>
            <a:ext cx="770255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列式计算。</a:t>
            </a:r>
          </a:p>
        </p:txBody>
      </p:sp>
      <p:sp>
        <p:nvSpPr>
          <p:cNvPr id="24578" name="矩形 5"/>
          <p:cNvSpPr>
            <a:spLocks noChangeArrowheads="1"/>
          </p:cNvSpPr>
          <p:nvPr/>
        </p:nvSpPr>
        <p:spPr bwMode="auto">
          <a:xfrm>
            <a:off x="390419" y="1734494"/>
            <a:ext cx="7702551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69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减去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再减去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18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得多少？</a:t>
            </a:r>
          </a:p>
        </p:txBody>
      </p:sp>
      <p:sp>
        <p:nvSpPr>
          <p:cNvPr id="24579" name="矩形 6"/>
          <p:cNvSpPr>
            <a:spLocks noChangeArrowheads="1"/>
          </p:cNvSpPr>
          <p:nvPr/>
        </p:nvSpPr>
        <p:spPr bwMode="auto">
          <a:xfrm>
            <a:off x="390419" y="2984677"/>
            <a:ext cx="7702551" cy="5861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78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减去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19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再减去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19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，得多少？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054965" y="2380825"/>
            <a:ext cx="194155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69-20-18=31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054964" y="3851874"/>
            <a:ext cx="194155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78-19-19=40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矩形 4"/>
          <p:cNvSpPr>
            <a:spLocks noChangeArrowheads="1"/>
          </p:cNvSpPr>
          <p:nvPr/>
        </p:nvSpPr>
        <p:spPr bwMode="auto">
          <a:xfrm>
            <a:off x="642939" y="1144294"/>
            <a:ext cx="1038648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小芳有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81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元钱，买了一个台灯和一个书包，还剩多少元？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189378" y="3798528"/>
            <a:ext cx="14510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17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（元）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539806" y="3798528"/>
            <a:ext cx="168347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81-36-28 =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2539806" y="4470088"/>
            <a:ext cx="237436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答：还剩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17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元。</a:t>
            </a:r>
          </a:p>
        </p:txBody>
      </p:sp>
      <p:pic>
        <p:nvPicPr>
          <p:cNvPr id="25605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9829" y="1881800"/>
            <a:ext cx="1276351" cy="135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图片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0061" y="2010915"/>
            <a:ext cx="806451" cy="122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组合 25"/>
          <p:cNvGrpSpPr/>
          <p:nvPr/>
        </p:nvGrpSpPr>
        <p:grpSpPr bwMode="auto">
          <a:xfrm>
            <a:off x="7073161" y="3985298"/>
            <a:ext cx="2057400" cy="482374"/>
            <a:chOff x="2917035" y="2234106"/>
            <a:chExt cx="1543050" cy="361328"/>
          </a:xfrm>
        </p:grpSpPr>
        <p:sp>
          <p:nvSpPr>
            <p:cNvPr id="25616" name="矩形 26"/>
            <p:cNvSpPr>
              <a:spLocks noChangeArrowheads="1"/>
            </p:cNvSpPr>
            <p:nvPr/>
          </p:nvSpPr>
          <p:spPr bwMode="auto">
            <a:xfrm>
              <a:off x="3291070" y="2234106"/>
              <a:ext cx="600164" cy="3458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- 2 8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2917035" y="2595434"/>
              <a:ext cx="154305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8012901" y="3656354"/>
            <a:ext cx="4868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7729627" y="3656354"/>
            <a:ext cx="48471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 bwMode="auto">
          <a:xfrm>
            <a:off x="7073161" y="2801723"/>
            <a:ext cx="2057400" cy="861017"/>
            <a:chOff x="3644205" y="1867319"/>
            <a:chExt cx="1543050" cy="645776"/>
          </a:xfrm>
        </p:grpSpPr>
        <p:sp>
          <p:nvSpPr>
            <p:cNvPr id="25614" name="矩形 31"/>
            <p:cNvSpPr>
              <a:spLocks noChangeArrowheads="1"/>
            </p:cNvSpPr>
            <p:nvPr/>
          </p:nvSpPr>
          <p:spPr bwMode="auto">
            <a:xfrm>
              <a:off x="4048928" y="1867319"/>
              <a:ext cx="600164" cy="62326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 8 1</a:t>
              </a:r>
            </a:p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- 3 6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3644205" y="2513095"/>
              <a:ext cx="154305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8012900" y="4470088"/>
            <a:ext cx="4868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7696414" y="4470088"/>
            <a:ext cx="4868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7703927" y="2932920"/>
            <a:ext cx="269626" cy="1661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>
              <a:lnSpc>
                <a:spcPct val="2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0" grpId="0"/>
      <p:bldP spid="29" grpId="0"/>
      <p:bldP spid="30" grpId="0"/>
      <p:bldP spid="34" grpId="0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5381155" y="2331871"/>
            <a:ext cx="14750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17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（人）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903451" y="2297509"/>
            <a:ext cx="159851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58-19-22=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055459" y="3698312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9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714821" y="3700163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 bwMode="auto">
          <a:xfrm>
            <a:off x="3982723" y="2794670"/>
            <a:ext cx="2055283" cy="886052"/>
            <a:chOff x="4428992" y="3324356"/>
            <a:chExt cx="1542447" cy="665054"/>
          </a:xfrm>
        </p:grpSpPr>
        <p:grpSp>
          <p:nvGrpSpPr>
            <p:cNvPr id="26638" name="组合 15"/>
            <p:cNvGrpSpPr/>
            <p:nvPr/>
          </p:nvGrpSpPr>
          <p:grpSpPr bwMode="auto">
            <a:xfrm>
              <a:off x="4428992" y="3642893"/>
              <a:ext cx="1542447" cy="346517"/>
              <a:chOff x="2665455" y="2703137"/>
              <a:chExt cx="1542447" cy="346517"/>
            </a:xfrm>
          </p:grpSpPr>
          <p:sp>
            <p:nvSpPr>
              <p:cNvPr id="26640" name="矩形 17"/>
              <p:cNvSpPr>
                <a:spLocks noChangeArrowheads="1"/>
              </p:cNvSpPr>
              <p:nvPr/>
            </p:nvSpPr>
            <p:spPr bwMode="auto">
              <a:xfrm>
                <a:off x="3084466" y="2703137"/>
                <a:ext cx="664308" cy="34651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- 1  9</a:t>
                </a: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19" name="直接连接符 18"/>
              <p:cNvCxnSpPr/>
              <p:nvPr/>
            </p:nvCxnSpPr>
            <p:spPr>
              <a:xfrm>
                <a:off x="2665455" y="3049654"/>
                <a:ext cx="1542447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6639" name="矩形 16"/>
            <p:cNvSpPr>
              <a:spLocks noChangeArrowheads="1"/>
            </p:cNvSpPr>
            <p:nvPr/>
          </p:nvSpPr>
          <p:spPr bwMode="auto">
            <a:xfrm>
              <a:off x="4722775" y="3324356"/>
              <a:ext cx="778594" cy="3465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   5  8</a:t>
              </a: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3981665" y="4092017"/>
            <a:ext cx="2057400" cy="461665"/>
            <a:chOff x="2687834" y="2361390"/>
            <a:chExt cx="1543050" cy="346026"/>
          </a:xfrm>
        </p:grpSpPr>
        <p:sp>
          <p:nvSpPr>
            <p:cNvPr id="26636" name="矩形 20"/>
            <p:cNvSpPr>
              <a:spLocks noChangeArrowheads="1"/>
            </p:cNvSpPr>
            <p:nvPr/>
          </p:nvSpPr>
          <p:spPr bwMode="auto">
            <a:xfrm>
              <a:off x="3096437" y="2361390"/>
              <a:ext cx="663884" cy="3460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- 2  2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2687834" y="2707416"/>
              <a:ext cx="154305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5051116" y="4615793"/>
            <a:ext cx="4508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4667489" y="4615794"/>
            <a:ext cx="45085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3903451" y="5348820"/>
            <a:ext cx="33698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答：教室里还剩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17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人。</a:t>
            </a: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4567664" y="2648923"/>
            <a:ext cx="40216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6635" name="矩形 4"/>
          <p:cNvSpPr>
            <a:spLocks noChangeArrowheads="1"/>
          </p:cNvSpPr>
          <p:nvPr/>
        </p:nvSpPr>
        <p:spPr bwMode="auto">
          <a:xfrm>
            <a:off x="742951" y="1224705"/>
            <a:ext cx="10644716" cy="10525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二（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）班教室里原有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58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名学生，参加兴趣小组走了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19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人，打扫卫生走了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22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人，教室里还剩多少人？</a:t>
            </a:r>
          </a:p>
        </p:txBody>
      </p: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4" grpId="0"/>
      <p:bldP spid="25" grpId="0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8"/>
          <p:cNvSpPr>
            <a:spLocks noChangeArrowheads="1"/>
          </p:cNvSpPr>
          <p:nvPr/>
        </p:nvSpPr>
        <p:spPr bwMode="auto">
          <a:xfrm>
            <a:off x="568114" y="1191030"/>
            <a:ext cx="10950786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 latinLnBrk="1">
              <a:lnSpc>
                <a:spcPct val="150000"/>
              </a:lnSpc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王老师有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50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本练习本，发给男生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28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本，发给女生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17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本，还剩多少本？（用两种方法计算）</a:t>
            </a: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568114" y="2435483"/>
            <a:ext cx="10744200" cy="5724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zh-CN" altLang="en-US" sz="2400" kern="0" dirty="0">
                <a:solidFill>
                  <a:srgbClr val="0324ED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方法一：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从总数里先减去发给男生的，再减去发给女生的。</a:t>
            </a:r>
          </a:p>
        </p:txBody>
      </p:sp>
      <p:sp>
        <p:nvSpPr>
          <p:cNvPr id="9" name="矩形 8"/>
          <p:cNvSpPr/>
          <p:nvPr/>
        </p:nvSpPr>
        <p:spPr>
          <a:xfrm>
            <a:off x="2659381" y="3007947"/>
            <a:ext cx="4679951" cy="5724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1219200">
              <a:lnSpc>
                <a:spcPct val="130000"/>
              </a:lnSpc>
              <a:defRPr/>
            </a:pPr>
            <a:r>
              <a:rPr lang="en-US" altLang="zh-CN" sz="2400" kern="1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50-28-17=5(</a:t>
            </a:r>
            <a:r>
              <a:rPr lang="zh-CN" altLang="en-US" sz="2400" kern="1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本）</a:t>
            </a: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588867" y="4152875"/>
            <a:ext cx="9594849" cy="5724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zh-CN" altLang="en-US" sz="2400" kern="0" dirty="0">
                <a:solidFill>
                  <a:srgbClr val="0324ED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方法二：</a:t>
            </a: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先算一共发了多少本，再用总数去减。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659381" y="4789368"/>
            <a:ext cx="5082117" cy="5724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defTabSz="1219200">
              <a:lnSpc>
                <a:spcPct val="130000"/>
              </a:lnSpc>
            </a:pP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50-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28+17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=5(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本</a:t>
            </a:r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) 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489463" y="5379612"/>
            <a:ext cx="2372765" cy="5307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just" defTabSz="914400">
              <a:lnSpc>
                <a:spcPct val="130000"/>
              </a:lnSpc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答：还剩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本。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59381" y="3664114"/>
            <a:ext cx="2202847" cy="4247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 defTabSz="1219200">
              <a:lnSpc>
                <a:spcPct val="90000"/>
              </a:lnSpc>
              <a:defRPr/>
            </a:pPr>
            <a:r>
              <a:rPr lang="zh-CN" altLang="en-US" sz="24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答：还剩</a:t>
            </a:r>
            <a:r>
              <a:rPr lang="en-US" altLang="zh-CN" sz="24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400" kern="1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本。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66593" y="4647177"/>
            <a:ext cx="985731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帮农民伯伯收南瓜了，让我们一起去看看吧。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238" y="1428192"/>
            <a:ext cx="3931524" cy="2621016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75972" y="1181653"/>
            <a:ext cx="4493538" cy="46166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91440" tIns="45720" rIns="91440" bIns="45720">
            <a:spAutoFit/>
          </a:bodyPr>
          <a:lstStyle/>
          <a:p>
            <a:pPr defTabSz="1219200">
              <a:defRPr/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这节课你们都学会了哪些知识？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75972" y="1994748"/>
            <a:ext cx="11981788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rgbClr val="0324ED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一个数连续减两个数的计算方法</a:t>
            </a:r>
            <a:r>
              <a:rPr lang="zh-CN" altLang="en-US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：</a:t>
            </a:r>
            <a:endParaRPr lang="en-US" altLang="zh-CN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）先减第一个数，用差再减第二个数（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）还可以用这个数减去两个数的和。</a:t>
            </a:r>
          </a:p>
        </p:txBody>
      </p:sp>
      <p:sp>
        <p:nvSpPr>
          <p:cNvPr id="28678" name="矩形 1"/>
          <p:cNvSpPr>
            <a:spLocks noChangeArrowheads="1"/>
          </p:cNvSpPr>
          <p:nvPr/>
        </p:nvSpPr>
        <p:spPr bwMode="auto">
          <a:xfrm>
            <a:off x="575972" y="1643318"/>
            <a:ext cx="97013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连  减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24800" y="3674012"/>
            <a:ext cx="13208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</a:t>
            </a: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575972" y="3148873"/>
            <a:ext cx="2739842" cy="480601"/>
            <a:chOff x="2736625" y="1905378"/>
            <a:chExt cx="2055261" cy="360431"/>
          </a:xfrm>
        </p:grpSpPr>
        <p:sp>
          <p:nvSpPr>
            <p:cNvPr id="9" name="Text Box 83"/>
            <p:cNvSpPr txBox="1">
              <a:spLocks noChangeArrowheads="1"/>
            </p:cNvSpPr>
            <p:nvPr/>
          </p:nvSpPr>
          <p:spPr bwMode="auto">
            <a:xfrm>
              <a:off x="2736625" y="1919579"/>
              <a:ext cx="2055261" cy="346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>
                <a:spcBef>
                  <a:spcPct val="50000"/>
                </a:spcBef>
              </a:pP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84-40-26=</a:t>
              </a:r>
            </a:p>
          </p:txBody>
        </p:sp>
        <p:sp>
          <p:nvSpPr>
            <p:cNvPr id="10" name="Text Box 83"/>
            <p:cNvSpPr txBox="1">
              <a:spLocks noChangeArrowheads="1"/>
            </p:cNvSpPr>
            <p:nvPr/>
          </p:nvSpPr>
          <p:spPr bwMode="auto">
            <a:xfrm>
              <a:off x="3840781" y="1905378"/>
              <a:ext cx="708025" cy="346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>
                <a:spcBef>
                  <a:spcPct val="50000"/>
                </a:spcBef>
              </a:pPr>
              <a:r>
                <a:rPr lang="en-US" altLang="zh-CN" sz="24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1775225" y="3759606"/>
            <a:ext cx="3983408" cy="1503984"/>
            <a:chOff x="2099455" y="2994548"/>
            <a:chExt cx="3669771" cy="1127948"/>
          </a:xfrm>
        </p:grpSpPr>
        <p:sp>
          <p:nvSpPr>
            <p:cNvPr id="12" name="矩形 7"/>
            <p:cNvSpPr>
              <a:spLocks noChangeArrowheads="1"/>
            </p:cNvSpPr>
            <p:nvPr/>
          </p:nvSpPr>
          <p:spPr bwMode="auto">
            <a:xfrm>
              <a:off x="2746610" y="3731438"/>
              <a:ext cx="302944" cy="3462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4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3" name="矩形 8"/>
            <p:cNvSpPr>
              <a:spLocks noChangeArrowheads="1"/>
            </p:cNvSpPr>
            <p:nvPr/>
          </p:nvSpPr>
          <p:spPr bwMode="auto">
            <a:xfrm>
              <a:off x="2422742" y="3731438"/>
              <a:ext cx="302944" cy="3462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4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4" name="矩形 9"/>
            <p:cNvSpPr>
              <a:spLocks noChangeArrowheads="1"/>
            </p:cNvSpPr>
            <p:nvPr/>
          </p:nvSpPr>
          <p:spPr bwMode="auto">
            <a:xfrm>
              <a:off x="5148885" y="3776259"/>
              <a:ext cx="302942" cy="3462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8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sp>
          <p:nvSpPr>
            <p:cNvPr id="15" name="矩形 10"/>
            <p:cNvSpPr>
              <a:spLocks noChangeArrowheads="1"/>
            </p:cNvSpPr>
            <p:nvPr/>
          </p:nvSpPr>
          <p:spPr bwMode="auto">
            <a:xfrm>
              <a:off x="4746555" y="3776259"/>
              <a:ext cx="302942" cy="3462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grpSp>
          <p:nvGrpSpPr>
            <p:cNvPr id="16" name="组合 11"/>
            <p:cNvGrpSpPr/>
            <p:nvPr/>
          </p:nvGrpSpPr>
          <p:grpSpPr bwMode="auto">
            <a:xfrm>
              <a:off x="3833292" y="3039057"/>
              <a:ext cx="1935934" cy="737655"/>
              <a:chOff x="7019454" y="2986362"/>
              <a:chExt cx="2173753" cy="737655"/>
            </a:xfrm>
          </p:grpSpPr>
          <p:grpSp>
            <p:nvGrpSpPr>
              <p:cNvPr id="23" name="组合 12"/>
              <p:cNvGrpSpPr/>
              <p:nvPr/>
            </p:nvGrpSpPr>
            <p:grpSpPr bwMode="auto">
              <a:xfrm>
                <a:off x="7019454" y="3298535"/>
                <a:ext cx="2173753" cy="425482"/>
                <a:chOff x="7089281" y="3540316"/>
                <a:chExt cx="2173753" cy="425482"/>
              </a:xfrm>
            </p:grpSpPr>
            <p:grpSp>
              <p:nvGrpSpPr>
                <p:cNvPr id="25" name="组合 14"/>
                <p:cNvGrpSpPr/>
                <p:nvPr/>
              </p:nvGrpSpPr>
              <p:grpSpPr bwMode="auto">
                <a:xfrm>
                  <a:off x="7719398" y="3540316"/>
                  <a:ext cx="1543636" cy="425482"/>
                  <a:chOff x="3123205" y="2878596"/>
                  <a:chExt cx="1543636" cy="425482"/>
                </a:xfrm>
              </p:grpSpPr>
              <p:sp>
                <p:nvSpPr>
                  <p:cNvPr id="27" name="矩形 16"/>
                  <p:cNvSpPr>
                    <a:spLocks noChangeArrowheads="1"/>
                  </p:cNvSpPr>
                  <p:nvPr/>
                </p:nvSpPr>
                <p:spPr bwMode="auto">
                  <a:xfrm>
                    <a:off x="3385624" y="2878596"/>
                    <a:ext cx="915661" cy="3462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wrap="none">
                    <a:spAutoFit/>
                  </a:bodyPr>
                  <a:lstStyle/>
                  <a:p>
                    <a:pPr defTabSz="1219200"/>
                    <a:r>
                      <a:rPr lang="en-US" altLang="zh-CN" sz="2400" kern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rPr>
                      <a:t>- 2  6</a:t>
                    </a:r>
                    <a:endParaRPr lang="zh-CN" altLang="en-US" sz="2400" kern="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endParaRPr>
                  </a:p>
                </p:txBody>
              </p:sp>
              <p:cxnSp>
                <p:nvCxnSpPr>
                  <p:cNvPr id="28" name="直接连接符 27"/>
                  <p:cNvCxnSpPr/>
                  <p:nvPr/>
                </p:nvCxnSpPr>
                <p:spPr>
                  <a:xfrm>
                    <a:off x="3123205" y="3304078"/>
                    <a:ext cx="1543636" cy="0"/>
                  </a:xfrm>
                  <a:prstGeom prst="line">
                    <a:avLst/>
                  </a:prstGeom>
                  <a:ln w="381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6" name="KSO_Shape"/>
                <p:cNvSpPr/>
                <p:nvPr/>
              </p:nvSpPr>
              <p:spPr bwMode="auto">
                <a:xfrm>
                  <a:off x="7089281" y="3580235"/>
                  <a:ext cx="288031" cy="383584"/>
                </a:xfrm>
                <a:custGeom>
                  <a:avLst/>
                  <a:gdLst>
                    <a:gd name="T0" fmla="*/ 2147483647 w 3678"/>
                    <a:gd name="T1" fmla="*/ 2147483647 h 4197"/>
                    <a:gd name="T2" fmla="*/ 2147483647 w 3678"/>
                    <a:gd name="T3" fmla="*/ 2147483647 h 4197"/>
                    <a:gd name="T4" fmla="*/ 2147483647 w 3678"/>
                    <a:gd name="T5" fmla="*/ 2147483647 h 4197"/>
                    <a:gd name="T6" fmla="*/ 2147483647 w 3678"/>
                    <a:gd name="T7" fmla="*/ 2147483647 h 4197"/>
                    <a:gd name="T8" fmla="*/ 2147483647 w 3678"/>
                    <a:gd name="T9" fmla="*/ 2147483647 h 4197"/>
                    <a:gd name="T10" fmla="*/ 2147483647 w 3678"/>
                    <a:gd name="T11" fmla="*/ 2147483647 h 4197"/>
                    <a:gd name="T12" fmla="*/ 2147483647 w 3678"/>
                    <a:gd name="T13" fmla="*/ 2147483647 h 4197"/>
                    <a:gd name="T14" fmla="*/ 2147483647 w 3678"/>
                    <a:gd name="T15" fmla="*/ 2147483647 h 4197"/>
                    <a:gd name="T16" fmla="*/ 2147483647 w 3678"/>
                    <a:gd name="T17" fmla="*/ 2147483647 h 4197"/>
                    <a:gd name="T18" fmla="*/ 2147483647 w 3678"/>
                    <a:gd name="T19" fmla="*/ 2147483647 h 4197"/>
                    <a:gd name="T20" fmla="*/ 2147483647 w 3678"/>
                    <a:gd name="T21" fmla="*/ 2147483647 h 4197"/>
                    <a:gd name="T22" fmla="*/ 2147483647 w 3678"/>
                    <a:gd name="T23" fmla="*/ 2147483647 h 419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678"/>
                    <a:gd name="T37" fmla="*/ 0 h 4197"/>
                    <a:gd name="T38" fmla="*/ 3678 w 3678"/>
                    <a:gd name="T39" fmla="*/ 4197 h 419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678" h="4197">
                      <a:moveTo>
                        <a:pt x="2081" y="2099"/>
                      </a:moveTo>
                      <a:lnTo>
                        <a:pt x="0" y="0"/>
                      </a:lnTo>
                      <a:lnTo>
                        <a:pt x="762" y="2099"/>
                      </a:lnTo>
                      <a:lnTo>
                        <a:pt x="0" y="4197"/>
                      </a:lnTo>
                      <a:lnTo>
                        <a:pt x="2081" y="2099"/>
                      </a:lnTo>
                      <a:close/>
                      <a:moveTo>
                        <a:pt x="3678" y="2099"/>
                      </a:moveTo>
                      <a:lnTo>
                        <a:pt x="1597" y="0"/>
                      </a:lnTo>
                      <a:lnTo>
                        <a:pt x="2359" y="2099"/>
                      </a:lnTo>
                      <a:lnTo>
                        <a:pt x="1597" y="4197"/>
                      </a:lnTo>
                      <a:lnTo>
                        <a:pt x="3678" y="209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defTabSz="1219200"/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4" name="矩形 13"/>
              <p:cNvSpPr>
                <a:spLocks noChangeArrowheads="1"/>
              </p:cNvSpPr>
              <p:nvPr/>
            </p:nvSpPr>
            <p:spPr bwMode="auto">
              <a:xfrm>
                <a:off x="8089366" y="2986362"/>
                <a:ext cx="721651" cy="34623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4  4</a:t>
                </a:r>
              </a:p>
            </p:txBody>
          </p:sp>
        </p:grpSp>
        <p:grpSp>
          <p:nvGrpSpPr>
            <p:cNvPr id="17" name="组合 20"/>
            <p:cNvGrpSpPr/>
            <p:nvPr/>
          </p:nvGrpSpPr>
          <p:grpSpPr bwMode="auto">
            <a:xfrm>
              <a:off x="2099455" y="2994548"/>
              <a:ext cx="1374757" cy="696125"/>
              <a:chOff x="7664092" y="2714975"/>
              <a:chExt cx="1543638" cy="696125"/>
            </a:xfrm>
          </p:grpSpPr>
          <p:grpSp>
            <p:nvGrpSpPr>
              <p:cNvPr id="18" name="组合 21"/>
              <p:cNvGrpSpPr/>
              <p:nvPr/>
            </p:nvGrpSpPr>
            <p:grpSpPr bwMode="auto">
              <a:xfrm>
                <a:off x="7664092" y="3064863"/>
                <a:ext cx="1543638" cy="346237"/>
                <a:chOff x="3137726" y="2644924"/>
                <a:chExt cx="1543638" cy="346237"/>
              </a:xfrm>
            </p:grpSpPr>
            <p:sp>
              <p:nvSpPr>
                <p:cNvPr id="21" name="矩形 23"/>
                <p:cNvSpPr>
                  <a:spLocks noChangeArrowheads="1"/>
                </p:cNvSpPr>
                <p:nvPr/>
              </p:nvSpPr>
              <p:spPr bwMode="auto">
                <a:xfrm>
                  <a:off x="3341214" y="2644924"/>
                  <a:ext cx="915661" cy="3462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 defTabSz="1219200"/>
                  <a:r>
                    <a:rPr lang="en-US" altLang="zh-CN" sz="2400" kern="0" dirty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- 4  0</a:t>
                  </a:r>
                  <a:endParaRPr lang="zh-CN" altLang="en-US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22" name="直接连接符 21"/>
                <p:cNvCxnSpPr/>
                <p:nvPr/>
              </p:nvCxnSpPr>
              <p:spPr>
                <a:xfrm>
                  <a:off x="3137726" y="2991161"/>
                  <a:ext cx="154363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矩形 22"/>
              <p:cNvSpPr>
                <a:spLocks noChangeArrowheads="1"/>
              </p:cNvSpPr>
              <p:nvPr/>
            </p:nvSpPr>
            <p:spPr bwMode="auto">
              <a:xfrm>
                <a:off x="8061590" y="2714975"/>
                <a:ext cx="721651" cy="34623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en-US" altLang="zh-CN" sz="2400" kern="0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8  4</a:t>
                </a:r>
              </a:p>
            </p:txBody>
          </p:sp>
        </p:grpSp>
      </p:grp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6819427" y="4511328"/>
            <a:ext cx="295786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84 –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40+26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= 18 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6209060" y="3674012"/>
            <a:ext cx="0" cy="153246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6297136" y="3726620"/>
            <a:ext cx="125306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29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6" r="39454" b="41410"/>
          <a:stretch>
            <a:fillRect/>
          </a:stretch>
        </p:blipFill>
        <p:spPr>
          <a:xfrm>
            <a:off x="-11837" y="112959"/>
            <a:ext cx="2277055" cy="3897163"/>
          </a:xfrm>
          <a:custGeom>
            <a:avLst/>
            <a:gdLst>
              <a:gd name="connsiteX0" fmla="*/ 0 w 2277055"/>
              <a:gd name="connsiteY0" fmla="*/ 0 h 3897163"/>
              <a:gd name="connsiteX1" fmla="*/ 131727 w 2277055"/>
              <a:gd name="connsiteY1" fmla="*/ 0 h 3897163"/>
              <a:gd name="connsiteX2" fmla="*/ 2277055 w 2277055"/>
              <a:gd name="connsiteY2" fmla="*/ 1874464 h 3897163"/>
              <a:gd name="connsiteX3" fmla="*/ 0 w 2277055"/>
              <a:gd name="connsiteY3" fmla="*/ 3897163 h 3897163"/>
              <a:gd name="connsiteX4" fmla="*/ 0 w 2277055"/>
              <a:gd name="connsiteY4" fmla="*/ 0 h 389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7055" h="3897163">
                <a:moveTo>
                  <a:pt x="0" y="0"/>
                </a:moveTo>
                <a:lnTo>
                  <a:pt x="131727" y="0"/>
                </a:lnTo>
                <a:lnTo>
                  <a:pt x="2277055" y="1874464"/>
                </a:lnTo>
                <a:lnTo>
                  <a:pt x="0" y="389716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1" t="29246" r="13340" b="2315"/>
          <a:stretch>
            <a:fillRect/>
          </a:stretch>
        </p:blipFill>
        <p:spPr>
          <a:xfrm>
            <a:off x="0" y="2058295"/>
            <a:ext cx="4552314" cy="4552314"/>
          </a:xfrm>
          <a:custGeom>
            <a:avLst/>
            <a:gdLst>
              <a:gd name="connsiteX0" fmla="*/ 2406368 w 4552314"/>
              <a:gd name="connsiteY0" fmla="*/ 0 h 4552314"/>
              <a:gd name="connsiteX1" fmla="*/ 4552314 w 4552314"/>
              <a:gd name="connsiteY1" fmla="*/ 2406368 h 4552314"/>
              <a:gd name="connsiteX2" fmla="*/ 2145945 w 4552314"/>
              <a:gd name="connsiteY2" fmla="*/ 4552314 h 4552314"/>
              <a:gd name="connsiteX3" fmla="*/ 0 w 4552314"/>
              <a:gd name="connsiteY3" fmla="*/ 2145945 h 4552314"/>
              <a:gd name="connsiteX4" fmla="*/ 2406368 w 4552314"/>
              <a:gd name="connsiteY4" fmla="*/ 0 h 455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2314" h="4552314">
                <a:moveTo>
                  <a:pt x="2406368" y="0"/>
                </a:moveTo>
                <a:lnTo>
                  <a:pt x="4552314" y="2406368"/>
                </a:lnTo>
                <a:lnTo>
                  <a:pt x="2145945" y="4552314"/>
                </a:lnTo>
                <a:lnTo>
                  <a:pt x="0" y="2145945"/>
                </a:lnTo>
                <a:lnTo>
                  <a:pt x="2406368" y="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6" t="-1730" r="63950" b="100000"/>
          <a:stretch>
            <a:fillRect/>
          </a:stretch>
        </p:blipFill>
        <p:spPr>
          <a:xfrm>
            <a:off x="-11837" y="-2136"/>
            <a:ext cx="131727" cy="115095"/>
          </a:xfrm>
          <a:custGeom>
            <a:avLst/>
            <a:gdLst>
              <a:gd name="connsiteX0" fmla="*/ 0 w 131727"/>
              <a:gd name="connsiteY0" fmla="*/ 0 h 115095"/>
              <a:gd name="connsiteX1" fmla="*/ 131727 w 131727"/>
              <a:gd name="connsiteY1" fmla="*/ 115095 h 115095"/>
              <a:gd name="connsiteX2" fmla="*/ 0 w 131727"/>
              <a:gd name="connsiteY2" fmla="*/ 115095 h 115095"/>
              <a:gd name="connsiteX3" fmla="*/ 0 w 131727"/>
              <a:gd name="connsiteY3" fmla="*/ 0 h 11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727" h="115095">
                <a:moveTo>
                  <a:pt x="0" y="0"/>
                </a:moveTo>
                <a:lnTo>
                  <a:pt x="131727" y="115095"/>
                </a:lnTo>
                <a:lnTo>
                  <a:pt x="0" y="115095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6" name="组合 5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7" name="组合 6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9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BBD1B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11" name="文本框 10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2" name="直接连接符 11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3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BD1BD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  <a:endParaRPr lang="zh-CN" altLang="en-US" sz="5400" b="1" dirty="0">
                    <a:solidFill>
                      <a:srgbClr val="BBD1BD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8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第二单元  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100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以内的加法和减法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BBD1BD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人教版小学数学二年级上册</a:t>
            </a:r>
          </a:p>
        </p:txBody>
      </p:sp>
      <p:sp>
        <p:nvSpPr>
          <p:cNvPr id="15" name="菱形 14"/>
          <p:cNvSpPr/>
          <p:nvPr/>
        </p:nvSpPr>
        <p:spPr>
          <a:xfrm rot="273414">
            <a:off x="2928982" y="1756529"/>
            <a:ext cx="1558472" cy="1558472"/>
          </a:xfrm>
          <a:prstGeom prst="diamond">
            <a:avLst/>
          </a:prstGeom>
          <a:solidFill>
            <a:srgbClr val="BBD1BD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2" name="菱形 21"/>
          <p:cNvSpPr/>
          <p:nvPr/>
        </p:nvSpPr>
        <p:spPr>
          <a:xfrm rot="21329411">
            <a:off x="1208579" y="79753"/>
            <a:ext cx="1558472" cy="1558472"/>
          </a:xfrm>
          <a:prstGeom prst="diamond">
            <a:avLst/>
          </a:prstGeom>
          <a:solidFill>
            <a:srgbClr val="BBD1BD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3" name="菱形 22"/>
          <p:cNvSpPr/>
          <p:nvPr/>
        </p:nvSpPr>
        <p:spPr>
          <a:xfrm>
            <a:off x="9354732" y="6078764"/>
            <a:ext cx="1558472" cy="1558472"/>
          </a:xfrm>
          <a:prstGeom prst="diamond">
            <a:avLst/>
          </a:prstGeom>
          <a:solidFill>
            <a:srgbClr val="BBD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5" name="菱形 24"/>
          <p:cNvSpPr/>
          <p:nvPr/>
        </p:nvSpPr>
        <p:spPr>
          <a:xfrm>
            <a:off x="10532022" y="6078764"/>
            <a:ext cx="1558472" cy="1558472"/>
          </a:xfrm>
          <a:prstGeom prst="diamond">
            <a:avLst/>
          </a:prstGeom>
          <a:solidFill>
            <a:srgbClr val="BBD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6" name="菱形 25"/>
          <p:cNvSpPr/>
          <p:nvPr/>
        </p:nvSpPr>
        <p:spPr>
          <a:xfrm>
            <a:off x="9510942" y="6067334"/>
            <a:ext cx="1558472" cy="1558472"/>
          </a:xfrm>
          <a:prstGeom prst="diamond">
            <a:avLst/>
          </a:prstGeom>
          <a:solidFill>
            <a:srgbClr val="BBD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7" name="菱形 26"/>
          <p:cNvSpPr/>
          <p:nvPr/>
        </p:nvSpPr>
        <p:spPr>
          <a:xfrm>
            <a:off x="10688232" y="6067334"/>
            <a:ext cx="1558472" cy="1558472"/>
          </a:xfrm>
          <a:prstGeom prst="diamond">
            <a:avLst/>
          </a:prstGeom>
          <a:solidFill>
            <a:srgbClr val="BBD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3791" y="3817117"/>
            <a:ext cx="2316983" cy="231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19"/>
          <p:cNvSpPr txBox="1">
            <a:spLocks noChangeArrowheads="1"/>
          </p:cNvSpPr>
          <p:nvPr/>
        </p:nvSpPr>
        <p:spPr bwMode="auto">
          <a:xfrm>
            <a:off x="571943" y="1238413"/>
            <a:ext cx="114088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共有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84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个大南瓜，李大爷运走了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40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个，王叔叔运走了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26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个。还剩多少个？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7606592" y="2875316"/>
            <a:ext cx="2834399" cy="858400"/>
          </a:xfrm>
          <a:prstGeom prst="wedgeRoundRectCallout">
            <a:avLst>
              <a:gd name="adj1" fmla="val 16692"/>
              <a:gd name="adj2" fmla="val 70671"/>
              <a:gd name="adj3" fmla="val 16667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小组讨论：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该怎样解答这个问题？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305" y="2216802"/>
            <a:ext cx="3723440" cy="2659600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849" y="2497858"/>
            <a:ext cx="3331633" cy="1974427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206" y="2652458"/>
            <a:ext cx="1575647" cy="11226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0627" y="3148552"/>
            <a:ext cx="1401233" cy="98552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660400" y="1223488"/>
            <a:ext cx="114088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共有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84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个大南瓜，李大爷运走了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40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个，王叔叔运走了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26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个。还剩多少个？</a:t>
            </a: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2747288" y="2033797"/>
            <a:ext cx="84350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84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8032310" y="2264629"/>
            <a:ext cx="84350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40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</a:t>
            </a: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8025880" y="2726294"/>
            <a:ext cx="84350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26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</a:t>
            </a: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2774540" y="2035472"/>
            <a:ext cx="8162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？个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86178" y="4968379"/>
            <a:ext cx="397416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举手发言：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怎样列式计算？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0.35026 -0.158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-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0.3569 0.1101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39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  <p:bldP spid="25" grpId="0"/>
      <p:bldP spid="26" grpId="0"/>
      <p:bldP spid="2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658813" y="1285701"/>
            <a:ext cx="114088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共有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84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个大南瓜，李大爷运走了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40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个，王叔叔运走了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26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个。还剩多少个？</a:t>
            </a: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3398809" y="1972011"/>
            <a:ext cx="202331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84 - 40 - 26 =</a:t>
            </a:r>
          </a:p>
        </p:txBody>
      </p:sp>
      <p:sp>
        <p:nvSpPr>
          <p:cNvPr id="3" name="圆角矩形标注 2"/>
          <p:cNvSpPr/>
          <p:nvPr/>
        </p:nvSpPr>
        <p:spPr>
          <a:xfrm>
            <a:off x="7176756" y="2333359"/>
            <a:ext cx="3359486" cy="1375228"/>
          </a:xfrm>
          <a:prstGeom prst="wedgeRoundRectCallout">
            <a:avLst>
              <a:gd name="adj1" fmla="val 24522"/>
              <a:gd name="adj2" fmla="val 62662"/>
              <a:gd name="adj3" fmla="val 16667"/>
            </a:avLst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从总数中分别减去两人运走的南瓜数，就能求出剩下的南瓜数。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855191" y="3020973"/>
            <a:ext cx="365837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思考：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怎么计算出结果？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83"/>
          <p:cNvSpPr txBox="1">
            <a:spLocks noChangeArrowheads="1"/>
          </p:cNvSpPr>
          <p:nvPr/>
        </p:nvSpPr>
        <p:spPr bwMode="auto">
          <a:xfrm>
            <a:off x="3995826" y="1339992"/>
            <a:ext cx="274108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84-40-26=</a:t>
            </a:r>
          </a:p>
        </p:txBody>
      </p:sp>
      <p:sp>
        <p:nvSpPr>
          <p:cNvPr id="10" name="Text Box 83"/>
          <p:cNvSpPr txBox="1">
            <a:spLocks noChangeArrowheads="1"/>
          </p:cNvSpPr>
          <p:nvPr/>
        </p:nvSpPr>
        <p:spPr bwMode="auto">
          <a:xfrm>
            <a:off x="5491741" y="1339992"/>
            <a:ext cx="9440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18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881525" y="3650127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 flipH="1">
            <a:off x="3517814" y="3650127"/>
            <a:ext cx="38181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921038" y="2344240"/>
            <a:ext cx="26962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7347909" y="3712115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7012570" y="3718968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891552" y="1911919"/>
            <a:ext cx="7418822" cy="547086"/>
          </a:xfrm>
          <a:prstGeom prst="rect">
            <a:avLst/>
          </a:prstGeom>
          <a:noFill/>
          <a:ln w="22225">
            <a:solidFill>
              <a:srgbClr val="00B0F0"/>
            </a:solidFill>
            <a:miter lim="800000"/>
          </a:ln>
        </p:spPr>
        <p:txBody>
          <a:bodyPr wrap="square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先算出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84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与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40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的差，再用得到的差减去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26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，求出结果。</a:t>
            </a:r>
          </a:p>
        </p:txBody>
      </p:sp>
      <p:grpSp>
        <p:nvGrpSpPr>
          <p:cNvPr id="30" name="组合 29"/>
          <p:cNvGrpSpPr/>
          <p:nvPr/>
        </p:nvGrpSpPr>
        <p:grpSpPr bwMode="auto">
          <a:xfrm>
            <a:off x="5376274" y="2559955"/>
            <a:ext cx="3049840" cy="1009029"/>
            <a:chOff x="6477529" y="2904155"/>
            <a:chExt cx="2287914" cy="757242"/>
          </a:xfrm>
        </p:grpSpPr>
        <p:grpSp>
          <p:nvGrpSpPr>
            <p:cNvPr id="14353" name="组合 30"/>
            <p:cNvGrpSpPr/>
            <p:nvPr/>
          </p:nvGrpSpPr>
          <p:grpSpPr bwMode="auto">
            <a:xfrm>
              <a:off x="6477529" y="3244697"/>
              <a:ext cx="2287914" cy="416700"/>
              <a:chOff x="6547356" y="3486478"/>
              <a:chExt cx="2287914" cy="416700"/>
            </a:xfrm>
          </p:grpSpPr>
          <p:grpSp>
            <p:nvGrpSpPr>
              <p:cNvPr id="14355" name="组合 32"/>
              <p:cNvGrpSpPr/>
              <p:nvPr/>
            </p:nvGrpSpPr>
            <p:grpSpPr bwMode="auto">
              <a:xfrm>
                <a:off x="7291860" y="3486478"/>
                <a:ext cx="1543410" cy="416700"/>
                <a:chOff x="2695667" y="2824758"/>
                <a:chExt cx="1543410" cy="416700"/>
              </a:xfrm>
            </p:grpSpPr>
            <p:sp>
              <p:nvSpPr>
                <p:cNvPr id="14357" name="矩形 34"/>
                <p:cNvSpPr>
                  <a:spLocks noChangeArrowheads="1"/>
                </p:cNvSpPr>
                <p:nvPr/>
              </p:nvSpPr>
              <p:spPr bwMode="auto">
                <a:xfrm>
                  <a:off x="3033398" y="2824758"/>
                  <a:ext cx="664039" cy="3464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>
                  <a:spAutoFit/>
                </a:bodyPr>
                <a:lstStyle/>
                <a:p>
                  <a:pPr defTabSz="1219200"/>
                  <a:r>
                    <a:rPr lang="en-US" altLang="zh-CN" sz="24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cs typeface="Times New Roman" panose="02020603050405020304" pitchFamily="18" charset="0"/>
                      <a:sym typeface="Arial" panose="020B0604020202020204" pitchFamily="34" charset="0"/>
                    </a:rPr>
                    <a:t>- 2  6</a:t>
                  </a:r>
                  <a:endPara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endParaRPr>
                </a:p>
              </p:txBody>
            </p:sp>
            <p:cxnSp>
              <p:nvCxnSpPr>
                <p:cNvPr id="36" name="直接连接符 35"/>
                <p:cNvCxnSpPr/>
                <p:nvPr/>
              </p:nvCxnSpPr>
              <p:spPr>
                <a:xfrm>
                  <a:off x="2695667" y="3241458"/>
                  <a:ext cx="154341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356" name="KSO_Shape"/>
              <p:cNvSpPr/>
              <p:nvPr/>
            </p:nvSpPr>
            <p:spPr bwMode="auto">
              <a:xfrm>
                <a:off x="6547356" y="3519594"/>
                <a:ext cx="288032" cy="383584"/>
              </a:xfrm>
              <a:custGeom>
                <a:avLst/>
                <a:gdLst>
                  <a:gd name="T0" fmla="*/ 2147483647 w 3678"/>
                  <a:gd name="T1" fmla="*/ 2147483647 h 4197"/>
                  <a:gd name="T2" fmla="*/ 2147483647 w 3678"/>
                  <a:gd name="T3" fmla="*/ 2147483647 h 4197"/>
                  <a:gd name="T4" fmla="*/ 2147483647 w 3678"/>
                  <a:gd name="T5" fmla="*/ 2147483647 h 4197"/>
                  <a:gd name="T6" fmla="*/ 2147483647 w 3678"/>
                  <a:gd name="T7" fmla="*/ 2147483647 h 4197"/>
                  <a:gd name="T8" fmla="*/ 2147483647 w 3678"/>
                  <a:gd name="T9" fmla="*/ 2147483647 h 4197"/>
                  <a:gd name="T10" fmla="*/ 2147483647 w 3678"/>
                  <a:gd name="T11" fmla="*/ 2147483647 h 4197"/>
                  <a:gd name="T12" fmla="*/ 2147483647 w 3678"/>
                  <a:gd name="T13" fmla="*/ 2147483647 h 4197"/>
                  <a:gd name="T14" fmla="*/ 2147483647 w 3678"/>
                  <a:gd name="T15" fmla="*/ 2147483647 h 4197"/>
                  <a:gd name="T16" fmla="*/ 2147483647 w 3678"/>
                  <a:gd name="T17" fmla="*/ 2147483647 h 4197"/>
                  <a:gd name="T18" fmla="*/ 2147483647 w 3678"/>
                  <a:gd name="T19" fmla="*/ 2147483647 h 4197"/>
                  <a:gd name="T20" fmla="*/ 2147483647 w 3678"/>
                  <a:gd name="T21" fmla="*/ 2147483647 h 4197"/>
                  <a:gd name="T22" fmla="*/ 2147483647 w 3678"/>
                  <a:gd name="T23" fmla="*/ 2147483647 h 419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78"/>
                  <a:gd name="T37" fmla="*/ 0 h 4197"/>
                  <a:gd name="T38" fmla="*/ 3678 w 3678"/>
                  <a:gd name="T39" fmla="*/ 4197 h 419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78" h="4197">
                    <a:moveTo>
                      <a:pt x="2081" y="2099"/>
                    </a:moveTo>
                    <a:lnTo>
                      <a:pt x="0" y="0"/>
                    </a:lnTo>
                    <a:lnTo>
                      <a:pt x="762" y="2099"/>
                    </a:lnTo>
                    <a:lnTo>
                      <a:pt x="0" y="4197"/>
                    </a:lnTo>
                    <a:lnTo>
                      <a:pt x="2081" y="2099"/>
                    </a:lnTo>
                    <a:close/>
                    <a:moveTo>
                      <a:pt x="3678" y="2099"/>
                    </a:moveTo>
                    <a:lnTo>
                      <a:pt x="1597" y="0"/>
                    </a:lnTo>
                    <a:lnTo>
                      <a:pt x="2359" y="2099"/>
                    </a:lnTo>
                    <a:lnTo>
                      <a:pt x="1597" y="4197"/>
                    </a:lnTo>
                    <a:lnTo>
                      <a:pt x="3678" y="2099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defTabSz="1219200"/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354" name="矩形 31"/>
            <p:cNvSpPr>
              <a:spLocks noChangeArrowheads="1"/>
            </p:cNvSpPr>
            <p:nvPr/>
          </p:nvSpPr>
          <p:spPr bwMode="auto">
            <a:xfrm>
              <a:off x="7509258" y="2904155"/>
              <a:ext cx="714545" cy="3464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  4  4</a:t>
              </a:r>
            </a:p>
          </p:txBody>
        </p:sp>
      </p:grpSp>
      <p:grpSp>
        <p:nvGrpSpPr>
          <p:cNvPr id="37" name="组合 36"/>
          <p:cNvGrpSpPr/>
          <p:nvPr/>
        </p:nvGrpSpPr>
        <p:grpSpPr bwMode="auto">
          <a:xfrm>
            <a:off x="2852826" y="2626243"/>
            <a:ext cx="2057399" cy="933136"/>
            <a:chOff x="7253907" y="2717464"/>
            <a:chExt cx="1542673" cy="699361"/>
          </a:xfrm>
        </p:grpSpPr>
        <p:grpSp>
          <p:nvGrpSpPr>
            <p:cNvPr id="14349" name="组合 37"/>
            <p:cNvGrpSpPr/>
            <p:nvPr/>
          </p:nvGrpSpPr>
          <p:grpSpPr bwMode="auto">
            <a:xfrm>
              <a:off x="7253907" y="3065369"/>
              <a:ext cx="1542673" cy="351456"/>
              <a:chOff x="2727541" y="2645430"/>
              <a:chExt cx="1542673" cy="351456"/>
            </a:xfrm>
          </p:grpSpPr>
          <p:sp>
            <p:nvSpPr>
              <p:cNvPr id="14351" name="矩形 41"/>
              <p:cNvSpPr>
                <a:spLocks noChangeArrowheads="1"/>
              </p:cNvSpPr>
              <p:nvPr/>
            </p:nvSpPr>
            <p:spPr bwMode="auto">
              <a:xfrm>
                <a:off x="3106910" y="2645430"/>
                <a:ext cx="663722" cy="34600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- 4  0</a:t>
                </a: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43" name="直接连接符 42"/>
              <p:cNvCxnSpPr/>
              <p:nvPr/>
            </p:nvCxnSpPr>
            <p:spPr>
              <a:xfrm>
                <a:off x="2727541" y="2996886"/>
                <a:ext cx="1542673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350" name="矩形 40"/>
            <p:cNvSpPr>
              <a:spLocks noChangeArrowheads="1"/>
            </p:cNvSpPr>
            <p:nvPr/>
          </p:nvSpPr>
          <p:spPr bwMode="auto">
            <a:xfrm>
              <a:off x="7608034" y="2717464"/>
              <a:ext cx="714205" cy="3460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  8  4</a:t>
              </a:r>
            </a:p>
          </p:txBody>
        </p:sp>
      </p:grpSp>
      <p:pic>
        <p:nvPicPr>
          <p:cNvPr id="48" name="图片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91552" y="4576521"/>
            <a:ext cx="1029733" cy="155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AutoShape 47"/>
          <p:cNvSpPr>
            <a:spLocks noChangeArrowheads="1"/>
          </p:cNvSpPr>
          <p:nvPr/>
        </p:nvSpPr>
        <p:spPr bwMode="auto">
          <a:xfrm>
            <a:off x="2136564" y="4269785"/>
            <a:ext cx="4241817" cy="510778"/>
          </a:xfrm>
          <a:prstGeom prst="wedgeRoundRectCallout">
            <a:avLst>
              <a:gd name="adj1" fmla="val -52182"/>
              <a:gd name="adj2" fmla="val 35221"/>
              <a:gd name="adj3" fmla="val 16667"/>
            </a:avLst>
          </a:prstGeom>
          <a:noFill/>
          <a:ln w="22225">
            <a:solidFill>
              <a:srgbClr val="00B0F0"/>
            </a:solidFill>
            <a:miter lim="800000"/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第一步也可以口算，不写竖式。</a:t>
            </a:r>
          </a:p>
        </p:txBody>
      </p:sp>
      <p:sp>
        <p:nvSpPr>
          <p:cNvPr id="2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7" grpId="0" bldLvl="0" animBg="1"/>
      <p:bldP spid="4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3"/>
          <p:cNvSpPr txBox="1">
            <a:spLocks noChangeArrowheads="1"/>
          </p:cNvSpPr>
          <p:nvPr/>
        </p:nvSpPr>
        <p:spPr bwMode="auto">
          <a:xfrm>
            <a:off x="3973408" y="1477126"/>
            <a:ext cx="293581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84-40-26=</a:t>
            </a:r>
          </a:p>
        </p:txBody>
      </p:sp>
      <p:sp>
        <p:nvSpPr>
          <p:cNvPr id="6" name="Text Box 83"/>
          <p:cNvSpPr txBox="1">
            <a:spLocks noChangeArrowheads="1"/>
          </p:cNvSpPr>
          <p:nvPr/>
        </p:nvSpPr>
        <p:spPr bwMode="auto">
          <a:xfrm>
            <a:off x="5400151" y="1472567"/>
            <a:ext cx="29337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18</a:t>
            </a: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738403" y="2176382"/>
            <a:ext cx="4642698" cy="535531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</a:ln>
        </p:spPr>
        <p:txBody>
          <a:bodyPr wrap="square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把两个竖式合并为一个竖式计算。</a:t>
            </a: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6969901" y="3981450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6590662" y="3996346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6500270" y="3796264"/>
            <a:ext cx="26962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 flipH="1">
            <a:off x="6946850" y="4871351"/>
            <a:ext cx="61850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6602482" y="4861431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 bwMode="auto">
          <a:xfrm>
            <a:off x="5880524" y="4369291"/>
            <a:ext cx="2057400" cy="461664"/>
            <a:chOff x="2585523" y="2102550"/>
            <a:chExt cx="1543050" cy="346867"/>
          </a:xfrm>
        </p:grpSpPr>
        <p:sp>
          <p:nvSpPr>
            <p:cNvPr id="15392" name="矩形 41"/>
            <p:cNvSpPr>
              <a:spLocks noChangeArrowheads="1"/>
            </p:cNvSpPr>
            <p:nvPr/>
          </p:nvSpPr>
          <p:spPr bwMode="auto">
            <a:xfrm>
              <a:off x="3003618" y="2102550"/>
              <a:ext cx="663884" cy="3468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- 2  6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2585523" y="2449417"/>
              <a:ext cx="154305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 bwMode="auto">
          <a:xfrm>
            <a:off x="5880525" y="2855080"/>
            <a:ext cx="2057399" cy="1055673"/>
            <a:chOff x="7201006" y="2737947"/>
            <a:chExt cx="1542673" cy="792550"/>
          </a:xfrm>
        </p:grpSpPr>
        <p:grpSp>
          <p:nvGrpSpPr>
            <p:cNvPr id="15388" name="组合 44"/>
            <p:cNvGrpSpPr/>
            <p:nvPr/>
          </p:nvGrpSpPr>
          <p:grpSpPr bwMode="auto">
            <a:xfrm>
              <a:off x="7201006" y="3065369"/>
              <a:ext cx="1542673" cy="465128"/>
              <a:chOff x="2674640" y="2645430"/>
              <a:chExt cx="1542673" cy="465128"/>
            </a:xfrm>
          </p:grpSpPr>
          <p:sp>
            <p:nvSpPr>
              <p:cNvPr id="15390" name="矩形 46"/>
              <p:cNvSpPr>
                <a:spLocks noChangeArrowheads="1"/>
              </p:cNvSpPr>
              <p:nvPr/>
            </p:nvSpPr>
            <p:spPr bwMode="auto">
              <a:xfrm>
                <a:off x="3106910" y="2645430"/>
                <a:ext cx="663722" cy="34659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- 4  0</a:t>
                </a: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48" name="直接连接符 47"/>
              <p:cNvCxnSpPr/>
              <p:nvPr/>
            </p:nvCxnSpPr>
            <p:spPr>
              <a:xfrm>
                <a:off x="2674640" y="3110558"/>
                <a:ext cx="1542673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389" name="矩形 45"/>
            <p:cNvSpPr>
              <a:spLocks noChangeArrowheads="1"/>
            </p:cNvSpPr>
            <p:nvPr/>
          </p:nvSpPr>
          <p:spPr bwMode="auto">
            <a:xfrm>
              <a:off x="7582793" y="2737947"/>
              <a:ext cx="714205" cy="3465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  8  4</a:t>
              </a:r>
            </a:p>
          </p:txBody>
        </p:sp>
      </p:grpSp>
      <p:sp>
        <p:nvSpPr>
          <p:cNvPr id="59" name="矩形 58"/>
          <p:cNvSpPr>
            <a:spLocks noChangeArrowheads="1"/>
          </p:cNvSpPr>
          <p:nvPr/>
        </p:nvSpPr>
        <p:spPr bwMode="auto">
          <a:xfrm>
            <a:off x="3733105" y="3993726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0" name="矩形 59"/>
          <p:cNvSpPr>
            <a:spLocks noChangeArrowheads="1"/>
          </p:cNvSpPr>
          <p:nvPr/>
        </p:nvSpPr>
        <p:spPr bwMode="auto">
          <a:xfrm>
            <a:off x="3349143" y="4003020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61" name="组合 60"/>
          <p:cNvGrpSpPr/>
          <p:nvPr/>
        </p:nvGrpSpPr>
        <p:grpSpPr bwMode="auto">
          <a:xfrm>
            <a:off x="2726432" y="2924575"/>
            <a:ext cx="2057399" cy="986178"/>
            <a:chOff x="7247950" y="2750801"/>
            <a:chExt cx="1542673" cy="739114"/>
          </a:xfrm>
        </p:grpSpPr>
        <p:grpSp>
          <p:nvGrpSpPr>
            <p:cNvPr id="15384" name="组合 61"/>
            <p:cNvGrpSpPr/>
            <p:nvPr/>
          </p:nvGrpSpPr>
          <p:grpSpPr bwMode="auto">
            <a:xfrm>
              <a:off x="7247950" y="3065369"/>
              <a:ext cx="1542673" cy="424546"/>
              <a:chOff x="2721584" y="2645430"/>
              <a:chExt cx="1542673" cy="424546"/>
            </a:xfrm>
          </p:grpSpPr>
          <p:sp>
            <p:nvSpPr>
              <p:cNvPr id="15386" name="矩形 63"/>
              <p:cNvSpPr>
                <a:spLocks noChangeArrowheads="1"/>
              </p:cNvSpPr>
              <p:nvPr/>
            </p:nvSpPr>
            <p:spPr bwMode="auto">
              <a:xfrm>
                <a:off x="3106910" y="2645430"/>
                <a:ext cx="663722" cy="34600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defTabSz="1219200"/>
                <a:r>
                  <a:rPr lang="en-US" altLang="zh-CN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- 4  0</a:t>
                </a: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endParaRPr>
              </a:p>
            </p:txBody>
          </p:sp>
          <p:cxnSp>
            <p:nvCxnSpPr>
              <p:cNvPr id="65" name="直接连接符 64"/>
              <p:cNvCxnSpPr/>
              <p:nvPr/>
            </p:nvCxnSpPr>
            <p:spPr>
              <a:xfrm>
                <a:off x="2721584" y="3069976"/>
                <a:ext cx="1542673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385" name="矩形 62"/>
            <p:cNvSpPr>
              <a:spLocks noChangeArrowheads="1"/>
            </p:cNvSpPr>
            <p:nvPr/>
          </p:nvSpPr>
          <p:spPr bwMode="auto">
            <a:xfrm>
              <a:off x="7601040" y="2750801"/>
              <a:ext cx="714205" cy="3460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  8  4</a:t>
              </a:r>
            </a:p>
          </p:txBody>
        </p:sp>
      </p:grpSp>
      <p:sp>
        <p:nvSpPr>
          <p:cNvPr id="66" name="矩形 65"/>
          <p:cNvSpPr>
            <a:spLocks noChangeArrowheads="1"/>
          </p:cNvSpPr>
          <p:nvPr/>
        </p:nvSpPr>
        <p:spPr bwMode="auto">
          <a:xfrm>
            <a:off x="3570378" y="5648243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7" name="矩形 66"/>
          <p:cNvSpPr>
            <a:spLocks noChangeArrowheads="1"/>
          </p:cNvSpPr>
          <p:nvPr/>
        </p:nvSpPr>
        <p:spPr bwMode="auto">
          <a:xfrm>
            <a:off x="3203738" y="5653370"/>
            <a:ext cx="3561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71" name="组合 70"/>
          <p:cNvGrpSpPr/>
          <p:nvPr/>
        </p:nvGrpSpPr>
        <p:grpSpPr bwMode="auto">
          <a:xfrm>
            <a:off x="2640044" y="5164185"/>
            <a:ext cx="2057400" cy="461665"/>
            <a:chOff x="2697259" y="2824758"/>
            <a:chExt cx="1543050" cy="345816"/>
          </a:xfrm>
        </p:grpSpPr>
        <p:sp>
          <p:nvSpPr>
            <p:cNvPr id="15382" name="矩形 72"/>
            <p:cNvSpPr>
              <a:spLocks noChangeArrowheads="1"/>
            </p:cNvSpPr>
            <p:nvPr/>
          </p:nvSpPr>
          <p:spPr bwMode="auto">
            <a:xfrm>
              <a:off x="3033398" y="2824758"/>
              <a:ext cx="663884" cy="3458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1219200"/>
              <a:r>
                <a:rPr lang="en-US" altLang="zh-CN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- 2  6</a:t>
              </a: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  <p:cxnSp>
          <p:nvCxnSpPr>
            <p:cNvPr id="74" name="直接连接符 73"/>
            <p:cNvCxnSpPr/>
            <p:nvPr/>
          </p:nvCxnSpPr>
          <p:spPr>
            <a:xfrm>
              <a:off x="2697259" y="3170574"/>
              <a:ext cx="154305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0" name="矩形 69"/>
          <p:cNvSpPr>
            <a:spLocks noChangeArrowheads="1"/>
          </p:cNvSpPr>
          <p:nvPr/>
        </p:nvSpPr>
        <p:spPr bwMode="auto">
          <a:xfrm>
            <a:off x="3020903" y="4734368"/>
            <a:ext cx="95250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 4  4</a:t>
            </a:r>
          </a:p>
        </p:txBody>
      </p:sp>
      <p:sp>
        <p:nvSpPr>
          <p:cNvPr id="2" name="矩形 1"/>
          <p:cNvSpPr/>
          <p:nvPr/>
        </p:nvSpPr>
        <p:spPr>
          <a:xfrm>
            <a:off x="3351005" y="3981450"/>
            <a:ext cx="761339" cy="6822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4427400" y="4163596"/>
            <a:ext cx="1107017" cy="1185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5" name="矩形 74"/>
          <p:cNvSpPr>
            <a:spLocks noChangeArrowheads="1"/>
          </p:cNvSpPr>
          <p:nvPr/>
        </p:nvSpPr>
        <p:spPr bwMode="auto">
          <a:xfrm>
            <a:off x="3201259" y="4534972"/>
            <a:ext cx="26962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endParaRPr lang="zh-CN" altLang="en-US" sz="24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9" grpId="0" bldLvl="0" animBg="1"/>
      <p:bldP spid="30" grpId="0"/>
      <p:bldP spid="31" grpId="0"/>
      <p:bldP spid="32" grpId="0"/>
      <p:bldP spid="33" grpId="0"/>
      <p:bldP spid="34" grpId="0"/>
      <p:bldP spid="59" grpId="0"/>
      <p:bldP spid="60" grpId="0"/>
      <p:bldP spid="66" grpId="0"/>
      <p:bldP spid="67" grpId="0"/>
      <p:bldP spid="70" grpId="0"/>
      <p:bldP spid="2" grpId="0" bldLvl="0" animBg="1"/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9"/>
          <p:cNvSpPr txBox="1">
            <a:spLocks noChangeArrowheads="1"/>
          </p:cNvSpPr>
          <p:nvPr/>
        </p:nvSpPr>
        <p:spPr bwMode="auto">
          <a:xfrm>
            <a:off x="660400" y="1245002"/>
            <a:ext cx="114088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共有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84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个大南瓜，李大爷运走了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40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个，王叔叔运走了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26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个。还剩多少个？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9848" y="3436376"/>
            <a:ext cx="1776537" cy="253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圆角矩形标注 5"/>
          <p:cNvSpPr/>
          <p:nvPr/>
        </p:nvSpPr>
        <p:spPr>
          <a:xfrm>
            <a:off x="2860797" y="3233088"/>
            <a:ext cx="3100166" cy="1186352"/>
          </a:xfrm>
          <a:prstGeom prst="wedgeRoundRectCallout">
            <a:avLst>
              <a:gd name="adj1" fmla="val -61155"/>
              <a:gd name="adj2" fmla="val -6414"/>
              <a:gd name="adj3" fmla="val 16667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举手发言：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还可以怎样计算？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572" y="2121446"/>
            <a:ext cx="3217191" cy="2297994"/>
          </a:xfrm>
          <a:prstGeom prst="rect">
            <a:avLst/>
          </a:prstGeom>
          <a:effectLst>
            <a:softEdge rad="508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599" y="2222566"/>
            <a:ext cx="3331633" cy="1974427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1125" y="2435926"/>
            <a:ext cx="1575647" cy="11226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8332" y="2573086"/>
            <a:ext cx="1401233" cy="985520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553630" y="1205795"/>
            <a:ext cx="1140883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共有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84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个大南瓜，李大爷运走了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40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个，王叔叔运走了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26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个。还剩多少个？</a:t>
            </a: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3008582" y="1740813"/>
            <a:ext cx="84350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84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6468265" y="2681576"/>
            <a:ext cx="84350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40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</a:t>
            </a: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8735215" y="2711209"/>
            <a:ext cx="84350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26</a:t>
            </a: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个</a:t>
            </a: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2997998" y="1740813"/>
            <a:ext cx="8162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？个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14156" y="4701358"/>
            <a:ext cx="947202" cy="143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AutoShape 47"/>
          <p:cNvSpPr>
            <a:spLocks noChangeArrowheads="1"/>
          </p:cNvSpPr>
          <p:nvPr/>
        </p:nvSpPr>
        <p:spPr bwMode="auto">
          <a:xfrm>
            <a:off x="7112269" y="3727290"/>
            <a:ext cx="3140596" cy="919401"/>
          </a:xfrm>
          <a:prstGeom prst="wedgeRoundRectCallout">
            <a:avLst>
              <a:gd name="adj1" fmla="val 31358"/>
              <a:gd name="adj2" fmla="val 59680"/>
              <a:gd name="adj3" fmla="val 16667"/>
            </a:avLst>
          </a:prstGeom>
          <a:noFill/>
          <a:ln w="25400">
            <a:solidFill>
              <a:srgbClr val="00B0F0"/>
            </a:solidFill>
            <a:miter lim="800000"/>
          </a:ln>
        </p:spPr>
        <p:txBody>
          <a:bodyPr wrap="square"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还可以先算一共运走了多少个。</a:t>
            </a:r>
          </a:p>
        </p:txBody>
      </p:sp>
      <p:sp>
        <p:nvSpPr>
          <p:cNvPr id="2" name="矩形 1"/>
          <p:cNvSpPr/>
          <p:nvPr/>
        </p:nvSpPr>
        <p:spPr>
          <a:xfrm>
            <a:off x="5672398" y="2681577"/>
            <a:ext cx="4972051" cy="491297"/>
          </a:xfrm>
          <a:prstGeom prst="rect">
            <a:avLst/>
          </a:prstGeom>
          <a:noFill/>
          <a:ln w="222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60400" y="5217342"/>
            <a:ext cx="397416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举手发言：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该怎样列算式？</a:t>
            </a: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23984 -0.0092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2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903 L 0.4233 -0.0282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59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  <p:bldP spid="25" grpId="0"/>
      <p:bldP spid="26" grpId="0"/>
      <p:bldP spid="27" grpId="0"/>
      <p:bldP spid="29" grpId="0" bldLvl="0" animBg="1"/>
      <p:bldP spid="2" grpId="0" bldLvl="0" animBg="1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1254</Words>
  <Application>Microsoft Office PowerPoint</Application>
  <PresentationFormat>宽屏</PresentationFormat>
  <Paragraphs>268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6" baseType="lpstr">
      <vt:lpstr>FandolFang R</vt:lpstr>
      <vt:lpstr>思源黑体 CN Light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2020-06-22T09:54:24Z</dcterms:created>
  <dcterms:modified xsi:type="dcterms:W3CDTF">2021-01-08T23:13:37Z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