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75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1B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393"/>
        <p:guide pos="7265"/>
        <p:guide orient="horz" pos="640"/>
        <p:guide orient="horz" pos="712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BD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BD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r="39454" b="41410"/>
          <a:stretch>
            <a:fillRect/>
          </a:stretch>
        </p:blipFill>
        <p:spPr>
          <a:xfrm>
            <a:off x="-11837" y="112959"/>
            <a:ext cx="2277055" cy="3897163"/>
          </a:xfrm>
          <a:custGeom>
            <a:avLst/>
            <a:gdLst>
              <a:gd name="connsiteX0" fmla="*/ 0 w 2277055"/>
              <a:gd name="connsiteY0" fmla="*/ 0 h 3897163"/>
              <a:gd name="connsiteX1" fmla="*/ 131727 w 2277055"/>
              <a:gd name="connsiteY1" fmla="*/ 0 h 3897163"/>
              <a:gd name="connsiteX2" fmla="*/ 2277055 w 2277055"/>
              <a:gd name="connsiteY2" fmla="*/ 1874464 h 3897163"/>
              <a:gd name="connsiteX3" fmla="*/ 0 w 2277055"/>
              <a:gd name="connsiteY3" fmla="*/ 3897163 h 3897163"/>
              <a:gd name="connsiteX4" fmla="*/ 0 w 2277055"/>
              <a:gd name="connsiteY4" fmla="*/ 0 h 38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055" h="3897163">
                <a:moveTo>
                  <a:pt x="0" y="0"/>
                </a:moveTo>
                <a:lnTo>
                  <a:pt x="131727" y="0"/>
                </a:lnTo>
                <a:lnTo>
                  <a:pt x="2277055" y="1874464"/>
                </a:lnTo>
                <a:lnTo>
                  <a:pt x="0" y="3897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1" t="29246" r="13340" b="2315"/>
          <a:stretch>
            <a:fillRect/>
          </a:stretch>
        </p:blipFill>
        <p:spPr>
          <a:xfrm>
            <a:off x="0" y="2058295"/>
            <a:ext cx="4552314" cy="4552314"/>
          </a:xfrm>
          <a:custGeom>
            <a:avLst/>
            <a:gdLst>
              <a:gd name="connsiteX0" fmla="*/ 2406368 w 4552314"/>
              <a:gd name="connsiteY0" fmla="*/ 0 h 4552314"/>
              <a:gd name="connsiteX1" fmla="*/ 4552314 w 4552314"/>
              <a:gd name="connsiteY1" fmla="*/ 2406368 h 4552314"/>
              <a:gd name="connsiteX2" fmla="*/ 2145945 w 4552314"/>
              <a:gd name="connsiteY2" fmla="*/ 4552314 h 4552314"/>
              <a:gd name="connsiteX3" fmla="*/ 0 w 4552314"/>
              <a:gd name="connsiteY3" fmla="*/ 2145945 h 4552314"/>
              <a:gd name="connsiteX4" fmla="*/ 2406368 w 4552314"/>
              <a:gd name="connsiteY4" fmla="*/ 0 h 45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14" h="4552314">
                <a:moveTo>
                  <a:pt x="2406368" y="0"/>
                </a:moveTo>
                <a:lnTo>
                  <a:pt x="4552314" y="2406368"/>
                </a:lnTo>
                <a:lnTo>
                  <a:pt x="2145945" y="4552314"/>
                </a:lnTo>
                <a:lnTo>
                  <a:pt x="0" y="2145945"/>
                </a:lnTo>
                <a:lnTo>
                  <a:pt x="2406368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t="-1730" r="63950" b="100000"/>
          <a:stretch>
            <a:fillRect/>
          </a:stretch>
        </p:blipFill>
        <p:spPr>
          <a:xfrm>
            <a:off x="-11837" y="-2136"/>
            <a:ext cx="131727" cy="115095"/>
          </a:xfrm>
          <a:custGeom>
            <a:avLst/>
            <a:gdLst>
              <a:gd name="connsiteX0" fmla="*/ 0 w 131727"/>
              <a:gd name="connsiteY0" fmla="*/ 0 h 115095"/>
              <a:gd name="connsiteX1" fmla="*/ 131727 w 131727"/>
              <a:gd name="connsiteY1" fmla="*/ 115095 h 115095"/>
              <a:gd name="connsiteX2" fmla="*/ 0 w 131727"/>
              <a:gd name="connsiteY2" fmla="*/ 115095 h 115095"/>
              <a:gd name="connsiteX3" fmla="*/ 0 w 131727"/>
              <a:gd name="connsiteY3" fmla="*/ 0 h 1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27" h="115095">
                <a:moveTo>
                  <a:pt x="0" y="0"/>
                </a:moveTo>
                <a:lnTo>
                  <a:pt x="131727" y="115095"/>
                </a:lnTo>
                <a:lnTo>
                  <a:pt x="0" y="11509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BD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BD1B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2.3.3  </a:t>
                  </a:r>
                  <a:r>
                    <a:rPr lang="zh-CN" altLang="en-US" sz="5400" b="1" dirty="0">
                      <a:solidFill>
                        <a:srgbClr val="BBD1B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加减混合</a:t>
                  </a:r>
                </a:p>
                <a:p>
                  <a:pPr marL="0" lvl="0" indent="0" algn="dist">
                    <a:buNone/>
                    <a:defRPr/>
                  </a:pPr>
                  <a:endParaRPr lang="zh-CN" altLang="en-US" sz="5400" b="1" dirty="0">
                    <a:solidFill>
                      <a:srgbClr val="BBD1BD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BBD1B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菱形 14"/>
          <p:cNvSpPr/>
          <p:nvPr/>
        </p:nvSpPr>
        <p:spPr>
          <a:xfrm rot="273414">
            <a:off x="2928982" y="1756529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菱形 21"/>
          <p:cNvSpPr/>
          <p:nvPr/>
        </p:nvSpPr>
        <p:spPr>
          <a:xfrm rot="21329411">
            <a:off x="1208579" y="79753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35473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1053202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951094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068823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9"/>
          <p:cNvSpPr txBox="1">
            <a:spLocks noChangeArrowheads="1"/>
          </p:cNvSpPr>
          <p:nvPr/>
        </p:nvSpPr>
        <p:spPr bwMode="auto">
          <a:xfrm>
            <a:off x="543380" y="1211677"/>
            <a:ext cx="749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车上原来有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人，现在有多少人？</a:t>
            </a:r>
          </a:p>
        </p:txBody>
      </p:sp>
      <p:pic>
        <p:nvPicPr>
          <p:cNvPr id="18434" name="Picture 25" descr="18"/>
          <p:cNvPicPr>
            <a:picLocks noChangeAspect="1" noChangeArrowheads="1"/>
          </p:cNvPicPr>
          <p:nvPr/>
        </p:nvPicPr>
        <p:blipFill>
          <a:blip r:embed="rId3"/>
          <a:srcRect b="13985"/>
          <a:stretch>
            <a:fillRect/>
          </a:stretch>
        </p:blipFill>
        <p:spPr bwMode="auto">
          <a:xfrm>
            <a:off x="4119033" y="1706291"/>
            <a:ext cx="4103194" cy="19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686954" y="3694719"/>
            <a:ext cx="4616451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67-25+28=70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54013" y="4804999"/>
            <a:ext cx="26821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答：现在有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84513" y="4249859"/>
            <a:ext cx="4351867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28-25+67=70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54013" y="3660343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方法一：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54013" y="4215483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方法二：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0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3581"/>
          <p:cNvSpPr txBox="1">
            <a:spLocks noChangeArrowheads="1"/>
          </p:cNvSpPr>
          <p:nvPr/>
        </p:nvSpPr>
        <p:spPr bwMode="auto">
          <a:xfrm>
            <a:off x="2074334" y="1546746"/>
            <a:ext cx="82897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56+34-20=                                             78-24+39=     </a:t>
            </a:r>
          </a:p>
        </p:txBody>
      </p:sp>
      <p:sp>
        <p:nvSpPr>
          <p:cNvPr id="19458" name="Line 74"/>
          <p:cNvSpPr>
            <a:spLocks noChangeShapeType="1"/>
          </p:cNvSpPr>
          <p:nvPr/>
        </p:nvSpPr>
        <p:spPr bwMode="auto">
          <a:xfrm>
            <a:off x="1408353" y="4084670"/>
            <a:ext cx="150918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3760090" y="1549613"/>
            <a:ext cx="785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8908681" y="1559410"/>
            <a:ext cx="9355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93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583301" y="3026601"/>
            <a:ext cx="1904999" cy="1484013"/>
            <a:chOff x="4854893" y="1968183"/>
            <a:chExt cx="1428750" cy="1113835"/>
          </a:xfrm>
        </p:grpSpPr>
        <p:sp>
          <p:nvSpPr>
            <p:cNvPr id="19484" name="Line 74"/>
            <p:cNvSpPr>
              <a:spLocks noChangeShapeType="1"/>
            </p:cNvSpPr>
            <p:nvPr/>
          </p:nvSpPr>
          <p:spPr bwMode="auto">
            <a:xfrm>
              <a:off x="4854893" y="2739708"/>
              <a:ext cx="10795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485" name="组合 9"/>
            <p:cNvGrpSpPr/>
            <p:nvPr/>
          </p:nvGrpSpPr>
          <p:grpSpPr bwMode="auto">
            <a:xfrm>
              <a:off x="5022053" y="1968183"/>
              <a:ext cx="1261590" cy="1113835"/>
              <a:chOff x="5022053" y="1968183"/>
              <a:chExt cx="1261590" cy="1113835"/>
            </a:xfrm>
          </p:grpSpPr>
          <p:sp>
            <p:nvSpPr>
              <p:cNvPr id="19486" name="Text Box 72"/>
              <p:cNvSpPr txBox="1">
                <a:spLocks noChangeArrowheads="1"/>
              </p:cNvSpPr>
              <p:nvPr/>
            </p:nvSpPr>
            <p:spPr bwMode="auto">
              <a:xfrm>
                <a:off x="5132705" y="1968183"/>
                <a:ext cx="1150938" cy="3465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7  8</a:t>
                </a:r>
              </a:p>
            </p:txBody>
          </p:sp>
          <p:sp>
            <p:nvSpPr>
              <p:cNvPr id="19487" name="Text Box 76"/>
              <p:cNvSpPr txBox="1">
                <a:spLocks noChangeArrowheads="1"/>
              </p:cNvSpPr>
              <p:nvPr/>
            </p:nvSpPr>
            <p:spPr bwMode="auto">
              <a:xfrm>
                <a:off x="5406706" y="2732392"/>
                <a:ext cx="430213" cy="3465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488" name="Text Box 73"/>
              <p:cNvSpPr txBox="1">
                <a:spLocks noChangeArrowheads="1"/>
              </p:cNvSpPr>
              <p:nvPr/>
            </p:nvSpPr>
            <p:spPr bwMode="auto">
              <a:xfrm>
                <a:off x="5022053" y="2343654"/>
                <a:ext cx="1225550" cy="3465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- 2  4</a:t>
                </a:r>
              </a:p>
            </p:txBody>
          </p:sp>
          <p:sp>
            <p:nvSpPr>
              <p:cNvPr id="19489" name="Text Box 76"/>
              <p:cNvSpPr txBox="1">
                <a:spLocks noChangeArrowheads="1"/>
              </p:cNvSpPr>
              <p:nvPr/>
            </p:nvSpPr>
            <p:spPr bwMode="auto">
              <a:xfrm>
                <a:off x="5151476" y="2735513"/>
                <a:ext cx="430213" cy="3465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 bwMode="auto">
          <a:xfrm>
            <a:off x="3034016" y="3056233"/>
            <a:ext cx="2510367" cy="1490428"/>
            <a:chOff x="2231665" y="1991043"/>
            <a:chExt cx="1882775" cy="1118108"/>
          </a:xfrm>
        </p:grpSpPr>
        <p:sp>
          <p:nvSpPr>
            <p:cNvPr id="19477" name="Line 74"/>
            <p:cNvSpPr>
              <a:spLocks noChangeShapeType="1"/>
            </p:cNvSpPr>
            <p:nvPr/>
          </p:nvSpPr>
          <p:spPr bwMode="auto">
            <a:xfrm>
              <a:off x="2618740" y="2762568"/>
              <a:ext cx="10795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478" name="组合 8"/>
            <p:cNvGrpSpPr/>
            <p:nvPr/>
          </p:nvGrpSpPr>
          <p:grpSpPr bwMode="auto">
            <a:xfrm>
              <a:off x="2231665" y="1991043"/>
              <a:ext cx="1882775" cy="1118108"/>
              <a:chOff x="2231665" y="1991043"/>
              <a:chExt cx="1882775" cy="1118108"/>
            </a:xfrm>
          </p:grpSpPr>
          <p:sp>
            <p:nvSpPr>
              <p:cNvPr id="19479" name="Text Box 73"/>
              <p:cNvSpPr txBox="1">
                <a:spLocks noChangeArrowheads="1"/>
              </p:cNvSpPr>
              <p:nvPr/>
            </p:nvSpPr>
            <p:spPr bwMode="auto">
              <a:xfrm>
                <a:off x="2231665" y="2346330"/>
                <a:ext cx="1882775" cy="3463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      -       0</a:t>
                </a:r>
              </a:p>
            </p:txBody>
          </p:sp>
          <p:sp>
            <p:nvSpPr>
              <p:cNvPr id="19480" name="Text Box 72"/>
              <p:cNvSpPr txBox="1">
                <a:spLocks noChangeArrowheads="1"/>
              </p:cNvSpPr>
              <p:nvPr/>
            </p:nvSpPr>
            <p:spPr bwMode="auto">
              <a:xfrm>
                <a:off x="2872740" y="1991043"/>
                <a:ext cx="1150938" cy="3463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9  0</a:t>
                </a:r>
              </a:p>
            </p:txBody>
          </p:sp>
          <p:sp>
            <p:nvSpPr>
              <p:cNvPr id="19481" name="Text Box 76"/>
              <p:cNvSpPr txBox="1">
                <a:spLocks noChangeArrowheads="1"/>
              </p:cNvSpPr>
              <p:nvPr/>
            </p:nvSpPr>
            <p:spPr bwMode="auto">
              <a:xfrm>
                <a:off x="3110754" y="2760341"/>
                <a:ext cx="430213" cy="3463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9482" name="Text Box 76"/>
              <p:cNvSpPr txBox="1">
                <a:spLocks noChangeArrowheads="1"/>
              </p:cNvSpPr>
              <p:nvPr/>
            </p:nvSpPr>
            <p:spPr bwMode="auto">
              <a:xfrm>
                <a:off x="2862578" y="2762813"/>
                <a:ext cx="430213" cy="3463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9483" name="TextBox 28"/>
              <p:cNvSpPr txBox="1">
                <a:spLocks noChangeArrowheads="1"/>
              </p:cNvSpPr>
              <p:nvPr/>
            </p:nvSpPr>
            <p:spPr bwMode="auto">
              <a:xfrm>
                <a:off x="2862578" y="2344102"/>
                <a:ext cx="481013" cy="3463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1408354" y="3035783"/>
            <a:ext cx="1882716" cy="1492098"/>
            <a:chOff x="973308" y="1976026"/>
            <a:chExt cx="1412037" cy="1118384"/>
          </a:xfrm>
        </p:grpSpPr>
        <p:sp>
          <p:nvSpPr>
            <p:cNvPr id="19472" name="Text Box 73"/>
            <p:cNvSpPr txBox="1">
              <a:spLocks noChangeArrowheads="1"/>
            </p:cNvSpPr>
            <p:nvPr/>
          </p:nvSpPr>
          <p:spPr bwMode="auto">
            <a:xfrm>
              <a:off x="973308" y="2271219"/>
              <a:ext cx="1136401" cy="3460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+  3  4   </a:t>
              </a:r>
            </a:p>
          </p:txBody>
        </p:sp>
        <p:sp>
          <p:nvSpPr>
            <p:cNvPr id="19473" name="Text Box 72"/>
            <p:cNvSpPr txBox="1">
              <a:spLocks noChangeArrowheads="1"/>
            </p:cNvSpPr>
            <p:nvPr/>
          </p:nvSpPr>
          <p:spPr bwMode="auto">
            <a:xfrm>
              <a:off x="1234407" y="1976026"/>
              <a:ext cx="1150938" cy="3460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5  6</a:t>
              </a:r>
            </a:p>
          </p:txBody>
        </p:sp>
        <p:sp>
          <p:nvSpPr>
            <p:cNvPr id="19474" name="Text Box 76"/>
            <p:cNvSpPr txBox="1">
              <a:spLocks noChangeArrowheads="1"/>
            </p:cNvSpPr>
            <p:nvPr/>
          </p:nvSpPr>
          <p:spPr bwMode="auto">
            <a:xfrm>
              <a:off x="1504395" y="2746080"/>
              <a:ext cx="430213" cy="3460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19475" name="矩形 25"/>
            <p:cNvSpPr>
              <a:spLocks noChangeArrowheads="1"/>
            </p:cNvSpPr>
            <p:nvPr/>
          </p:nvSpPr>
          <p:spPr bwMode="auto">
            <a:xfrm>
              <a:off x="1336314" y="2476822"/>
              <a:ext cx="254167" cy="3460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76" name="Text Box 76"/>
            <p:cNvSpPr txBox="1">
              <a:spLocks noChangeArrowheads="1"/>
            </p:cNvSpPr>
            <p:nvPr/>
          </p:nvSpPr>
          <p:spPr bwMode="auto">
            <a:xfrm>
              <a:off x="1224519" y="2748374"/>
              <a:ext cx="430213" cy="3460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8975573" y="3005437"/>
            <a:ext cx="2543327" cy="1522445"/>
            <a:chOff x="6648779" y="1952943"/>
            <a:chExt cx="1907495" cy="1141833"/>
          </a:xfrm>
        </p:grpSpPr>
        <p:sp>
          <p:nvSpPr>
            <p:cNvPr id="19465" name="Line 74"/>
            <p:cNvSpPr>
              <a:spLocks noChangeShapeType="1"/>
            </p:cNvSpPr>
            <p:nvPr/>
          </p:nvSpPr>
          <p:spPr bwMode="auto">
            <a:xfrm flipV="1">
              <a:off x="6648779" y="2712762"/>
              <a:ext cx="1235543" cy="10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466" name="组合 10"/>
            <p:cNvGrpSpPr/>
            <p:nvPr/>
          </p:nvGrpSpPr>
          <p:grpSpPr bwMode="auto">
            <a:xfrm>
              <a:off x="6673499" y="1952943"/>
              <a:ext cx="1882775" cy="1141833"/>
              <a:chOff x="6673499" y="1952943"/>
              <a:chExt cx="1882775" cy="1141833"/>
            </a:xfrm>
          </p:grpSpPr>
          <p:sp>
            <p:nvSpPr>
              <p:cNvPr id="19467" name="Text Box 73"/>
              <p:cNvSpPr txBox="1">
                <a:spLocks noChangeArrowheads="1"/>
              </p:cNvSpPr>
              <p:nvPr/>
            </p:nvSpPr>
            <p:spPr bwMode="auto">
              <a:xfrm>
                <a:off x="6673499" y="2230848"/>
                <a:ext cx="1882775" cy="346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 +  3  9</a:t>
                </a:r>
              </a:p>
            </p:txBody>
          </p:sp>
          <p:sp>
            <p:nvSpPr>
              <p:cNvPr id="19468" name="Text Box 72"/>
              <p:cNvSpPr txBox="1">
                <a:spLocks noChangeArrowheads="1"/>
              </p:cNvSpPr>
              <p:nvPr/>
            </p:nvSpPr>
            <p:spPr bwMode="auto">
              <a:xfrm>
                <a:off x="7012940" y="1952943"/>
                <a:ext cx="1150938" cy="346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5  4</a:t>
                </a:r>
              </a:p>
            </p:txBody>
          </p:sp>
          <p:sp>
            <p:nvSpPr>
              <p:cNvPr id="19469" name="Text Box 76"/>
              <p:cNvSpPr txBox="1">
                <a:spLocks noChangeArrowheads="1"/>
              </p:cNvSpPr>
              <p:nvPr/>
            </p:nvSpPr>
            <p:spPr bwMode="auto">
              <a:xfrm>
                <a:off x="7259931" y="2748527"/>
                <a:ext cx="430212" cy="346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9470" name="Text Box 76"/>
              <p:cNvSpPr txBox="1">
                <a:spLocks noChangeArrowheads="1"/>
              </p:cNvSpPr>
              <p:nvPr/>
            </p:nvSpPr>
            <p:spPr bwMode="auto">
              <a:xfrm>
                <a:off x="7021224" y="2741919"/>
                <a:ext cx="430213" cy="346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9471" name="矩形 27"/>
              <p:cNvSpPr>
                <a:spLocks noChangeArrowheads="1"/>
              </p:cNvSpPr>
              <p:nvPr/>
            </p:nvSpPr>
            <p:spPr bwMode="auto">
              <a:xfrm>
                <a:off x="7064231" y="2395670"/>
                <a:ext cx="404640" cy="346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endPara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4"/>
          <p:cNvSpPr>
            <a:spLocks noChangeArrowheads="1"/>
          </p:cNvSpPr>
          <p:nvPr/>
        </p:nvSpPr>
        <p:spPr bwMode="auto">
          <a:xfrm>
            <a:off x="1174704" y="1312055"/>
            <a:ext cx="5664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比一比，看谁跑得快。</a:t>
            </a:r>
          </a:p>
        </p:txBody>
      </p:sp>
      <p:grpSp>
        <p:nvGrpSpPr>
          <p:cNvPr id="20482" name="组合 7"/>
          <p:cNvGrpSpPr/>
          <p:nvPr/>
        </p:nvGrpSpPr>
        <p:grpSpPr bwMode="auto">
          <a:xfrm>
            <a:off x="2518788" y="2284793"/>
            <a:ext cx="6999817" cy="875111"/>
            <a:chOff x="1691680" y="2016822"/>
            <a:chExt cx="5250503" cy="656553"/>
          </a:xfrm>
        </p:grpSpPr>
        <p:sp>
          <p:nvSpPr>
            <p:cNvPr id="20534" name="矩形 4"/>
            <p:cNvSpPr>
              <a:spLocks noChangeArrowheads="1"/>
            </p:cNvSpPr>
            <p:nvPr/>
          </p:nvSpPr>
          <p:spPr bwMode="auto">
            <a:xfrm>
              <a:off x="1691680" y="2139702"/>
              <a:ext cx="648072" cy="346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25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0535" name="组合 20"/>
            <p:cNvGrpSpPr/>
            <p:nvPr/>
          </p:nvGrpSpPr>
          <p:grpSpPr bwMode="auto">
            <a:xfrm>
              <a:off x="2123533" y="2016822"/>
              <a:ext cx="1181243" cy="656553"/>
              <a:chOff x="2123533" y="2016822"/>
              <a:chExt cx="1181243" cy="656553"/>
            </a:xfrm>
          </p:grpSpPr>
          <p:sp>
            <p:nvSpPr>
              <p:cNvPr id="20548" name="矩形 4"/>
              <p:cNvSpPr>
                <a:spLocks noChangeArrowheads="1"/>
              </p:cNvSpPr>
              <p:nvPr/>
            </p:nvSpPr>
            <p:spPr bwMode="auto">
              <a:xfrm>
                <a:off x="2235863" y="2016822"/>
                <a:ext cx="861145" cy="346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+16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1" name="直接箭头连接符 30"/>
              <p:cNvCxnSpPr/>
              <p:nvPr/>
            </p:nvCxnSpPr>
            <p:spPr>
              <a:xfrm>
                <a:off x="2123533" y="2401821"/>
                <a:ext cx="719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2842758" y="2212846"/>
                <a:ext cx="462018" cy="460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36" name="组合 32"/>
            <p:cNvGrpSpPr/>
            <p:nvPr/>
          </p:nvGrpSpPr>
          <p:grpSpPr bwMode="auto">
            <a:xfrm>
              <a:off x="3336530" y="2044341"/>
              <a:ext cx="1181244" cy="629034"/>
              <a:chOff x="2124293" y="2044341"/>
              <a:chExt cx="1181244" cy="629034"/>
            </a:xfrm>
          </p:grpSpPr>
          <p:sp>
            <p:nvSpPr>
              <p:cNvPr id="20545" name="矩形 4"/>
              <p:cNvSpPr>
                <a:spLocks noChangeArrowheads="1"/>
              </p:cNvSpPr>
              <p:nvPr/>
            </p:nvSpPr>
            <p:spPr bwMode="auto">
              <a:xfrm>
                <a:off x="2238299" y="2044341"/>
                <a:ext cx="861145" cy="346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-9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2124293" y="2401821"/>
                <a:ext cx="719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2843519" y="2211258"/>
                <a:ext cx="462018" cy="4621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37" name="组合 36"/>
            <p:cNvGrpSpPr/>
            <p:nvPr/>
          </p:nvGrpSpPr>
          <p:grpSpPr bwMode="auto">
            <a:xfrm>
              <a:off x="4547942" y="2052628"/>
              <a:ext cx="1181243" cy="609631"/>
              <a:chOff x="2123468" y="2063081"/>
              <a:chExt cx="1181243" cy="609631"/>
            </a:xfrm>
          </p:grpSpPr>
          <p:sp>
            <p:nvSpPr>
              <p:cNvPr id="20542" name="矩形 4"/>
              <p:cNvSpPr>
                <a:spLocks noChangeArrowheads="1"/>
              </p:cNvSpPr>
              <p:nvPr/>
            </p:nvSpPr>
            <p:spPr bwMode="auto">
              <a:xfrm>
                <a:off x="2189866" y="2063081"/>
                <a:ext cx="861145" cy="3463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+36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>
                <a:off x="2123468" y="2401159"/>
                <a:ext cx="71922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2842692" y="2212183"/>
                <a:ext cx="462019" cy="460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38" name="组合 40"/>
            <p:cNvGrpSpPr/>
            <p:nvPr/>
          </p:nvGrpSpPr>
          <p:grpSpPr bwMode="auto">
            <a:xfrm>
              <a:off x="5760939" y="2039579"/>
              <a:ext cx="1181244" cy="622680"/>
              <a:chOff x="2124228" y="2050032"/>
              <a:chExt cx="1181244" cy="622680"/>
            </a:xfrm>
          </p:grpSpPr>
          <p:sp>
            <p:nvSpPr>
              <p:cNvPr id="20539" name="矩形 4"/>
              <p:cNvSpPr>
                <a:spLocks noChangeArrowheads="1"/>
              </p:cNvSpPr>
              <p:nvPr/>
            </p:nvSpPr>
            <p:spPr bwMode="auto">
              <a:xfrm>
                <a:off x="2205990" y="2050032"/>
                <a:ext cx="861145" cy="3463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-17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3" name="直接箭头连接符 42"/>
              <p:cNvCxnSpPr/>
              <p:nvPr/>
            </p:nvCxnSpPr>
            <p:spPr>
              <a:xfrm>
                <a:off x="2124228" y="2401159"/>
                <a:ext cx="71922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矩形 43"/>
              <p:cNvSpPr/>
              <p:nvPr/>
            </p:nvSpPr>
            <p:spPr>
              <a:xfrm>
                <a:off x="2843453" y="2212183"/>
                <a:ext cx="462019" cy="460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483" name="组合 44"/>
          <p:cNvGrpSpPr/>
          <p:nvPr/>
        </p:nvGrpSpPr>
        <p:grpSpPr bwMode="auto">
          <a:xfrm>
            <a:off x="2518788" y="3611849"/>
            <a:ext cx="6999817" cy="837107"/>
            <a:chOff x="1691680" y="2045335"/>
            <a:chExt cx="5250503" cy="628040"/>
          </a:xfrm>
        </p:grpSpPr>
        <p:sp>
          <p:nvSpPr>
            <p:cNvPr id="20517" name="矩形 4"/>
            <p:cNvSpPr>
              <a:spLocks noChangeArrowheads="1"/>
            </p:cNvSpPr>
            <p:nvPr/>
          </p:nvSpPr>
          <p:spPr bwMode="auto">
            <a:xfrm>
              <a:off x="1691680" y="2139702"/>
              <a:ext cx="648072" cy="346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98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0518" name="组合 46"/>
            <p:cNvGrpSpPr/>
            <p:nvPr/>
          </p:nvGrpSpPr>
          <p:grpSpPr bwMode="auto">
            <a:xfrm>
              <a:off x="2123533" y="2045335"/>
              <a:ext cx="1181243" cy="628040"/>
              <a:chOff x="2123533" y="2045335"/>
              <a:chExt cx="1181243" cy="628040"/>
            </a:xfrm>
          </p:grpSpPr>
          <p:sp>
            <p:nvSpPr>
              <p:cNvPr id="20531" name="矩形 4"/>
              <p:cNvSpPr>
                <a:spLocks noChangeArrowheads="1"/>
              </p:cNvSpPr>
              <p:nvPr/>
            </p:nvSpPr>
            <p:spPr bwMode="auto">
              <a:xfrm>
                <a:off x="2220762" y="2045335"/>
                <a:ext cx="861145" cy="346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-45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2" name="直接箭头连接符 51"/>
              <p:cNvCxnSpPr/>
              <p:nvPr/>
            </p:nvCxnSpPr>
            <p:spPr>
              <a:xfrm>
                <a:off x="2123533" y="2401822"/>
                <a:ext cx="719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矩形 52"/>
              <p:cNvSpPr/>
              <p:nvPr/>
            </p:nvSpPr>
            <p:spPr>
              <a:xfrm>
                <a:off x="2842758" y="2212846"/>
                <a:ext cx="462018" cy="460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19" name="组合 71"/>
            <p:cNvGrpSpPr/>
            <p:nvPr/>
          </p:nvGrpSpPr>
          <p:grpSpPr bwMode="auto">
            <a:xfrm>
              <a:off x="3336530" y="2049334"/>
              <a:ext cx="1181244" cy="624041"/>
              <a:chOff x="2124293" y="2049334"/>
              <a:chExt cx="1181244" cy="624041"/>
            </a:xfrm>
          </p:grpSpPr>
          <p:sp>
            <p:nvSpPr>
              <p:cNvPr id="20528" name="矩形 4"/>
              <p:cNvSpPr>
                <a:spLocks noChangeArrowheads="1"/>
              </p:cNvSpPr>
              <p:nvPr/>
            </p:nvSpPr>
            <p:spPr bwMode="auto">
              <a:xfrm>
                <a:off x="2177899" y="2049334"/>
                <a:ext cx="861145" cy="346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+27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4" name="直接箭头连接符 73"/>
              <p:cNvCxnSpPr/>
              <p:nvPr/>
            </p:nvCxnSpPr>
            <p:spPr>
              <a:xfrm>
                <a:off x="2124293" y="2401822"/>
                <a:ext cx="719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矩形 74"/>
              <p:cNvSpPr/>
              <p:nvPr/>
            </p:nvSpPr>
            <p:spPr>
              <a:xfrm>
                <a:off x="2843519" y="2211259"/>
                <a:ext cx="462018" cy="462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20" name="组合 75"/>
            <p:cNvGrpSpPr/>
            <p:nvPr/>
          </p:nvGrpSpPr>
          <p:grpSpPr bwMode="auto">
            <a:xfrm>
              <a:off x="4547942" y="2064027"/>
              <a:ext cx="1181243" cy="598233"/>
              <a:chOff x="2123468" y="2074480"/>
              <a:chExt cx="1181243" cy="598233"/>
            </a:xfrm>
          </p:grpSpPr>
          <p:sp>
            <p:nvSpPr>
              <p:cNvPr id="20525" name="矩形 4"/>
              <p:cNvSpPr>
                <a:spLocks noChangeArrowheads="1"/>
              </p:cNvSpPr>
              <p:nvPr/>
            </p:nvSpPr>
            <p:spPr bwMode="auto">
              <a:xfrm>
                <a:off x="2218812" y="2074480"/>
                <a:ext cx="861145" cy="346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-15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8" name="直接箭头连接符 77"/>
              <p:cNvCxnSpPr/>
              <p:nvPr/>
            </p:nvCxnSpPr>
            <p:spPr>
              <a:xfrm>
                <a:off x="2123468" y="2401159"/>
                <a:ext cx="71922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矩形 78"/>
              <p:cNvSpPr/>
              <p:nvPr/>
            </p:nvSpPr>
            <p:spPr>
              <a:xfrm>
                <a:off x="2842692" y="2212184"/>
                <a:ext cx="462019" cy="460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21" name="组合 79"/>
            <p:cNvGrpSpPr/>
            <p:nvPr/>
          </p:nvGrpSpPr>
          <p:grpSpPr bwMode="auto">
            <a:xfrm>
              <a:off x="5760939" y="2076100"/>
              <a:ext cx="1181244" cy="586160"/>
              <a:chOff x="2124228" y="2086553"/>
              <a:chExt cx="1181244" cy="586160"/>
            </a:xfrm>
          </p:grpSpPr>
          <p:sp>
            <p:nvSpPr>
              <p:cNvPr id="20522" name="矩形 4"/>
              <p:cNvSpPr>
                <a:spLocks noChangeArrowheads="1"/>
              </p:cNvSpPr>
              <p:nvPr/>
            </p:nvSpPr>
            <p:spPr bwMode="auto">
              <a:xfrm>
                <a:off x="2184950" y="2086553"/>
                <a:ext cx="861145" cy="346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+33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82" name="直接箭头连接符 81"/>
              <p:cNvCxnSpPr/>
              <p:nvPr/>
            </p:nvCxnSpPr>
            <p:spPr>
              <a:xfrm>
                <a:off x="2124228" y="2401159"/>
                <a:ext cx="71922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矩形 82"/>
              <p:cNvSpPr/>
              <p:nvPr/>
            </p:nvSpPr>
            <p:spPr>
              <a:xfrm>
                <a:off x="2843453" y="2212184"/>
                <a:ext cx="462019" cy="460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484" name="组合 83"/>
          <p:cNvGrpSpPr/>
          <p:nvPr/>
        </p:nvGrpSpPr>
        <p:grpSpPr bwMode="auto">
          <a:xfrm>
            <a:off x="2518788" y="4827474"/>
            <a:ext cx="6999817" cy="842799"/>
            <a:chOff x="1691680" y="2040320"/>
            <a:chExt cx="5250503" cy="633055"/>
          </a:xfrm>
        </p:grpSpPr>
        <p:sp>
          <p:nvSpPr>
            <p:cNvPr id="20500" name="矩形 4"/>
            <p:cNvSpPr>
              <a:spLocks noChangeArrowheads="1"/>
            </p:cNvSpPr>
            <p:nvPr/>
          </p:nvSpPr>
          <p:spPr bwMode="auto">
            <a:xfrm>
              <a:off x="1691680" y="2139702"/>
              <a:ext cx="648072" cy="3467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19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0501" name="组合 85"/>
            <p:cNvGrpSpPr/>
            <p:nvPr/>
          </p:nvGrpSpPr>
          <p:grpSpPr bwMode="auto">
            <a:xfrm>
              <a:off x="2123533" y="2040320"/>
              <a:ext cx="1181243" cy="633055"/>
              <a:chOff x="2123533" y="2040320"/>
              <a:chExt cx="1181243" cy="633055"/>
            </a:xfrm>
          </p:grpSpPr>
          <p:sp>
            <p:nvSpPr>
              <p:cNvPr id="20514" name="矩形 4"/>
              <p:cNvSpPr>
                <a:spLocks noChangeArrowheads="1"/>
              </p:cNvSpPr>
              <p:nvPr/>
            </p:nvSpPr>
            <p:spPr bwMode="auto">
              <a:xfrm>
                <a:off x="2170474" y="2040320"/>
                <a:ext cx="861145" cy="3467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+29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88" name="直接箭头连接符 87"/>
              <p:cNvCxnSpPr/>
              <p:nvPr/>
            </p:nvCxnSpPr>
            <p:spPr>
              <a:xfrm>
                <a:off x="2123533" y="2401502"/>
                <a:ext cx="719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矩形 88"/>
              <p:cNvSpPr/>
              <p:nvPr/>
            </p:nvSpPr>
            <p:spPr>
              <a:xfrm>
                <a:off x="2842758" y="2212304"/>
                <a:ext cx="462018" cy="461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02" name="组合 89"/>
            <p:cNvGrpSpPr/>
            <p:nvPr/>
          </p:nvGrpSpPr>
          <p:grpSpPr bwMode="auto">
            <a:xfrm>
              <a:off x="3336530" y="2054730"/>
              <a:ext cx="1181244" cy="618645"/>
              <a:chOff x="2124293" y="2054730"/>
              <a:chExt cx="1181244" cy="618645"/>
            </a:xfrm>
          </p:grpSpPr>
          <p:sp>
            <p:nvSpPr>
              <p:cNvPr id="20511" name="矩形 4"/>
              <p:cNvSpPr>
                <a:spLocks noChangeArrowheads="1"/>
              </p:cNvSpPr>
              <p:nvPr/>
            </p:nvSpPr>
            <p:spPr bwMode="auto">
              <a:xfrm>
                <a:off x="2224321" y="2054730"/>
                <a:ext cx="861145" cy="3467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-19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2" name="直接箭头连接符 91"/>
              <p:cNvCxnSpPr/>
              <p:nvPr/>
            </p:nvCxnSpPr>
            <p:spPr>
              <a:xfrm>
                <a:off x="2124293" y="2401502"/>
                <a:ext cx="719226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矩形 92"/>
              <p:cNvSpPr/>
              <p:nvPr/>
            </p:nvSpPr>
            <p:spPr>
              <a:xfrm>
                <a:off x="2843519" y="2212304"/>
                <a:ext cx="462018" cy="461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03" name="组合 93"/>
            <p:cNvGrpSpPr/>
            <p:nvPr/>
          </p:nvGrpSpPr>
          <p:grpSpPr bwMode="auto">
            <a:xfrm>
              <a:off x="4547942" y="2054729"/>
              <a:ext cx="1181243" cy="607516"/>
              <a:chOff x="2123468" y="2065182"/>
              <a:chExt cx="1181243" cy="607516"/>
            </a:xfrm>
          </p:grpSpPr>
          <p:sp>
            <p:nvSpPr>
              <p:cNvPr id="20508" name="矩形 4"/>
              <p:cNvSpPr>
                <a:spLocks noChangeArrowheads="1"/>
              </p:cNvSpPr>
              <p:nvPr/>
            </p:nvSpPr>
            <p:spPr bwMode="auto">
              <a:xfrm>
                <a:off x="2193472" y="2065182"/>
                <a:ext cx="861145" cy="3467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+34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6" name="直接箭头连接符 95"/>
              <p:cNvCxnSpPr/>
              <p:nvPr/>
            </p:nvCxnSpPr>
            <p:spPr>
              <a:xfrm>
                <a:off x="2123468" y="2400826"/>
                <a:ext cx="71922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矩形 96"/>
              <p:cNvSpPr/>
              <p:nvPr/>
            </p:nvSpPr>
            <p:spPr>
              <a:xfrm>
                <a:off x="2842692" y="2211627"/>
                <a:ext cx="462019" cy="461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04" name="组合 97"/>
            <p:cNvGrpSpPr/>
            <p:nvPr/>
          </p:nvGrpSpPr>
          <p:grpSpPr bwMode="auto">
            <a:xfrm>
              <a:off x="5760939" y="2065367"/>
              <a:ext cx="1181244" cy="596878"/>
              <a:chOff x="2124228" y="2075820"/>
              <a:chExt cx="1181244" cy="596878"/>
            </a:xfrm>
          </p:grpSpPr>
          <p:sp>
            <p:nvSpPr>
              <p:cNvPr id="20505" name="矩形 4"/>
              <p:cNvSpPr>
                <a:spLocks noChangeArrowheads="1"/>
              </p:cNvSpPr>
              <p:nvPr/>
            </p:nvSpPr>
            <p:spPr bwMode="auto">
              <a:xfrm>
                <a:off x="2279677" y="2075820"/>
                <a:ext cx="861145" cy="3467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-8</a:t>
                </a:r>
                <a:endPara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00" name="直接箭头连接符 99"/>
              <p:cNvCxnSpPr/>
              <p:nvPr/>
            </p:nvCxnSpPr>
            <p:spPr>
              <a:xfrm>
                <a:off x="2124228" y="2400826"/>
                <a:ext cx="71922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2843453" y="2211627"/>
                <a:ext cx="462019" cy="461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20485" name="图片 101"/>
          <p:cNvPicPr>
            <a:picLocks noChangeAspect="1"/>
          </p:cNvPicPr>
          <p:nvPr/>
        </p:nvPicPr>
        <p:blipFill>
          <a:blip r:embed="rId3"/>
          <a:srcRect l="44933" t="55125"/>
          <a:stretch>
            <a:fillRect/>
          </a:stretch>
        </p:blipFill>
        <p:spPr bwMode="auto">
          <a:xfrm>
            <a:off x="1147188" y="2245505"/>
            <a:ext cx="1214967" cy="102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1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171" y="3168372"/>
            <a:ext cx="1608667" cy="16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图片 10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5638" y="4757988"/>
            <a:ext cx="869949" cy="11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矩形 4"/>
          <p:cNvSpPr>
            <a:spLocks noChangeArrowheads="1"/>
          </p:cNvSpPr>
          <p:nvPr/>
        </p:nvSpPr>
        <p:spPr bwMode="auto">
          <a:xfrm>
            <a:off x="4062217" y="2588805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41</a:t>
            </a:r>
          </a:p>
        </p:txBody>
      </p:sp>
      <p:sp>
        <p:nvSpPr>
          <p:cNvPr id="106" name="矩形 4"/>
          <p:cNvSpPr>
            <a:spLocks noChangeArrowheads="1"/>
          </p:cNvSpPr>
          <p:nvPr/>
        </p:nvSpPr>
        <p:spPr bwMode="auto">
          <a:xfrm>
            <a:off x="5706584" y="2586281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107" name="矩形 4"/>
          <p:cNvSpPr>
            <a:spLocks noChangeArrowheads="1"/>
          </p:cNvSpPr>
          <p:nvPr/>
        </p:nvSpPr>
        <p:spPr bwMode="auto">
          <a:xfrm>
            <a:off x="7318425" y="2574530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68</a:t>
            </a:r>
          </a:p>
        </p:txBody>
      </p:sp>
      <p:sp>
        <p:nvSpPr>
          <p:cNvPr id="108" name="矩形 4"/>
          <p:cNvSpPr>
            <a:spLocks noChangeArrowheads="1"/>
          </p:cNvSpPr>
          <p:nvPr/>
        </p:nvSpPr>
        <p:spPr bwMode="auto">
          <a:xfrm>
            <a:off x="8940527" y="2555248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</a:t>
            </a:r>
          </a:p>
        </p:txBody>
      </p:sp>
      <p:sp>
        <p:nvSpPr>
          <p:cNvPr id="109" name="矩形 4"/>
          <p:cNvSpPr>
            <a:spLocks noChangeArrowheads="1"/>
          </p:cNvSpPr>
          <p:nvPr/>
        </p:nvSpPr>
        <p:spPr bwMode="auto">
          <a:xfrm>
            <a:off x="4100855" y="3854851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53</a:t>
            </a:r>
          </a:p>
        </p:txBody>
      </p:sp>
      <p:sp>
        <p:nvSpPr>
          <p:cNvPr id="110" name="矩形 4"/>
          <p:cNvSpPr>
            <a:spLocks noChangeArrowheads="1"/>
          </p:cNvSpPr>
          <p:nvPr/>
        </p:nvSpPr>
        <p:spPr bwMode="auto">
          <a:xfrm>
            <a:off x="5689556" y="3864371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111" name="矩形 4"/>
          <p:cNvSpPr>
            <a:spLocks noChangeArrowheads="1"/>
          </p:cNvSpPr>
          <p:nvPr/>
        </p:nvSpPr>
        <p:spPr bwMode="auto">
          <a:xfrm>
            <a:off x="7336489" y="3864371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65</a:t>
            </a:r>
          </a:p>
        </p:txBody>
      </p:sp>
      <p:sp>
        <p:nvSpPr>
          <p:cNvPr id="112" name="矩形 4"/>
          <p:cNvSpPr>
            <a:spLocks noChangeArrowheads="1"/>
          </p:cNvSpPr>
          <p:nvPr/>
        </p:nvSpPr>
        <p:spPr bwMode="auto">
          <a:xfrm>
            <a:off x="8941964" y="3851595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113" name="矩形 4"/>
          <p:cNvSpPr>
            <a:spLocks noChangeArrowheads="1"/>
          </p:cNvSpPr>
          <p:nvPr/>
        </p:nvSpPr>
        <p:spPr bwMode="auto">
          <a:xfrm>
            <a:off x="4094049" y="5111440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114" name="矩形 4"/>
          <p:cNvSpPr>
            <a:spLocks noChangeArrowheads="1"/>
          </p:cNvSpPr>
          <p:nvPr/>
        </p:nvSpPr>
        <p:spPr bwMode="auto">
          <a:xfrm>
            <a:off x="5706584" y="5095480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115" name="矩形 4"/>
          <p:cNvSpPr>
            <a:spLocks noChangeArrowheads="1"/>
          </p:cNvSpPr>
          <p:nvPr/>
        </p:nvSpPr>
        <p:spPr bwMode="auto">
          <a:xfrm>
            <a:off x="7318425" y="5067469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63</a:t>
            </a:r>
          </a:p>
        </p:txBody>
      </p:sp>
      <p:sp>
        <p:nvSpPr>
          <p:cNvPr id="116" name="矩形 4"/>
          <p:cNvSpPr>
            <a:spLocks noChangeArrowheads="1"/>
          </p:cNvSpPr>
          <p:nvPr/>
        </p:nvSpPr>
        <p:spPr bwMode="auto">
          <a:xfrm>
            <a:off x="8940527" y="5105563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7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660400" y="1301096"/>
            <a:ext cx="3420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圈出正确答案。</a:t>
            </a:r>
          </a:p>
        </p:txBody>
      </p:sp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2967761" y="2353307"/>
            <a:ext cx="2209800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63-29+37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2967761" y="3318033"/>
            <a:ext cx="2209800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38+42-57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8" name="矩形 2"/>
          <p:cNvSpPr>
            <a:spLocks noChangeArrowheads="1"/>
          </p:cNvSpPr>
          <p:nvPr/>
        </p:nvSpPr>
        <p:spPr bwMode="auto">
          <a:xfrm>
            <a:off x="2967761" y="4282759"/>
            <a:ext cx="2209800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25+48+12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9" name="矩形 8"/>
          <p:cNvSpPr>
            <a:spLocks noChangeArrowheads="1"/>
          </p:cNvSpPr>
          <p:nvPr/>
        </p:nvSpPr>
        <p:spPr bwMode="auto">
          <a:xfrm>
            <a:off x="2967761" y="5247486"/>
            <a:ext cx="2209800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90-45-19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21510" name="组合 3"/>
          <p:cNvGrpSpPr/>
          <p:nvPr/>
        </p:nvGrpSpPr>
        <p:grpSpPr bwMode="auto">
          <a:xfrm>
            <a:off x="6664961" y="1983316"/>
            <a:ext cx="859367" cy="791633"/>
            <a:chOff x="4915131" y="1209723"/>
            <a:chExt cx="643584" cy="593429"/>
          </a:xfrm>
        </p:grpSpPr>
        <p:pic>
          <p:nvPicPr>
            <p:cNvPr id="21548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9" name="矩形 10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72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1" name="组合 13"/>
          <p:cNvGrpSpPr/>
          <p:nvPr/>
        </p:nvGrpSpPr>
        <p:grpSpPr bwMode="auto">
          <a:xfrm>
            <a:off x="7839711" y="1983316"/>
            <a:ext cx="859367" cy="791633"/>
            <a:chOff x="4915131" y="1209723"/>
            <a:chExt cx="643584" cy="593429"/>
          </a:xfrm>
        </p:grpSpPr>
        <p:pic>
          <p:nvPicPr>
            <p:cNvPr id="21546" name="图片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7" name="矩形 15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69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2" name="组合 16"/>
          <p:cNvGrpSpPr/>
          <p:nvPr/>
        </p:nvGrpSpPr>
        <p:grpSpPr bwMode="auto">
          <a:xfrm>
            <a:off x="8940378" y="1983316"/>
            <a:ext cx="859367" cy="791633"/>
            <a:chOff x="4915131" y="1209723"/>
            <a:chExt cx="643584" cy="593429"/>
          </a:xfrm>
        </p:grpSpPr>
        <p:pic>
          <p:nvPicPr>
            <p:cNvPr id="21544" name="图片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5" name="矩形 18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71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3" name="组合 19"/>
          <p:cNvGrpSpPr/>
          <p:nvPr/>
        </p:nvGrpSpPr>
        <p:grpSpPr bwMode="auto">
          <a:xfrm>
            <a:off x="6664961" y="2999316"/>
            <a:ext cx="859367" cy="791633"/>
            <a:chOff x="4915131" y="1209723"/>
            <a:chExt cx="643584" cy="593429"/>
          </a:xfrm>
        </p:grpSpPr>
        <p:pic>
          <p:nvPicPr>
            <p:cNvPr id="21542" name="图片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3" name="矩形 21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12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4" name="组合 23"/>
          <p:cNvGrpSpPr/>
          <p:nvPr/>
        </p:nvGrpSpPr>
        <p:grpSpPr bwMode="auto">
          <a:xfrm>
            <a:off x="7839711" y="2999316"/>
            <a:ext cx="859367" cy="791633"/>
            <a:chOff x="4915131" y="1209723"/>
            <a:chExt cx="643584" cy="593429"/>
          </a:xfrm>
        </p:grpSpPr>
        <p:pic>
          <p:nvPicPr>
            <p:cNvPr id="21540" name="图片 2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1" name="矩形 25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23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5" name="组合 26"/>
          <p:cNvGrpSpPr/>
          <p:nvPr/>
        </p:nvGrpSpPr>
        <p:grpSpPr bwMode="auto">
          <a:xfrm>
            <a:off x="8940378" y="2999316"/>
            <a:ext cx="859367" cy="791633"/>
            <a:chOff x="4915131" y="1209723"/>
            <a:chExt cx="643584" cy="593429"/>
          </a:xfrm>
        </p:grpSpPr>
        <p:pic>
          <p:nvPicPr>
            <p:cNvPr id="21538" name="图片 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9" name="矩形 22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24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6" name="组合 29"/>
          <p:cNvGrpSpPr/>
          <p:nvPr/>
        </p:nvGrpSpPr>
        <p:grpSpPr bwMode="auto">
          <a:xfrm>
            <a:off x="6620512" y="4023782"/>
            <a:ext cx="857249" cy="791633"/>
            <a:chOff x="4915131" y="1209723"/>
            <a:chExt cx="643584" cy="593429"/>
          </a:xfrm>
        </p:grpSpPr>
        <p:pic>
          <p:nvPicPr>
            <p:cNvPr id="21536" name="图片 4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7" name="矩形 48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85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7" name="组合 49"/>
          <p:cNvGrpSpPr/>
          <p:nvPr/>
        </p:nvGrpSpPr>
        <p:grpSpPr bwMode="auto">
          <a:xfrm>
            <a:off x="7795260" y="4023782"/>
            <a:ext cx="857251" cy="791633"/>
            <a:chOff x="4915131" y="1209723"/>
            <a:chExt cx="643584" cy="593429"/>
          </a:xfrm>
        </p:grpSpPr>
        <p:pic>
          <p:nvPicPr>
            <p:cNvPr id="21534" name="图片 5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5" name="矩形 54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60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8" name="组合 55"/>
          <p:cNvGrpSpPr/>
          <p:nvPr/>
        </p:nvGrpSpPr>
        <p:grpSpPr bwMode="auto">
          <a:xfrm>
            <a:off x="8895927" y="4023782"/>
            <a:ext cx="859367" cy="791633"/>
            <a:chOff x="4915131" y="1209723"/>
            <a:chExt cx="643584" cy="593429"/>
          </a:xfrm>
        </p:grpSpPr>
        <p:pic>
          <p:nvPicPr>
            <p:cNvPr id="21532" name="图片 5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3" name="矩形 57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607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75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9" name="组合 58"/>
          <p:cNvGrpSpPr/>
          <p:nvPr/>
        </p:nvGrpSpPr>
        <p:grpSpPr bwMode="auto">
          <a:xfrm>
            <a:off x="6620512" y="5041902"/>
            <a:ext cx="857249" cy="789518"/>
            <a:chOff x="4915131" y="1209723"/>
            <a:chExt cx="643584" cy="593429"/>
          </a:xfrm>
        </p:grpSpPr>
        <p:pic>
          <p:nvPicPr>
            <p:cNvPr id="21530" name="图片 5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矩形 60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7003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16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20" name="组合 61"/>
          <p:cNvGrpSpPr/>
          <p:nvPr/>
        </p:nvGrpSpPr>
        <p:grpSpPr bwMode="auto">
          <a:xfrm>
            <a:off x="7795260" y="5041902"/>
            <a:ext cx="857251" cy="789518"/>
            <a:chOff x="4915131" y="1209723"/>
            <a:chExt cx="643584" cy="593429"/>
          </a:xfrm>
        </p:grpSpPr>
        <p:pic>
          <p:nvPicPr>
            <p:cNvPr id="21528" name="图片 6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矩形 63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7003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17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21" name="组合 64"/>
          <p:cNvGrpSpPr/>
          <p:nvPr/>
        </p:nvGrpSpPr>
        <p:grpSpPr bwMode="auto">
          <a:xfrm>
            <a:off x="8895927" y="5041902"/>
            <a:ext cx="859367" cy="789518"/>
            <a:chOff x="4915131" y="1209723"/>
            <a:chExt cx="643584" cy="593429"/>
          </a:xfrm>
        </p:grpSpPr>
        <p:pic>
          <p:nvPicPr>
            <p:cNvPr id="21526" name="图片 6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17579">
              <a:off x="4915131" y="1209723"/>
              <a:ext cx="588484" cy="59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矩形 66"/>
            <p:cNvSpPr>
              <a:spLocks noChangeArrowheads="1"/>
            </p:cNvSpPr>
            <p:nvPr/>
          </p:nvSpPr>
          <p:spPr bwMode="auto">
            <a:xfrm>
              <a:off x="4959105" y="1275604"/>
              <a:ext cx="599610" cy="347003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26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8747760" y="1790701"/>
            <a:ext cx="1193800" cy="1132417"/>
          </a:xfrm>
          <a:prstGeom prst="ellipse">
            <a:avLst/>
          </a:prstGeom>
          <a:noFill/>
          <a:ln w="19050">
            <a:solidFill>
              <a:srgbClr val="032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7683078" y="2842684"/>
            <a:ext cx="1077383" cy="1075267"/>
          </a:xfrm>
          <a:prstGeom prst="ellipse">
            <a:avLst/>
          </a:prstGeom>
          <a:noFill/>
          <a:ln w="19050">
            <a:solidFill>
              <a:srgbClr val="032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6404611" y="3865034"/>
            <a:ext cx="1149349" cy="1104900"/>
          </a:xfrm>
          <a:prstGeom prst="ellipse">
            <a:avLst/>
          </a:prstGeom>
          <a:noFill/>
          <a:ln w="19050">
            <a:solidFill>
              <a:srgbClr val="032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8768927" y="4902200"/>
            <a:ext cx="1028700" cy="1098551"/>
          </a:xfrm>
          <a:prstGeom prst="ellipse">
            <a:avLst/>
          </a:prstGeom>
          <a:noFill/>
          <a:ln w="19050">
            <a:solidFill>
              <a:srgbClr val="032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9" grpId="0" bldLvl="0" animBg="1"/>
      <p:bldP spid="70" grpId="0" bldLvl="0" animBg="1"/>
      <p:bldP spid="7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4"/>
          <p:cNvSpPr>
            <a:spLocks noChangeArrowheads="1"/>
          </p:cNvSpPr>
          <p:nvPr/>
        </p:nvSpPr>
        <p:spPr bwMode="auto">
          <a:xfrm>
            <a:off x="425027" y="1190625"/>
            <a:ext cx="10718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            里填上合适的数，使每条线上三个数的和都是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2530" name="组合 24"/>
          <p:cNvGrpSpPr/>
          <p:nvPr/>
        </p:nvGrpSpPr>
        <p:grpSpPr bwMode="auto">
          <a:xfrm>
            <a:off x="1617094" y="2233083"/>
            <a:ext cx="3599728" cy="3316817"/>
            <a:chOff x="1526000" y="1459594"/>
            <a:chExt cx="2699561" cy="2486485"/>
          </a:xfrm>
        </p:grpSpPr>
        <p:sp>
          <p:nvSpPr>
            <p:cNvPr id="7" name="矩形 6"/>
            <p:cNvSpPr/>
            <p:nvPr/>
          </p:nvSpPr>
          <p:spPr>
            <a:xfrm>
              <a:off x="1767627" y="1683330"/>
              <a:ext cx="2088968" cy="20882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543" name="组合 3"/>
            <p:cNvGrpSpPr/>
            <p:nvPr/>
          </p:nvGrpSpPr>
          <p:grpSpPr bwMode="auto">
            <a:xfrm>
              <a:off x="1542222" y="1459594"/>
              <a:ext cx="535636" cy="461753"/>
              <a:chOff x="2699685" y="1203598"/>
              <a:chExt cx="535636" cy="46175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699685" y="1203598"/>
                <a:ext cx="460335" cy="461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56" name="TextBox 19"/>
              <p:cNvSpPr txBox="1">
                <a:spLocks noChangeArrowheads="1"/>
              </p:cNvSpPr>
              <p:nvPr/>
            </p:nvSpPr>
            <p:spPr bwMode="auto">
              <a:xfrm>
                <a:off x="2699685" y="1251200"/>
                <a:ext cx="535636" cy="3460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18</a:t>
                </a:r>
                <a:endPara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44" name="组合 25"/>
            <p:cNvGrpSpPr/>
            <p:nvPr/>
          </p:nvGrpSpPr>
          <p:grpSpPr bwMode="auto">
            <a:xfrm>
              <a:off x="3631190" y="1459594"/>
              <a:ext cx="594371" cy="461753"/>
              <a:chOff x="2700421" y="1203598"/>
              <a:chExt cx="594371" cy="46175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700421" y="1203598"/>
                <a:ext cx="460335" cy="461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54" name="TextBox 19"/>
              <p:cNvSpPr txBox="1">
                <a:spLocks noChangeArrowheads="1"/>
              </p:cNvSpPr>
              <p:nvPr/>
            </p:nvSpPr>
            <p:spPr bwMode="auto">
              <a:xfrm>
                <a:off x="2759156" y="1261428"/>
                <a:ext cx="535636" cy="3460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21</a:t>
                </a:r>
                <a:endPara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577182" y="1459594"/>
              <a:ext cx="461922" cy="461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531110" y="2430704"/>
              <a:ext cx="460335" cy="461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618491" y="2430704"/>
              <a:ext cx="461922" cy="461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548" name="组合 42"/>
            <p:cNvGrpSpPr/>
            <p:nvPr/>
          </p:nvGrpSpPr>
          <p:grpSpPr bwMode="auto">
            <a:xfrm>
              <a:off x="1526000" y="3484326"/>
              <a:ext cx="535636" cy="461753"/>
              <a:chOff x="2683463" y="1203841"/>
              <a:chExt cx="535636" cy="46175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699685" y="1203841"/>
                <a:ext cx="460335" cy="461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52" name="TextBox 19"/>
              <p:cNvSpPr txBox="1">
                <a:spLocks noChangeArrowheads="1"/>
              </p:cNvSpPr>
              <p:nvPr/>
            </p:nvSpPr>
            <p:spPr bwMode="auto">
              <a:xfrm>
                <a:off x="2683463" y="1253783"/>
                <a:ext cx="535636" cy="3460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19</a:t>
                </a:r>
                <a:endPara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3631190" y="3484326"/>
              <a:ext cx="460335" cy="461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577182" y="3484326"/>
              <a:ext cx="461922" cy="461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259841" y="1130300"/>
            <a:ext cx="613833" cy="61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6634058" y="2180166"/>
            <a:ext cx="3026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50-18-21=11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5" name="TextBox 19"/>
          <p:cNvSpPr txBox="1">
            <a:spLocks noChangeArrowheads="1"/>
          </p:cNvSpPr>
          <p:nvPr/>
        </p:nvSpPr>
        <p:spPr bwMode="auto">
          <a:xfrm>
            <a:off x="3047158" y="2296581"/>
            <a:ext cx="700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11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1623908" y="3598217"/>
            <a:ext cx="700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4446821" y="5021123"/>
            <a:ext cx="698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3078735" y="5076709"/>
            <a:ext cx="698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9" name="TextBox 19"/>
          <p:cNvSpPr txBox="1">
            <a:spLocks noChangeArrowheads="1"/>
          </p:cNvSpPr>
          <p:nvPr/>
        </p:nvSpPr>
        <p:spPr bwMode="auto">
          <a:xfrm>
            <a:off x="4532208" y="3620305"/>
            <a:ext cx="698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0" name="TextBox 19"/>
          <p:cNvSpPr txBox="1">
            <a:spLocks noChangeArrowheads="1"/>
          </p:cNvSpPr>
          <p:nvPr/>
        </p:nvSpPr>
        <p:spPr bwMode="auto">
          <a:xfrm>
            <a:off x="6634058" y="2961922"/>
            <a:ext cx="30289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50-18-19=13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" name="TextBox 19"/>
          <p:cNvSpPr txBox="1">
            <a:spLocks noChangeArrowheads="1"/>
          </p:cNvSpPr>
          <p:nvPr/>
        </p:nvSpPr>
        <p:spPr bwMode="auto">
          <a:xfrm>
            <a:off x="6634058" y="3743678"/>
            <a:ext cx="3026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50-20-21=9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2" name="TextBox 19"/>
          <p:cNvSpPr txBox="1">
            <a:spLocks noChangeArrowheads="1"/>
          </p:cNvSpPr>
          <p:nvPr/>
        </p:nvSpPr>
        <p:spPr bwMode="auto">
          <a:xfrm>
            <a:off x="6634058" y="4525433"/>
            <a:ext cx="3026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50-20-19=11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3" name="TextBox 19"/>
          <p:cNvSpPr txBox="1">
            <a:spLocks noChangeArrowheads="1"/>
          </p:cNvSpPr>
          <p:nvPr/>
        </p:nvSpPr>
        <p:spPr bwMode="auto">
          <a:xfrm>
            <a:off x="6629234" y="5382915"/>
            <a:ext cx="30289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答案不唯一哦！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4"/>
          <p:cNvSpPr txBox="1">
            <a:spLocks noChangeArrowheads="1"/>
          </p:cNvSpPr>
          <p:nvPr/>
        </p:nvSpPr>
        <p:spPr bwMode="auto">
          <a:xfrm>
            <a:off x="674688" y="998220"/>
            <a:ext cx="108585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学校图书室有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本故事书，一年级借走了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本，二年级归还了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本，还剩下多少本？</a:t>
            </a: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4000924" y="2105660"/>
            <a:ext cx="5018616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92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-36+24=80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（本）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4000924" y="2822487"/>
            <a:ext cx="4119033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答：还剩下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>
            <a:spLocks noChangeArrowheads="1"/>
          </p:cNvSpPr>
          <p:nvPr/>
        </p:nvSpPr>
        <p:spPr bwMode="auto">
          <a:xfrm>
            <a:off x="604079" y="1089804"/>
            <a:ext cx="1105960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大商商场体育用品专柜有篮球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个，周一卖出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个，周二从仓库又摆了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个，现在专柜上有篮球多少个？（用两种方法计算。）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86199" y="3330836"/>
            <a:ext cx="29418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26-13+51=64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470428" y="4188884"/>
            <a:ext cx="42210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答：现在专柜上有篮球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70428" y="2579652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方法一：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70428" y="3330836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方法二：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86200" y="2579652"/>
            <a:ext cx="29418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51-13+26=64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23888" y="1231900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23888" y="2095242"/>
            <a:ext cx="8947151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加减混合（无括号）的计算方法：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）要按照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从左到右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的顺序计算。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）可以分步计算，也可以写成一个竖式计算。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606" name="矩形 1"/>
          <p:cNvSpPr>
            <a:spLocks noChangeArrowheads="1"/>
          </p:cNvSpPr>
          <p:nvPr/>
        </p:nvSpPr>
        <p:spPr bwMode="auto">
          <a:xfrm>
            <a:off x="623888" y="1775347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加减混合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25538" y="3721157"/>
            <a:ext cx="3714749" cy="476511"/>
            <a:chOff x="-1013957" y="2097584"/>
            <a:chExt cx="2786063" cy="357598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-1013957" y="2097584"/>
              <a:ext cx="2786063" cy="346457"/>
            </a:xfrm>
            <a:prstGeom prst="rect">
              <a:avLst/>
            </a:prstGeom>
            <a:noFill/>
            <a:ln w="28575">
              <a:noFill/>
              <a:prstDash val="lgDash"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67-25+28=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/>
          </p:nvSpPr>
          <p:spPr bwMode="auto">
            <a:xfrm>
              <a:off x="159694" y="2108725"/>
              <a:ext cx="647154" cy="346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70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605843" y="4137688"/>
            <a:ext cx="4314469" cy="1584466"/>
            <a:chOff x="1166789" y="2512854"/>
            <a:chExt cx="3235966" cy="1189204"/>
          </a:xfrm>
        </p:grpSpPr>
        <p:sp>
          <p:nvSpPr>
            <p:cNvPr id="11" name="矩形 9"/>
            <p:cNvSpPr>
              <a:spLocks noChangeArrowheads="1"/>
            </p:cNvSpPr>
            <p:nvPr/>
          </p:nvSpPr>
          <p:spPr bwMode="auto">
            <a:xfrm>
              <a:off x="1876106" y="3343366"/>
              <a:ext cx="278186" cy="346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/>
          </p:nvSpPr>
          <p:spPr bwMode="auto">
            <a:xfrm>
              <a:off x="1572566" y="3336133"/>
              <a:ext cx="285289" cy="346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1"/>
            <p:cNvSpPr>
              <a:spLocks noChangeArrowheads="1"/>
            </p:cNvSpPr>
            <p:nvPr/>
          </p:nvSpPr>
          <p:spPr bwMode="auto">
            <a:xfrm>
              <a:off x="3761753" y="3343366"/>
              <a:ext cx="343260" cy="346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2"/>
            <p:cNvSpPr>
              <a:spLocks noChangeArrowheads="1"/>
            </p:cNvSpPr>
            <p:nvPr/>
          </p:nvSpPr>
          <p:spPr bwMode="auto">
            <a:xfrm>
              <a:off x="3471449" y="3355560"/>
              <a:ext cx="278186" cy="346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5" name="组合 13"/>
            <p:cNvGrpSpPr/>
            <p:nvPr/>
          </p:nvGrpSpPr>
          <p:grpSpPr bwMode="auto">
            <a:xfrm>
              <a:off x="1166789" y="2512854"/>
              <a:ext cx="1189080" cy="790810"/>
              <a:chOff x="2525244" y="3083965"/>
              <a:chExt cx="1453974" cy="790810"/>
            </a:xfrm>
          </p:grpSpPr>
          <p:grpSp>
            <p:nvGrpSpPr>
              <p:cNvPr id="25" name="组合 14"/>
              <p:cNvGrpSpPr/>
              <p:nvPr/>
            </p:nvGrpSpPr>
            <p:grpSpPr bwMode="auto">
              <a:xfrm>
                <a:off x="2525244" y="3472683"/>
                <a:ext cx="1453974" cy="402092"/>
                <a:chOff x="2617940" y="2805176"/>
                <a:chExt cx="1453974" cy="402092"/>
              </a:xfrm>
            </p:grpSpPr>
            <p:sp>
              <p:nvSpPr>
                <p:cNvPr id="27" name="矩形 16"/>
                <p:cNvSpPr>
                  <a:spLocks noChangeArrowheads="1"/>
                </p:cNvSpPr>
                <p:nvPr/>
              </p:nvSpPr>
              <p:spPr bwMode="auto">
                <a:xfrm>
                  <a:off x="2900066" y="2805176"/>
                  <a:ext cx="889724" cy="346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 2  5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2617940" y="3207268"/>
                  <a:ext cx="145397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矩形 15"/>
              <p:cNvSpPr>
                <a:spLocks noChangeArrowheads="1"/>
              </p:cNvSpPr>
              <p:nvPr/>
            </p:nvSpPr>
            <p:spPr bwMode="auto">
              <a:xfrm>
                <a:off x="2807370" y="3083965"/>
                <a:ext cx="873553" cy="346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6  7</a:t>
                </a:r>
              </a:p>
            </p:txBody>
          </p:sp>
        </p:grpSp>
        <p:grpSp>
          <p:nvGrpSpPr>
            <p:cNvPr id="16" name="组合 20"/>
            <p:cNvGrpSpPr/>
            <p:nvPr/>
          </p:nvGrpSpPr>
          <p:grpSpPr bwMode="auto">
            <a:xfrm>
              <a:off x="2748471" y="2580528"/>
              <a:ext cx="1654284" cy="828530"/>
              <a:chOff x="7040662" y="2736221"/>
              <a:chExt cx="2022815" cy="828530"/>
            </a:xfrm>
          </p:grpSpPr>
          <p:sp>
            <p:nvSpPr>
              <p:cNvPr id="18" name="KSO_Shape"/>
              <p:cNvSpPr/>
              <p:nvPr/>
            </p:nvSpPr>
            <p:spPr bwMode="auto">
              <a:xfrm>
                <a:off x="7040662" y="3160111"/>
                <a:ext cx="340158" cy="404640"/>
              </a:xfrm>
              <a:custGeom>
                <a:avLst/>
                <a:gdLst>
                  <a:gd name="T0" fmla="*/ 2147483647 w 3678"/>
                  <a:gd name="T1" fmla="*/ 2147483647 h 4197"/>
                  <a:gd name="T2" fmla="*/ 2147483647 w 3678"/>
                  <a:gd name="T3" fmla="*/ 2147483647 h 4197"/>
                  <a:gd name="T4" fmla="*/ 2147483647 w 3678"/>
                  <a:gd name="T5" fmla="*/ 2147483647 h 4197"/>
                  <a:gd name="T6" fmla="*/ 2147483647 w 3678"/>
                  <a:gd name="T7" fmla="*/ 2147483647 h 4197"/>
                  <a:gd name="T8" fmla="*/ 2147483647 w 3678"/>
                  <a:gd name="T9" fmla="*/ 2147483647 h 4197"/>
                  <a:gd name="T10" fmla="*/ 2147483647 w 3678"/>
                  <a:gd name="T11" fmla="*/ 2147483647 h 4197"/>
                  <a:gd name="T12" fmla="*/ 2147483647 w 3678"/>
                  <a:gd name="T13" fmla="*/ 2147483647 h 4197"/>
                  <a:gd name="T14" fmla="*/ 2147483647 w 3678"/>
                  <a:gd name="T15" fmla="*/ 2147483647 h 4197"/>
                  <a:gd name="T16" fmla="*/ 2147483647 w 3678"/>
                  <a:gd name="T17" fmla="*/ 2147483647 h 4197"/>
                  <a:gd name="T18" fmla="*/ 2147483647 w 3678"/>
                  <a:gd name="T19" fmla="*/ 2147483647 h 4197"/>
                  <a:gd name="T20" fmla="*/ 2147483647 w 3678"/>
                  <a:gd name="T21" fmla="*/ 2147483647 h 4197"/>
                  <a:gd name="T22" fmla="*/ 2147483647 w 3678"/>
                  <a:gd name="T23" fmla="*/ 2147483647 h 41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8"/>
                  <a:gd name="T37" fmla="*/ 0 h 4197"/>
                  <a:gd name="T38" fmla="*/ 3678 w 3678"/>
                  <a:gd name="T39" fmla="*/ 4197 h 41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8" h="4197">
                    <a:moveTo>
                      <a:pt x="2081" y="2099"/>
                    </a:moveTo>
                    <a:lnTo>
                      <a:pt x="0" y="0"/>
                    </a:lnTo>
                    <a:lnTo>
                      <a:pt x="762" y="2099"/>
                    </a:lnTo>
                    <a:lnTo>
                      <a:pt x="0" y="4197"/>
                    </a:lnTo>
                    <a:lnTo>
                      <a:pt x="2081" y="2099"/>
                    </a:lnTo>
                    <a:close/>
                    <a:moveTo>
                      <a:pt x="3678" y="2099"/>
                    </a:moveTo>
                    <a:lnTo>
                      <a:pt x="1597" y="0"/>
                    </a:lnTo>
                    <a:lnTo>
                      <a:pt x="2359" y="2099"/>
                    </a:lnTo>
                    <a:lnTo>
                      <a:pt x="1597" y="4197"/>
                    </a:lnTo>
                    <a:lnTo>
                      <a:pt x="3678" y="209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" name="组合 22"/>
              <p:cNvGrpSpPr/>
              <p:nvPr/>
            </p:nvGrpSpPr>
            <p:grpSpPr bwMode="auto">
              <a:xfrm>
                <a:off x="7520206" y="2736221"/>
                <a:ext cx="1543271" cy="750476"/>
                <a:chOff x="2811175" y="3183954"/>
                <a:chExt cx="1543271" cy="750476"/>
              </a:xfrm>
            </p:grpSpPr>
            <p:grpSp>
              <p:nvGrpSpPr>
                <p:cNvPr id="21" name="组合 23"/>
                <p:cNvGrpSpPr/>
                <p:nvPr/>
              </p:nvGrpSpPr>
              <p:grpSpPr bwMode="auto">
                <a:xfrm>
                  <a:off x="2811175" y="3542730"/>
                  <a:ext cx="1543271" cy="391700"/>
                  <a:chOff x="2903871" y="2875223"/>
                  <a:chExt cx="1543271" cy="391700"/>
                </a:xfrm>
              </p:grpSpPr>
              <p:sp>
                <p:nvSpPr>
                  <p:cNvPr id="23" name="矩形 25"/>
                  <p:cNvSpPr>
                    <a:spLocks noChangeArrowheads="1"/>
                  </p:cNvSpPr>
                  <p:nvPr/>
                </p:nvSpPr>
                <p:spPr bwMode="auto">
                  <a:xfrm>
                    <a:off x="2998299" y="2875223"/>
                    <a:ext cx="960292" cy="3464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1219200"/>
                    <a:r>
                      <a:rPr lang="en-US" altLang="zh-CN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+  2  8</a:t>
                    </a:r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903871" y="3266923"/>
                    <a:ext cx="1543271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矩形 24"/>
                <p:cNvSpPr>
                  <a:spLocks noChangeArrowheads="1"/>
                </p:cNvSpPr>
                <p:nvPr/>
              </p:nvSpPr>
              <p:spPr bwMode="auto">
                <a:xfrm>
                  <a:off x="2988721" y="3183954"/>
                  <a:ext cx="873554" cy="346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   4  2</a:t>
                  </a:r>
                </a:p>
              </p:txBody>
            </p:sp>
          </p:grpSp>
        </p:grpSp>
        <p:sp>
          <p:nvSpPr>
            <p:cNvPr id="17" name="矩形 27"/>
            <p:cNvSpPr>
              <a:spLocks noChangeArrowheads="1"/>
            </p:cNvSpPr>
            <p:nvPr/>
          </p:nvSpPr>
          <p:spPr bwMode="auto">
            <a:xfrm>
              <a:off x="3587047" y="3033489"/>
              <a:ext cx="330920" cy="346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145053" y="3831791"/>
            <a:ext cx="2057398" cy="2366200"/>
            <a:chOff x="5248405" y="2283923"/>
            <a:chExt cx="1542487" cy="1774533"/>
          </a:xfrm>
        </p:grpSpPr>
        <p:sp>
          <p:nvSpPr>
            <p:cNvPr id="30" name="矩形 28"/>
            <p:cNvSpPr>
              <a:spLocks noChangeArrowheads="1"/>
            </p:cNvSpPr>
            <p:nvPr/>
          </p:nvSpPr>
          <p:spPr bwMode="auto">
            <a:xfrm>
              <a:off x="6003811" y="2994005"/>
              <a:ext cx="267044" cy="346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29"/>
            <p:cNvSpPr>
              <a:spLocks noChangeArrowheads="1"/>
            </p:cNvSpPr>
            <p:nvPr/>
          </p:nvSpPr>
          <p:spPr bwMode="auto">
            <a:xfrm>
              <a:off x="5718303" y="2996379"/>
              <a:ext cx="267044" cy="346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30"/>
            <p:cNvSpPr>
              <a:spLocks noChangeArrowheads="1"/>
            </p:cNvSpPr>
            <p:nvPr/>
          </p:nvSpPr>
          <p:spPr bwMode="auto">
            <a:xfrm>
              <a:off x="6047395" y="3712229"/>
              <a:ext cx="419729" cy="346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1"/>
            <p:cNvSpPr>
              <a:spLocks noChangeArrowheads="1"/>
            </p:cNvSpPr>
            <p:nvPr/>
          </p:nvSpPr>
          <p:spPr bwMode="auto">
            <a:xfrm>
              <a:off x="5759494" y="3712230"/>
              <a:ext cx="267044" cy="346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34" name="组合 32"/>
            <p:cNvGrpSpPr/>
            <p:nvPr/>
          </p:nvGrpSpPr>
          <p:grpSpPr bwMode="auto">
            <a:xfrm>
              <a:off x="5322832" y="2283923"/>
              <a:ext cx="1452032" cy="728919"/>
              <a:chOff x="2576500" y="3122824"/>
              <a:chExt cx="1452032" cy="728919"/>
            </a:xfrm>
          </p:grpSpPr>
          <p:grpSp>
            <p:nvGrpSpPr>
              <p:cNvPr id="39" name="组合 33"/>
              <p:cNvGrpSpPr/>
              <p:nvPr/>
            </p:nvGrpSpPr>
            <p:grpSpPr bwMode="auto">
              <a:xfrm>
                <a:off x="2576500" y="3472683"/>
                <a:ext cx="1452032" cy="379060"/>
                <a:chOff x="2669196" y="2805176"/>
                <a:chExt cx="1452032" cy="379060"/>
              </a:xfrm>
            </p:grpSpPr>
            <p:sp>
              <p:nvSpPr>
                <p:cNvPr id="41" name="矩形 35"/>
                <p:cNvSpPr>
                  <a:spLocks noChangeArrowheads="1"/>
                </p:cNvSpPr>
                <p:nvPr/>
              </p:nvSpPr>
              <p:spPr bwMode="auto">
                <a:xfrm>
                  <a:off x="2900066" y="2805176"/>
                  <a:ext cx="727338" cy="346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 2  5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>
                  <a:off x="2669196" y="3184236"/>
                  <a:ext cx="1452032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矩形 34"/>
              <p:cNvSpPr>
                <a:spLocks noChangeArrowheads="1"/>
              </p:cNvSpPr>
              <p:nvPr/>
            </p:nvSpPr>
            <p:spPr bwMode="auto">
              <a:xfrm>
                <a:off x="2807370" y="3122824"/>
                <a:ext cx="714119" cy="346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6  7</a:t>
                </a:r>
              </a:p>
            </p:txBody>
          </p:sp>
        </p:grpSp>
        <p:grpSp>
          <p:nvGrpSpPr>
            <p:cNvPr id="35" name="组合 37"/>
            <p:cNvGrpSpPr/>
            <p:nvPr/>
          </p:nvGrpSpPr>
          <p:grpSpPr bwMode="auto">
            <a:xfrm>
              <a:off x="5248405" y="3272549"/>
              <a:ext cx="1542487" cy="409641"/>
              <a:chOff x="2620565" y="2714467"/>
              <a:chExt cx="1542487" cy="409641"/>
            </a:xfrm>
          </p:grpSpPr>
          <p:sp>
            <p:nvSpPr>
              <p:cNvPr id="37" name="矩形 38"/>
              <p:cNvSpPr>
                <a:spLocks noChangeArrowheads="1"/>
              </p:cNvSpPr>
              <p:nvPr/>
            </p:nvSpPr>
            <p:spPr bwMode="auto">
              <a:xfrm>
                <a:off x="2878852" y="2714467"/>
                <a:ext cx="785026" cy="346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 2  8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2620565" y="3124108"/>
                <a:ext cx="154248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矩形 40"/>
            <p:cNvSpPr>
              <a:spLocks noChangeArrowheads="1"/>
            </p:cNvSpPr>
            <p:nvPr/>
          </p:nvSpPr>
          <p:spPr bwMode="auto">
            <a:xfrm>
              <a:off x="5852620" y="3359359"/>
              <a:ext cx="404640" cy="346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>
            <a:off x="6578603" y="4137688"/>
            <a:ext cx="2215" cy="16213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r="39454" b="41410"/>
          <a:stretch>
            <a:fillRect/>
          </a:stretch>
        </p:blipFill>
        <p:spPr>
          <a:xfrm>
            <a:off x="-11837" y="112959"/>
            <a:ext cx="2277055" cy="3897163"/>
          </a:xfrm>
          <a:custGeom>
            <a:avLst/>
            <a:gdLst>
              <a:gd name="connsiteX0" fmla="*/ 0 w 2277055"/>
              <a:gd name="connsiteY0" fmla="*/ 0 h 3897163"/>
              <a:gd name="connsiteX1" fmla="*/ 131727 w 2277055"/>
              <a:gd name="connsiteY1" fmla="*/ 0 h 3897163"/>
              <a:gd name="connsiteX2" fmla="*/ 2277055 w 2277055"/>
              <a:gd name="connsiteY2" fmla="*/ 1874464 h 3897163"/>
              <a:gd name="connsiteX3" fmla="*/ 0 w 2277055"/>
              <a:gd name="connsiteY3" fmla="*/ 3897163 h 3897163"/>
              <a:gd name="connsiteX4" fmla="*/ 0 w 2277055"/>
              <a:gd name="connsiteY4" fmla="*/ 0 h 38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055" h="3897163">
                <a:moveTo>
                  <a:pt x="0" y="0"/>
                </a:moveTo>
                <a:lnTo>
                  <a:pt x="131727" y="0"/>
                </a:lnTo>
                <a:lnTo>
                  <a:pt x="2277055" y="1874464"/>
                </a:lnTo>
                <a:lnTo>
                  <a:pt x="0" y="3897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1" t="29246" r="13340" b="2315"/>
          <a:stretch>
            <a:fillRect/>
          </a:stretch>
        </p:blipFill>
        <p:spPr>
          <a:xfrm>
            <a:off x="0" y="2058295"/>
            <a:ext cx="4552314" cy="4552314"/>
          </a:xfrm>
          <a:custGeom>
            <a:avLst/>
            <a:gdLst>
              <a:gd name="connsiteX0" fmla="*/ 2406368 w 4552314"/>
              <a:gd name="connsiteY0" fmla="*/ 0 h 4552314"/>
              <a:gd name="connsiteX1" fmla="*/ 4552314 w 4552314"/>
              <a:gd name="connsiteY1" fmla="*/ 2406368 h 4552314"/>
              <a:gd name="connsiteX2" fmla="*/ 2145945 w 4552314"/>
              <a:gd name="connsiteY2" fmla="*/ 4552314 h 4552314"/>
              <a:gd name="connsiteX3" fmla="*/ 0 w 4552314"/>
              <a:gd name="connsiteY3" fmla="*/ 2145945 h 4552314"/>
              <a:gd name="connsiteX4" fmla="*/ 2406368 w 4552314"/>
              <a:gd name="connsiteY4" fmla="*/ 0 h 45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14" h="4552314">
                <a:moveTo>
                  <a:pt x="2406368" y="0"/>
                </a:moveTo>
                <a:lnTo>
                  <a:pt x="4552314" y="2406368"/>
                </a:lnTo>
                <a:lnTo>
                  <a:pt x="2145945" y="4552314"/>
                </a:lnTo>
                <a:lnTo>
                  <a:pt x="0" y="2145945"/>
                </a:lnTo>
                <a:lnTo>
                  <a:pt x="2406368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t="-1730" r="63950" b="100000"/>
          <a:stretch>
            <a:fillRect/>
          </a:stretch>
        </p:blipFill>
        <p:spPr>
          <a:xfrm>
            <a:off x="-11837" y="-2136"/>
            <a:ext cx="131727" cy="115095"/>
          </a:xfrm>
          <a:custGeom>
            <a:avLst/>
            <a:gdLst>
              <a:gd name="connsiteX0" fmla="*/ 0 w 131727"/>
              <a:gd name="connsiteY0" fmla="*/ 0 h 115095"/>
              <a:gd name="connsiteX1" fmla="*/ 131727 w 131727"/>
              <a:gd name="connsiteY1" fmla="*/ 115095 h 115095"/>
              <a:gd name="connsiteX2" fmla="*/ 0 w 131727"/>
              <a:gd name="connsiteY2" fmla="*/ 115095 h 115095"/>
              <a:gd name="connsiteX3" fmla="*/ 0 w 131727"/>
              <a:gd name="connsiteY3" fmla="*/ 0 h 1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27" h="115095">
                <a:moveTo>
                  <a:pt x="0" y="0"/>
                </a:moveTo>
                <a:lnTo>
                  <a:pt x="131727" y="115095"/>
                </a:lnTo>
                <a:lnTo>
                  <a:pt x="0" y="11509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BD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BD1B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BBD1BD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BBD1B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菱形 14"/>
          <p:cNvSpPr/>
          <p:nvPr/>
        </p:nvSpPr>
        <p:spPr>
          <a:xfrm rot="273414">
            <a:off x="2928982" y="1756529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菱形 21"/>
          <p:cNvSpPr/>
          <p:nvPr/>
        </p:nvSpPr>
        <p:spPr>
          <a:xfrm rot="21329411">
            <a:off x="1208579" y="79753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35473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1053202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951094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068823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2359" y="4468704"/>
            <a:ext cx="98573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周末天气很好，我们一坐公交车去公园游玩吧。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03" y="1526820"/>
            <a:ext cx="4409794" cy="272502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输入目录文字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9239" y="4561922"/>
            <a:ext cx="1883949" cy="188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/>
          <p:nvPr/>
        </p:nvSpPr>
        <p:spPr>
          <a:xfrm>
            <a:off x="7305150" y="3596222"/>
            <a:ext cx="3053721" cy="965700"/>
          </a:xfrm>
          <a:prstGeom prst="wedgeRoundRectCallout">
            <a:avLst>
              <a:gd name="adj1" fmla="val 26654"/>
              <a:gd name="adj2" fmla="val 70589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该怎样解答这个问题？</a:t>
            </a:r>
          </a:p>
        </p:txBody>
      </p:sp>
      <p:pic>
        <p:nvPicPr>
          <p:cNvPr id="11" name="Picture 25" descr="18"/>
          <p:cNvPicPr>
            <a:picLocks noChangeAspect="1" noChangeArrowheads="1"/>
          </p:cNvPicPr>
          <p:nvPr/>
        </p:nvPicPr>
        <p:blipFill>
          <a:blip r:embed="rId4"/>
          <a:srcRect b="13985"/>
          <a:stretch>
            <a:fillRect/>
          </a:stretch>
        </p:blipFill>
        <p:spPr bwMode="auto">
          <a:xfrm>
            <a:off x="3720054" y="1333986"/>
            <a:ext cx="4751893" cy="22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660400" y="3788486"/>
            <a:ext cx="7145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车上原来有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人，现在有多少人？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9"/>
          <p:cNvSpPr txBox="1">
            <a:spLocks noChangeArrowheads="1"/>
          </p:cNvSpPr>
          <p:nvPr/>
        </p:nvSpPr>
        <p:spPr bwMode="auto">
          <a:xfrm>
            <a:off x="660400" y="1205640"/>
            <a:ext cx="7145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车上原来有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人，现在有多少人？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80695" y="1835348"/>
            <a:ext cx="34275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已经知道的数学信息：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0695" y="4091540"/>
            <a:ext cx="21643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所求的问题：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753399" y="1641732"/>
            <a:ext cx="25074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车上原来有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753399" y="2526498"/>
            <a:ext cx="25074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南山站下来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753399" y="3390098"/>
            <a:ext cx="18758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又上来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92009" y="4098120"/>
            <a:ext cx="23952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现在有多少人？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4552316" y="1797367"/>
            <a:ext cx="319616" cy="18542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80695" y="5191205"/>
            <a:ext cx="49215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你是怎样分析问题的？</a:t>
            </a:r>
          </a:p>
        </p:txBody>
      </p:sp>
      <p:pic>
        <p:nvPicPr>
          <p:cNvPr id="12299" name="Picture 25" descr="18"/>
          <p:cNvPicPr>
            <a:picLocks noChangeAspect="1" noChangeArrowheads="1"/>
          </p:cNvPicPr>
          <p:nvPr/>
        </p:nvPicPr>
        <p:blipFill>
          <a:blip r:embed="rId3"/>
          <a:srcRect b="13985"/>
          <a:stretch>
            <a:fillRect/>
          </a:stretch>
        </p:blipFill>
        <p:spPr bwMode="auto">
          <a:xfrm>
            <a:off x="8101235" y="1797367"/>
            <a:ext cx="2891367" cy="20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8069711" y="2804584"/>
            <a:ext cx="2320285" cy="1328023"/>
          </a:xfrm>
          <a:prstGeom prst="wedgeRoundRectCallout">
            <a:avLst>
              <a:gd name="adj1" fmla="val 32067"/>
              <a:gd name="adj2" fmla="val 65401"/>
              <a:gd name="adj3" fmla="val 16667"/>
            </a:avLst>
          </a:prstGeom>
          <a:noFill/>
          <a:ln w="2540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你是怎样列综合算式的？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60400" y="1207327"/>
            <a:ext cx="463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先算下来</a:t>
            </a:r>
            <a:r>
              <a:rPr lang="en-US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人，车上有多少人：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60400" y="2393887"/>
            <a:ext cx="30267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再算现在有多少人：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72479" y="1763894"/>
            <a:ext cx="3801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67-25=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45479" y="3018478"/>
            <a:ext cx="3928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42+28=</a:t>
            </a:r>
            <a:r>
              <a:rPr lang="en-US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45479" y="3699267"/>
            <a:ext cx="3071284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67-25+28=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59993" y="3570046"/>
            <a:ext cx="2736849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综合算式：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0599" y="4196907"/>
            <a:ext cx="2038793" cy="203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 bldLvl="0"/>
      <p:bldP spid="7" grpId="0" bldLvl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145822" y="1243047"/>
            <a:ext cx="3714749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67-25+28=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42070" y="378966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85882" y="378250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932078" y="3948083"/>
            <a:ext cx="5609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569554" y="394742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907560" y="4305897"/>
            <a:ext cx="3105444" cy="1587030"/>
            <a:chOff x="1835667" y="4678307"/>
            <a:chExt cx="2329771" cy="1190860"/>
          </a:xfrm>
        </p:grpSpPr>
        <p:sp>
          <p:nvSpPr>
            <p:cNvPr id="14361" name="矩形 4"/>
            <p:cNvSpPr>
              <a:spLocks noChangeArrowheads="1"/>
            </p:cNvSpPr>
            <p:nvPr/>
          </p:nvSpPr>
          <p:spPr bwMode="auto">
            <a:xfrm>
              <a:off x="1835667" y="5134758"/>
              <a:ext cx="2329771" cy="73440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求的是到站下车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25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人后，车上还剩多少人。</a:t>
              </a:r>
            </a:p>
          </p:txBody>
        </p:sp>
        <p:sp>
          <p:nvSpPr>
            <p:cNvPr id="14362" name="KSO_Shape"/>
            <p:cNvSpPr/>
            <p:nvPr/>
          </p:nvSpPr>
          <p:spPr bwMode="auto">
            <a:xfrm rot="16200000">
              <a:off x="2823185" y="4653354"/>
              <a:ext cx="354734" cy="40464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603046" y="4433421"/>
            <a:ext cx="3076611" cy="1422575"/>
            <a:chOff x="6451481" y="4298045"/>
            <a:chExt cx="2307550" cy="1066817"/>
          </a:xfrm>
        </p:grpSpPr>
        <p:sp>
          <p:nvSpPr>
            <p:cNvPr id="14359" name="矩形 18"/>
            <p:cNvSpPr>
              <a:spLocks noChangeArrowheads="1"/>
            </p:cNvSpPr>
            <p:nvPr/>
          </p:nvSpPr>
          <p:spPr bwMode="auto">
            <a:xfrm>
              <a:off x="6451481" y="4686287"/>
              <a:ext cx="2307550" cy="678575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1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求的是又上来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28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人后，车上现在有多少人。</a:t>
              </a:r>
            </a:p>
          </p:txBody>
        </p:sp>
        <p:sp>
          <p:nvSpPr>
            <p:cNvPr id="14360" name="KSO_Shape"/>
            <p:cNvSpPr/>
            <p:nvPr/>
          </p:nvSpPr>
          <p:spPr bwMode="auto">
            <a:xfrm rot="16200000">
              <a:off x="7225569" y="4273092"/>
              <a:ext cx="354734" cy="40464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60400" y="1985052"/>
            <a:ext cx="7434484" cy="498598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先算出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67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与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的差，再用得到的差加上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，求出得数。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2615791" y="2715170"/>
            <a:ext cx="1936750" cy="1074496"/>
            <a:chOff x="2544347" y="3091122"/>
            <a:chExt cx="1452938" cy="806888"/>
          </a:xfrm>
        </p:grpSpPr>
        <p:grpSp>
          <p:nvGrpSpPr>
            <p:cNvPr id="14355" name="组合 22"/>
            <p:cNvGrpSpPr/>
            <p:nvPr/>
          </p:nvGrpSpPr>
          <p:grpSpPr bwMode="auto">
            <a:xfrm>
              <a:off x="2544347" y="3472683"/>
              <a:ext cx="1452938" cy="425327"/>
              <a:chOff x="2637043" y="2805176"/>
              <a:chExt cx="1452938" cy="425327"/>
            </a:xfrm>
          </p:grpSpPr>
          <p:sp>
            <p:nvSpPr>
              <p:cNvPr id="14357" name="矩形 24"/>
              <p:cNvSpPr>
                <a:spLocks noChangeArrowheads="1"/>
              </p:cNvSpPr>
              <p:nvPr/>
            </p:nvSpPr>
            <p:spPr bwMode="auto">
              <a:xfrm>
                <a:off x="2900066" y="2805176"/>
                <a:ext cx="727791" cy="3466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 2  5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637043" y="3230503"/>
                <a:ext cx="145293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56" name="矩形 23"/>
            <p:cNvSpPr>
              <a:spLocks noChangeArrowheads="1"/>
            </p:cNvSpPr>
            <p:nvPr/>
          </p:nvSpPr>
          <p:spPr bwMode="auto">
            <a:xfrm>
              <a:off x="2820597" y="3091122"/>
              <a:ext cx="714564" cy="3466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6  7</a:t>
              </a: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13485" y="2939410"/>
            <a:ext cx="3856567" cy="1038370"/>
            <a:chOff x="6171137" y="2724705"/>
            <a:chExt cx="2892858" cy="778180"/>
          </a:xfrm>
        </p:grpSpPr>
        <p:sp>
          <p:nvSpPr>
            <p:cNvPr id="14349" name="KSO_Shape"/>
            <p:cNvSpPr/>
            <p:nvPr/>
          </p:nvSpPr>
          <p:spPr bwMode="auto">
            <a:xfrm>
              <a:off x="6171137" y="3098245"/>
              <a:ext cx="340158" cy="40464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350" name="组合 28"/>
            <p:cNvGrpSpPr/>
            <p:nvPr/>
          </p:nvGrpSpPr>
          <p:grpSpPr bwMode="auto">
            <a:xfrm>
              <a:off x="7520714" y="2724705"/>
              <a:ext cx="1543281" cy="762161"/>
              <a:chOff x="2811683" y="3172438"/>
              <a:chExt cx="1543281" cy="762161"/>
            </a:xfrm>
          </p:grpSpPr>
          <p:grpSp>
            <p:nvGrpSpPr>
              <p:cNvPr id="14351" name="组合 38"/>
              <p:cNvGrpSpPr/>
              <p:nvPr/>
            </p:nvGrpSpPr>
            <p:grpSpPr bwMode="auto">
              <a:xfrm>
                <a:off x="2811683" y="3542730"/>
                <a:ext cx="1543281" cy="391869"/>
                <a:chOff x="2904379" y="2875223"/>
                <a:chExt cx="1543281" cy="391869"/>
              </a:xfrm>
            </p:grpSpPr>
            <p:sp>
              <p:nvSpPr>
                <p:cNvPr id="14353" name="矩形 39"/>
                <p:cNvSpPr>
                  <a:spLocks noChangeArrowheads="1"/>
                </p:cNvSpPr>
                <p:nvPr/>
              </p:nvSpPr>
              <p:spPr bwMode="auto">
                <a:xfrm>
                  <a:off x="2998298" y="2875223"/>
                  <a:ext cx="785429" cy="345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 2  8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>
                  <a:off x="2904379" y="3267092"/>
                  <a:ext cx="154328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52" name="矩形 44"/>
              <p:cNvSpPr>
                <a:spLocks noChangeArrowheads="1"/>
              </p:cNvSpPr>
              <p:nvPr/>
            </p:nvSpPr>
            <p:spPr bwMode="auto">
              <a:xfrm>
                <a:off x="2976546" y="3172438"/>
                <a:ext cx="714486" cy="3459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4  2</a:t>
                </a:r>
              </a:p>
            </p:txBody>
          </p:sp>
        </p:grp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7761400" y="3558833"/>
            <a:ext cx="5397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765634" y="1253537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  <p:bldP spid="21" grpId="0" bldLvl="0" animBg="1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3459" y="1879133"/>
            <a:ext cx="4626893" cy="535531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把两个竖式合并为一个竖式计算。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51140" y="369292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042792" y="370661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89700" y="4869986"/>
            <a:ext cx="558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042792" y="489082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521325" y="2533914"/>
            <a:ext cx="1936750" cy="1121427"/>
            <a:chOff x="2547806" y="3154826"/>
            <a:chExt cx="1452614" cy="840265"/>
          </a:xfrm>
        </p:grpSpPr>
        <p:grpSp>
          <p:nvGrpSpPr>
            <p:cNvPr id="15390" name="组合 13"/>
            <p:cNvGrpSpPr/>
            <p:nvPr/>
          </p:nvGrpSpPr>
          <p:grpSpPr bwMode="auto">
            <a:xfrm>
              <a:off x="2547806" y="3543544"/>
              <a:ext cx="1452614" cy="451547"/>
              <a:chOff x="2640502" y="2876037"/>
              <a:chExt cx="1452614" cy="451547"/>
            </a:xfrm>
          </p:grpSpPr>
          <p:sp>
            <p:nvSpPr>
              <p:cNvPr id="15392" name="矩形 14"/>
              <p:cNvSpPr>
                <a:spLocks noChangeArrowheads="1"/>
              </p:cNvSpPr>
              <p:nvPr/>
            </p:nvSpPr>
            <p:spPr bwMode="auto">
              <a:xfrm>
                <a:off x="2874669" y="2876037"/>
                <a:ext cx="727628" cy="3459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 2  5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2640502" y="3327584"/>
                <a:ext cx="145261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391" name="矩形 16"/>
            <p:cNvSpPr>
              <a:spLocks noChangeArrowheads="1"/>
            </p:cNvSpPr>
            <p:nvPr/>
          </p:nvSpPr>
          <p:spPr bwMode="auto">
            <a:xfrm>
              <a:off x="2781973" y="3154826"/>
              <a:ext cx="714404" cy="3459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6  7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5370280" y="4094349"/>
            <a:ext cx="2057400" cy="708674"/>
            <a:chOff x="2360343" y="2316246"/>
            <a:chExt cx="1543050" cy="530841"/>
          </a:xfrm>
        </p:grpSpPr>
        <p:sp>
          <p:nvSpPr>
            <p:cNvPr id="15388" name="矩形 21"/>
            <p:cNvSpPr>
              <a:spLocks noChangeArrowheads="1"/>
            </p:cNvSpPr>
            <p:nvPr/>
          </p:nvSpPr>
          <p:spPr bwMode="auto">
            <a:xfrm>
              <a:off x="2607120" y="2316246"/>
              <a:ext cx="849031" cy="345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 2   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360343" y="2847087"/>
              <a:ext cx="15430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157386" y="4298722"/>
            <a:ext cx="5397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736506" y="372298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54330" y="372220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2719916" y="2631492"/>
            <a:ext cx="1936751" cy="1057855"/>
            <a:chOff x="2504078" y="3083965"/>
            <a:chExt cx="1452939" cy="794013"/>
          </a:xfrm>
        </p:grpSpPr>
        <p:grpSp>
          <p:nvGrpSpPr>
            <p:cNvPr id="15384" name="组合 20"/>
            <p:cNvGrpSpPr/>
            <p:nvPr/>
          </p:nvGrpSpPr>
          <p:grpSpPr bwMode="auto">
            <a:xfrm>
              <a:off x="2504078" y="3472683"/>
              <a:ext cx="1452939" cy="405295"/>
              <a:chOff x="2596774" y="2805176"/>
              <a:chExt cx="1452939" cy="405295"/>
            </a:xfrm>
          </p:grpSpPr>
          <p:sp>
            <p:nvSpPr>
              <p:cNvPr id="15386" name="矩形 22"/>
              <p:cNvSpPr>
                <a:spLocks noChangeArrowheads="1"/>
              </p:cNvSpPr>
              <p:nvPr/>
            </p:nvSpPr>
            <p:spPr bwMode="auto">
              <a:xfrm>
                <a:off x="2900066" y="2805176"/>
                <a:ext cx="727791" cy="3465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 2  5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596774" y="3210471"/>
                <a:ext cx="145293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385" name="矩形 26"/>
            <p:cNvSpPr>
              <a:spLocks noChangeArrowheads="1"/>
            </p:cNvSpPr>
            <p:nvPr/>
          </p:nvSpPr>
          <p:spPr bwMode="auto">
            <a:xfrm>
              <a:off x="2807370" y="3083965"/>
              <a:ext cx="714564" cy="346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6  7</a:t>
              </a: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751587" y="5486168"/>
            <a:ext cx="5609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346958" y="547352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2681818" y="4479508"/>
            <a:ext cx="2057400" cy="991729"/>
            <a:chOff x="2667384" y="3196253"/>
            <a:chExt cx="1543778" cy="744287"/>
          </a:xfrm>
        </p:grpSpPr>
        <p:grpSp>
          <p:nvGrpSpPr>
            <p:cNvPr id="15380" name="组合 36"/>
            <p:cNvGrpSpPr/>
            <p:nvPr/>
          </p:nvGrpSpPr>
          <p:grpSpPr bwMode="auto">
            <a:xfrm>
              <a:off x="2667384" y="3542730"/>
              <a:ext cx="1543778" cy="397810"/>
              <a:chOff x="2760080" y="2875223"/>
              <a:chExt cx="1543778" cy="397810"/>
            </a:xfrm>
          </p:grpSpPr>
          <p:sp>
            <p:nvSpPr>
              <p:cNvPr id="15382" name="矩形 38"/>
              <p:cNvSpPr>
                <a:spLocks noChangeArrowheads="1"/>
              </p:cNvSpPr>
              <p:nvPr/>
            </p:nvSpPr>
            <p:spPr bwMode="auto">
              <a:xfrm>
                <a:off x="3021158" y="2875223"/>
                <a:ext cx="785682" cy="346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 2  8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760080" y="3273033"/>
                <a:ext cx="154377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381" name="矩形 48"/>
            <p:cNvSpPr>
              <a:spLocks noChangeArrowheads="1"/>
            </p:cNvSpPr>
            <p:nvPr/>
          </p:nvSpPr>
          <p:spPr bwMode="auto">
            <a:xfrm>
              <a:off x="2999519" y="3196253"/>
              <a:ext cx="714716" cy="3464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4  2</a:t>
              </a: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559856" y="5100819"/>
            <a:ext cx="5397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089274" y="3756811"/>
            <a:ext cx="1198033" cy="675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4287307" y="4154593"/>
            <a:ext cx="15028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4239684" y="1200638"/>
            <a:ext cx="3714749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67-25+28=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5833537" y="1202571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/>
      <p:bldP spid="11" grpId="0"/>
      <p:bldP spid="12" grpId="0"/>
      <p:bldP spid="25" grpId="0"/>
      <p:bldP spid="28" grpId="0"/>
      <p:bldP spid="18" grpId="0"/>
      <p:bldP spid="35" grpId="0"/>
      <p:bldP spid="36" grpId="0"/>
      <p:bldP spid="50" grpId="0"/>
      <p:bldP spid="51" grpId="0" bldLvl="0" animBg="1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63476" y="1265793"/>
            <a:ext cx="749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车上原来有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人，现在有多少人？</a:t>
            </a:r>
          </a:p>
        </p:txBody>
      </p:sp>
      <p:pic>
        <p:nvPicPr>
          <p:cNvPr id="12" name="Picture 25" descr="18"/>
          <p:cNvPicPr>
            <a:picLocks noChangeAspect="1" noChangeArrowheads="1"/>
          </p:cNvPicPr>
          <p:nvPr/>
        </p:nvPicPr>
        <p:blipFill>
          <a:blip r:embed="rId3"/>
          <a:srcRect b="13985"/>
          <a:stretch>
            <a:fillRect/>
          </a:stretch>
        </p:blipFill>
        <p:spPr bwMode="auto">
          <a:xfrm>
            <a:off x="4164984" y="2008743"/>
            <a:ext cx="3862033" cy="183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64984" y="4023190"/>
            <a:ext cx="3714751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67-25+28=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5741292" y="4023190"/>
            <a:ext cx="1775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64984" y="4575820"/>
            <a:ext cx="26821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答：现在有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63476" y="5248473"/>
            <a:ext cx="51090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还有其他的计算方法吗？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8070851" y="3049632"/>
            <a:ext cx="2229640" cy="919401"/>
          </a:xfrm>
          <a:prstGeom prst="wedgeRoundRectCallout">
            <a:avLst>
              <a:gd name="adj1" fmla="val 28961"/>
              <a:gd name="adj2" fmla="val 69561"/>
              <a:gd name="adj3" fmla="val 16667"/>
            </a:avLst>
          </a:prstGeom>
          <a:noFill/>
          <a:ln w="2540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你是怎样计算的？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47421" y="1166052"/>
            <a:ext cx="42899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可以先算上车比下车多几人：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47421" y="2192635"/>
            <a:ext cx="30267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再算现在有多少人：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68209" y="1606449"/>
            <a:ext cx="3801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28-25=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04708" y="2717503"/>
            <a:ext cx="3928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3+67=</a:t>
            </a:r>
            <a:r>
              <a:rPr lang="en-US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18984" y="3546460"/>
            <a:ext cx="4351867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28-25+67=70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66255" y="3509333"/>
            <a:ext cx="2736849" cy="461665"/>
          </a:xfrm>
          <a:prstGeom prst="rect">
            <a:avLst/>
          </a:prstGeom>
          <a:noFill/>
          <a:ln w="28575">
            <a:noFill/>
            <a:prstDash val="lgDash"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综合算式：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2710" y="4000805"/>
            <a:ext cx="1962473" cy="196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 bldLvl="0"/>
      <p:bldP spid="7" grpId="0" bldLvl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宽屏</PresentationFormat>
  <Paragraphs>234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2020-06-22T09:54:32Z</dcterms:created>
  <dcterms:modified xsi:type="dcterms:W3CDTF">2021-01-08T23:13:52Z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