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7" r:id="rId16"/>
    <p:sldId id="273" r:id="rId17"/>
    <p:sldId id="275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pos="415">
          <p15:clr>
            <a:srgbClr val="A4A3A4"/>
          </p15:clr>
        </p15:guide>
        <p15:guide id="6" orient="horz" pos="42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1BD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938" y="678"/>
      </p:cViewPr>
      <p:guideLst>
        <p:guide pos="416"/>
        <p:guide pos="7256"/>
        <p:guide orient="horz" pos="686"/>
        <p:guide orient="horz" pos="3929"/>
        <p:guide pos="415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372755"/>
            <a:ext cx="7136336" cy="2646398"/>
            <a:chOff x="6147269" y="3024877"/>
            <a:chExt cx="5112385" cy="1895847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537664"/>
              <a:ext cx="5033250" cy="1383060"/>
              <a:chOff x="-4714868" y="2316729"/>
              <a:chExt cx="5033250" cy="1383060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316729"/>
                <a:ext cx="5033250" cy="797744"/>
                <a:chOff x="-4714868" y="2316729"/>
                <a:chExt cx="5033250" cy="797744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316729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3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2.3.4 </a:t>
                  </a:r>
                  <a:r>
                    <a:rPr lang="zh-CN" altLang="en-US" sz="3600" b="1" dirty="0">
                      <a:solidFill>
                        <a:srgbClr val="BBD1B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含有小括号的加减混合运算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sz="36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302487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4"/>
          <p:cNvSpPr>
            <a:spLocks noChangeArrowheads="1"/>
          </p:cNvSpPr>
          <p:nvPr/>
        </p:nvSpPr>
        <p:spPr bwMode="auto">
          <a:xfrm>
            <a:off x="658813" y="1176983"/>
            <a:ext cx="1888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判断。</a:t>
            </a:r>
          </a:p>
        </p:txBody>
      </p:sp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387739" y="1785862"/>
            <a:ext cx="8024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）三个加数都是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27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，和是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8435" name="矩形 4"/>
          <p:cNvSpPr>
            <a:spLocks noChangeArrowheads="1"/>
          </p:cNvSpPr>
          <p:nvPr/>
        </p:nvSpPr>
        <p:spPr bwMode="auto">
          <a:xfrm>
            <a:off x="372533" y="2378122"/>
            <a:ext cx="11347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）计算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86-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37+24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）时，按照从左往右的顺序计算。（   ）</a:t>
            </a:r>
          </a:p>
        </p:txBody>
      </p:sp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372533" y="2970382"/>
            <a:ext cx="11819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）一个数加上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38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，再减去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38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，结果是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76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，这个数是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387739" y="3562643"/>
            <a:ext cx="105261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减去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17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再加上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的正确算式是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54-17+23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。（   ）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205736" y="2394741"/>
            <a:ext cx="781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240208" y="1784326"/>
            <a:ext cx="7810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412022" y="2970381"/>
            <a:ext cx="781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424685" y="3562643"/>
            <a:ext cx="7810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80108" y="1153250"/>
            <a:ext cx="3369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用竖式计算。</a:t>
            </a:r>
          </a:p>
        </p:txBody>
      </p:sp>
      <p:sp>
        <p:nvSpPr>
          <p:cNvPr id="19458" name="TextBox 19"/>
          <p:cNvSpPr txBox="1">
            <a:spLocks noChangeArrowheads="1"/>
          </p:cNvSpPr>
          <p:nvPr/>
        </p:nvSpPr>
        <p:spPr bwMode="auto">
          <a:xfrm>
            <a:off x="2186151" y="1792696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70 -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36+18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11567" y="39509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02259" y="39509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406144" y="396766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047870" y="396766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216574" y="2836677"/>
            <a:ext cx="1939152" cy="1073411"/>
            <a:chOff x="2552403" y="3107474"/>
            <a:chExt cx="1453158" cy="806073"/>
          </a:xfrm>
        </p:grpSpPr>
        <p:grpSp>
          <p:nvGrpSpPr>
            <p:cNvPr id="19489" name="组合 6"/>
            <p:cNvGrpSpPr/>
            <p:nvPr/>
          </p:nvGrpSpPr>
          <p:grpSpPr bwMode="auto">
            <a:xfrm>
              <a:off x="2552403" y="3472683"/>
              <a:ext cx="1453158" cy="440864"/>
              <a:chOff x="2645099" y="2805176"/>
              <a:chExt cx="1453158" cy="440864"/>
            </a:xfrm>
          </p:grpSpPr>
          <p:sp>
            <p:nvSpPr>
              <p:cNvPr id="19491" name="矩形 22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84660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8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92" name="直接连接符 27"/>
              <p:cNvCxnSpPr>
                <a:cxnSpLocks noChangeShapeType="1"/>
              </p:cNvCxnSpPr>
              <p:nvPr/>
            </p:nvCxnSpPr>
            <p:spPr bwMode="auto">
              <a:xfrm>
                <a:off x="2645099" y="3246040"/>
                <a:ext cx="1453158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90" name="矩形 28"/>
            <p:cNvSpPr>
              <a:spLocks noChangeArrowheads="1"/>
            </p:cNvSpPr>
            <p:nvPr/>
          </p:nvSpPr>
          <p:spPr bwMode="auto">
            <a:xfrm>
              <a:off x="2882189" y="3107474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3  6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3318940" y="2846869"/>
            <a:ext cx="2057400" cy="1063219"/>
            <a:chOff x="2654597" y="2102104"/>
            <a:chExt cx="1543050" cy="797580"/>
          </a:xfrm>
        </p:grpSpPr>
        <p:grpSp>
          <p:nvGrpSpPr>
            <p:cNvPr id="19485" name="组合 30"/>
            <p:cNvGrpSpPr/>
            <p:nvPr/>
          </p:nvGrpSpPr>
          <p:grpSpPr bwMode="auto">
            <a:xfrm>
              <a:off x="2654597" y="2467900"/>
              <a:ext cx="1543050" cy="431784"/>
              <a:chOff x="4605675" y="2084812"/>
              <a:chExt cx="1543050" cy="431784"/>
            </a:xfrm>
          </p:grpSpPr>
          <p:sp>
            <p:nvSpPr>
              <p:cNvPr id="19487" name="矩形 31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5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8" name="直接连接符 32"/>
              <p:cNvCxnSpPr>
                <a:cxnSpLocks noChangeShapeType="1"/>
              </p:cNvCxnSpPr>
              <p:nvPr/>
            </p:nvCxnSpPr>
            <p:spPr bwMode="auto">
              <a:xfrm>
                <a:off x="4605675" y="2516596"/>
                <a:ext cx="154305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86" name="矩形 33"/>
            <p:cNvSpPr>
              <a:spLocks noChangeArrowheads="1"/>
            </p:cNvSpPr>
            <p:nvPr/>
          </p:nvSpPr>
          <p:spPr bwMode="auto">
            <a:xfrm>
              <a:off x="3023606" y="2102104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7  0</a:t>
              </a:r>
            </a:p>
          </p:txBody>
        </p:sp>
      </p:grp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6388100" y="1797311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81 -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16+38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7001875" y="395098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712688" y="395853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9205728" y="3933620"/>
            <a:ext cx="5609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8812642" y="393362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 bwMode="auto">
          <a:xfrm>
            <a:off x="5895831" y="2730889"/>
            <a:ext cx="1937043" cy="1159196"/>
            <a:chOff x="2485710" y="3068832"/>
            <a:chExt cx="1453158" cy="868869"/>
          </a:xfrm>
        </p:grpSpPr>
        <p:grpSp>
          <p:nvGrpSpPr>
            <p:cNvPr id="19481" name="组合 40"/>
            <p:cNvGrpSpPr/>
            <p:nvPr/>
          </p:nvGrpSpPr>
          <p:grpSpPr bwMode="auto">
            <a:xfrm>
              <a:off x="2485710" y="3472683"/>
              <a:ext cx="1453158" cy="465018"/>
              <a:chOff x="2578406" y="2805176"/>
              <a:chExt cx="1453158" cy="465018"/>
            </a:xfrm>
          </p:grpSpPr>
          <p:sp>
            <p:nvSpPr>
              <p:cNvPr id="19483" name="矩形 41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85515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3  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4" name="直接连接符 42"/>
              <p:cNvCxnSpPr>
                <a:cxnSpLocks noChangeShapeType="1"/>
              </p:cNvCxnSpPr>
              <p:nvPr/>
            </p:nvCxnSpPr>
            <p:spPr bwMode="auto">
              <a:xfrm>
                <a:off x="2578406" y="3270194"/>
                <a:ext cx="1453158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82" name="矩形 43"/>
            <p:cNvSpPr>
              <a:spLocks noChangeArrowheads="1"/>
            </p:cNvSpPr>
            <p:nvPr/>
          </p:nvSpPr>
          <p:spPr bwMode="auto">
            <a:xfrm>
              <a:off x="2855007" y="3068832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1  6</a:t>
              </a: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8159752" y="2775242"/>
            <a:ext cx="2057400" cy="1114843"/>
            <a:chOff x="6705590" y="2086027"/>
            <a:chExt cx="1543050" cy="836306"/>
          </a:xfrm>
        </p:grpSpPr>
        <p:grpSp>
          <p:nvGrpSpPr>
            <p:cNvPr id="19477" name="组合 45"/>
            <p:cNvGrpSpPr/>
            <p:nvPr/>
          </p:nvGrpSpPr>
          <p:grpSpPr bwMode="auto">
            <a:xfrm>
              <a:off x="6705590" y="2451823"/>
              <a:ext cx="1543050" cy="470510"/>
              <a:chOff x="4672587" y="2084812"/>
              <a:chExt cx="1543050" cy="470510"/>
            </a:xfrm>
          </p:grpSpPr>
          <p:sp>
            <p:nvSpPr>
              <p:cNvPr id="19479" name="矩形 46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5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480" name="直接连接符 47"/>
              <p:cNvCxnSpPr>
                <a:cxnSpLocks noChangeShapeType="1"/>
              </p:cNvCxnSpPr>
              <p:nvPr/>
            </p:nvCxnSpPr>
            <p:spPr bwMode="auto">
              <a:xfrm>
                <a:off x="4672587" y="2555322"/>
                <a:ext cx="154305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9478" name="矩形 48"/>
            <p:cNvSpPr>
              <a:spLocks noChangeArrowheads="1"/>
            </p:cNvSpPr>
            <p:nvPr/>
          </p:nvSpPr>
          <p:spPr bwMode="auto">
            <a:xfrm>
              <a:off x="7001076" y="2086027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8  1</a:t>
              </a:r>
            </a:p>
          </p:txBody>
        </p:sp>
      </p:grp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8757710" y="1787173"/>
            <a:ext cx="861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4506423" y="1787174"/>
            <a:ext cx="861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3945506" y="2656695"/>
            <a:ext cx="560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6779689" y="3496870"/>
            <a:ext cx="560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8637448" y="2627185"/>
            <a:ext cx="4013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" grpId="0"/>
      <p:bldP spid="36" grpId="0"/>
      <p:bldP spid="37" grpId="0"/>
      <p:bldP spid="38" grpId="0"/>
      <p:bldP spid="39" grpId="0"/>
      <p:bldP spid="50" grpId="0"/>
      <p:bldP spid="51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rrowheads="1"/>
          </p:cNvSpPr>
          <p:nvPr/>
        </p:nvSpPr>
        <p:spPr bwMode="auto">
          <a:xfrm>
            <a:off x="660400" y="1403400"/>
            <a:ext cx="3369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用竖式计算。</a:t>
            </a:r>
          </a:p>
        </p:txBody>
      </p:sp>
      <p:sp>
        <p:nvSpPr>
          <p:cNvPr id="20482" name="TextBox 19"/>
          <p:cNvSpPr txBox="1">
            <a:spLocks noChangeArrowheads="1"/>
          </p:cNvSpPr>
          <p:nvPr/>
        </p:nvSpPr>
        <p:spPr bwMode="auto">
          <a:xfrm>
            <a:off x="2113422" y="1942075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52 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49-37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463286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102679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598374" y="381437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92518" y="3804017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1459839" y="2829982"/>
            <a:ext cx="1936750" cy="1000139"/>
            <a:chOff x="2864562" y="3052424"/>
            <a:chExt cx="1452938" cy="751049"/>
          </a:xfrm>
        </p:grpSpPr>
        <p:grpSp>
          <p:nvGrpSpPr>
            <p:cNvPr id="20511" name="组合 15"/>
            <p:cNvGrpSpPr/>
            <p:nvPr/>
          </p:nvGrpSpPr>
          <p:grpSpPr bwMode="auto">
            <a:xfrm>
              <a:off x="2864562" y="3368626"/>
              <a:ext cx="1452938" cy="434847"/>
              <a:chOff x="2957258" y="2701119"/>
              <a:chExt cx="1452938" cy="434847"/>
            </a:xfrm>
          </p:grpSpPr>
          <p:sp>
            <p:nvSpPr>
              <p:cNvPr id="20513" name="矩形 17"/>
              <p:cNvSpPr>
                <a:spLocks noChangeArrowheads="1"/>
              </p:cNvSpPr>
              <p:nvPr/>
            </p:nvSpPr>
            <p:spPr bwMode="auto">
              <a:xfrm>
                <a:off x="3268900" y="2701119"/>
                <a:ext cx="727791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3  7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2957258" y="3135966"/>
                <a:ext cx="145293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12" name="矩形 16"/>
            <p:cNvSpPr>
              <a:spLocks noChangeArrowheads="1"/>
            </p:cNvSpPr>
            <p:nvPr/>
          </p:nvSpPr>
          <p:spPr bwMode="auto">
            <a:xfrm>
              <a:off x="3217743" y="3052424"/>
              <a:ext cx="714564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4  9</a:t>
              </a: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3645038" y="2882569"/>
            <a:ext cx="2057400" cy="931805"/>
            <a:chOff x="2845740" y="2133506"/>
            <a:chExt cx="1543050" cy="698999"/>
          </a:xfrm>
        </p:grpSpPr>
        <p:grpSp>
          <p:nvGrpSpPr>
            <p:cNvPr id="20507" name="组合 20"/>
            <p:cNvGrpSpPr/>
            <p:nvPr/>
          </p:nvGrpSpPr>
          <p:grpSpPr bwMode="auto">
            <a:xfrm>
              <a:off x="2845740" y="2467900"/>
              <a:ext cx="1543050" cy="364605"/>
              <a:chOff x="4796818" y="2084812"/>
              <a:chExt cx="1543050" cy="364605"/>
            </a:xfrm>
          </p:grpSpPr>
          <p:sp>
            <p:nvSpPr>
              <p:cNvPr id="20509" name="矩形 21"/>
              <p:cNvSpPr>
                <a:spLocks noChangeArrowheads="1"/>
              </p:cNvSpPr>
              <p:nvPr/>
            </p:nvSpPr>
            <p:spPr bwMode="auto">
              <a:xfrm>
                <a:off x="4968073" y="2084812"/>
                <a:ext cx="785312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2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4796818" y="2449417"/>
                <a:ext cx="154305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8" name="矩形 24"/>
            <p:cNvSpPr>
              <a:spLocks noChangeArrowheads="1"/>
            </p:cNvSpPr>
            <p:nvPr/>
          </p:nvSpPr>
          <p:spPr bwMode="auto">
            <a:xfrm>
              <a:off x="3087929" y="2133506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5  2</a:t>
              </a:r>
            </a:p>
          </p:txBody>
        </p:sp>
      </p:grpSp>
      <p:sp>
        <p:nvSpPr>
          <p:cNvPr id="20489" name="TextBox 19"/>
          <p:cNvSpPr txBox="1">
            <a:spLocks noChangeArrowheads="1"/>
          </p:cNvSpPr>
          <p:nvPr/>
        </p:nvSpPr>
        <p:spPr bwMode="auto">
          <a:xfrm>
            <a:off x="6523499" y="1943355"/>
            <a:ext cx="3348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25 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60-23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265575" y="384337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6898337" y="3842028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9512344" y="3809369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9169998" y="381146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 bwMode="auto">
          <a:xfrm>
            <a:off x="6257111" y="2784201"/>
            <a:ext cx="1938867" cy="1035056"/>
            <a:chOff x="2540890" y="3083965"/>
            <a:chExt cx="1452944" cy="777270"/>
          </a:xfrm>
        </p:grpSpPr>
        <p:grpSp>
          <p:nvGrpSpPr>
            <p:cNvPr id="20503" name="组合 58"/>
            <p:cNvGrpSpPr/>
            <p:nvPr/>
          </p:nvGrpSpPr>
          <p:grpSpPr bwMode="auto">
            <a:xfrm>
              <a:off x="2540890" y="3472683"/>
              <a:ext cx="1452944" cy="388552"/>
              <a:chOff x="2633586" y="2805176"/>
              <a:chExt cx="1452944" cy="388552"/>
            </a:xfrm>
          </p:grpSpPr>
          <p:sp>
            <p:nvSpPr>
              <p:cNvPr id="20505" name="矩形 59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6999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2  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2633586" y="3193728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4" name="矩形 61"/>
            <p:cNvSpPr>
              <a:spLocks noChangeArrowheads="1"/>
            </p:cNvSpPr>
            <p:nvPr/>
          </p:nvSpPr>
          <p:spPr bwMode="auto">
            <a:xfrm>
              <a:off x="2807370" y="3083965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6  0</a:t>
              </a: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8533604" y="3200054"/>
            <a:ext cx="2057400" cy="634182"/>
            <a:chOff x="4887405" y="2025435"/>
            <a:chExt cx="1543050" cy="475126"/>
          </a:xfrm>
        </p:grpSpPr>
        <p:sp>
          <p:nvSpPr>
            <p:cNvPr id="20501" name="矩形 63"/>
            <p:cNvSpPr>
              <a:spLocks noChangeArrowheads="1"/>
            </p:cNvSpPr>
            <p:nvPr/>
          </p:nvSpPr>
          <p:spPr bwMode="auto">
            <a:xfrm>
              <a:off x="5097134" y="2025435"/>
              <a:ext cx="785312" cy="3458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 3  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4887405" y="2500561"/>
              <a:ext cx="154305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8871840" y="2768408"/>
            <a:ext cx="9525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2  5</a:t>
            </a: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8871293" y="1934767"/>
            <a:ext cx="861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4513734" y="1942074"/>
            <a:ext cx="861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6664940" y="2651685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9265545" y="3446566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7" grpId="0"/>
      <p:bldP spid="55" grpId="0"/>
      <p:bldP spid="56" grpId="0"/>
      <p:bldP spid="57" grpId="0"/>
      <p:bldP spid="66" grpId="0"/>
      <p:bldP spid="67" grpId="0"/>
      <p:bldP spid="68" grpId="0"/>
      <p:bldP spid="69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rrowheads="1"/>
          </p:cNvSpPr>
          <p:nvPr/>
        </p:nvSpPr>
        <p:spPr bwMode="auto">
          <a:xfrm>
            <a:off x="660400" y="1350736"/>
            <a:ext cx="5562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改正下面各题中的错误。</a:t>
            </a:r>
          </a:p>
        </p:txBody>
      </p:sp>
      <p:grpSp>
        <p:nvGrpSpPr>
          <p:cNvPr id="21506" name="组合 3"/>
          <p:cNvGrpSpPr/>
          <p:nvPr/>
        </p:nvGrpSpPr>
        <p:grpSpPr bwMode="auto">
          <a:xfrm>
            <a:off x="702736" y="2302189"/>
            <a:ext cx="1936750" cy="2611014"/>
            <a:chOff x="546331" y="1253754"/>
            <a:chExt cx="1452512" cy="1958062"/>
          </a:xfrm>
        </p:grpSpPr>
        <p:sp>
          <p:nvSpPr>
            <p:cNvPr id="21550" name="矩形 7"/>
            <p:cNvSpPr>
              <a:spLocks noChangeArrowheads="1"/>
            </p:cNvSpPr>
            <p:nvPr/>
          </p:nvSpPr>
          <p:spPr bwMode="auto">
            <a:xfrm>
              <a:off x="1321795" y="209302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51" name="矩形 8"/>
            <p:cNvSpPr>
              <a:spLocks noChangeArrowheads="1"/>
            </p:cNvSpPr>
            <p:nvPr/>
          </p:nvSpPr>
          <p:spPr bwMode="auto">
            <a:xfrm>
              <a:off x="1003865" y="209302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1552" name="组合 9"/>
            <p:cNvGrpSpPr/>
            <p:nvPr/>
          </p:nvGrpSpPr>
          <p:grpSpPr bwMode="auto">
            <a:xfrm>
              <a:off x="546331" y="1253754"/>
              <a:ext cx="1452511" cy="772040"/>
              <a:chOff x="2814150" y="2918097"/>
              <a:chExt cx="1452511" cy="772040"/>
            </a:xfrm>
          </p:grpSpPr>
          <p:grpSp>
            <p:nvGrpSpPr>
              <p:cNvPr id="21558" name="组合 10"/>
              <p:cNvGrpSpPr/>
              <p:nvPr/>
            </p:nvGrpSpPr>
            <p:grpSpPr bwMode="auto">
              <a:xfrm>
                <a:off x="2814150" y="3261462"/>
                <a:ext cx="1452511" cy="428675"/>
                <a:chOff x="2906846" y="2593955"/>
                <a:chExt cx="1452511" cy="428675"/>
              </a:xfrm>
            </p:grpSpPr>
            <p:sp>
              <p:nvSpPr>
                <p:cNvPr id="21560" name="矩形 11"/>
                <p:cNvSpPr>
                  <a:spLocks noChangeArrowheads="1"/>
                </p:cNvSpPr>
                <p:nvPr/>
              </p:nvSpPr>
              <p:spPr bwMode="auto">
                <a:xfrm>
                  <a:off x="3102299" y="2593955"/>
                  <a:ext cx="529213" cy="346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+  4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2906846" y="3022630"/>
                  <a:ext cx="145251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59" name="矩形 13"/>
              <p:cNvSpPr>
                <a:spLocks noChangeArrowheads="1"/>
              </p:cNvSpPr>
              <p:nvPr/>
            </p:nvSpPr>
            <p:spPr bwMode="auto">
              <a:xfrm>
                <a:off x="3076812" y="2918097"/>
                <a:ext cx="71435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3  6</a:t>
                </a:r>
              </a:p>
            </p:txBody>
          </p:sp>
        </p:grpSp>
        <p:grpSp>
          <p:nvGrpSpPr>
            <p:cNvPr id="21553" name="组合 14"/>
            <p:cNvGrpSpPr/>
            <p:nvPr/>
          </p:nvGrpSpPr>
          <p:grpSpPr bwMode="auto">
            <a:xfrm>
              <a:off x="546331" y="2409948"/>
              <a:ext cx="1452512" cy="393815"/>
              <a:chOff x="2936361" y="2598835"/>
              <a:chExt cx="1452512" cy="393815"/>
            </a:xfrm>
          </p:grpSpPr>
          <p:sp>
            <p:nvSpPr>
              <p:cNvPr id="21556" name="矩形 15"/>
              <p:cNvSpPr>
                <a:spLocks noChangeArrowheads="1"/>
              </p:cNvSpPr>
              <p:nvPr/>
            </p:nvSpPr>
            <p:spPr bwMode="auto">
              <a:xfrm>
                <a:off x="3160551" y="2598835"/>
                <a:ext cx="791295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1   9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936361" y="2992650"/>
                <a:ext cx="1452512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54" name="矩形 17"/>
            <p:cNvSpPr>
              <a:spLocks noChangeArrowheads="1"/>
            </p:cNvSpPr>
            <p:nvPr/>
          </p:nvSpPr>
          <p:spPr bwMode="auto">
            <a:xfrm>
              <a:off x="1272939" y="2865601"/>
              <a:ext cx="246890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7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55" name="矩形 18"/>
            <p:cNvSpPr>
              <a:spLocks noChangeArrowheads="1"/>
            </p:cNvSpPr>
            <p:nvPr/>
          </p:nvSpPr>
          <p:spPr bwMode="auto">
            <a:xfrm>
              <a:off x="959695" y="2865602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372388" y="3327030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036528" y="3330461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3432127" y="2184085"/>
            <a:ext cx="1936751" cy="1088458"/>
            <a:chOff x="2544881" y="3083965"/>
            <a:chExt cx="1452939" cy="815848"/>
          </a:xfrm>
        </p:grpSpPr>
        <p:grpSp>
          <p:nvGrpSpPr>
            <p:cNvPr id="21546" name="组合 24"/>
            <p:cNvGrpSpPr/>
            <p:nvPr/>
          </p:nvGrpSpPr>
          <p:grpSpPr bwMode="auto">
            <a:xfrm>
              <a:off x="2544881" y="3472683"/>
              <a:ext cx="1452939" cy="427130"/>
              <a:chOff x="2637577" y="2805176"/>
              <a:chExt cx="1452939" cy="427130"/>
            </a:xfrm>
          </p:grpSpPr>
          <p:sp>
            <p:nvSpPr>
              <p:cNvPr id="21548" name="矩形 36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0576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   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2637577" y="3232306"/>
                <a:ext cx="1452939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47" name="矩形 38"/>
            <p:cNvSpPr>
              <a:spLocks noChangeArrowheads="1"/>
            </p:cNvSpPr>
            <p:nvPr/>
          </p:nvSpPr>
          <p:spPr bwMode="auto">
            <a:xfrm>
              <a:off x="2807370" y="3083965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3  6</a:t>
              </a: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3404014" y="3747266"/>
            <a:ext cx="1936750" cy="593359"/>
            <a:chOff x="2585701" y="2563832"/>
            <a:chExt cx="1453158" cy="444076"/>
          </a:xfrm>
        </p:grpSpPr>
        <p:sp>
          <p:nvSpPr>
            <p:cNvPr id="21544" name="矩形 40"/>
            <p:cNvSpPr>
              <a:spLocks noChangeArrowheads="1"/>
            </p:cNvSpPr>
            <p:nvPr/>
          </p:nvSpPr>
          <p:spPr bwMode="auto">
            <a:xfrm>
              <a:off x="2829955" y="2563832"/>
              <a:ext cx="727901" cy="3455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  1  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2585701" y="3007908"/>
              <a:ext cx="145315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366435" y="445486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3969832" y="445153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1513" name="组合 44"/>
          <p:cNvGrpSpPr/>
          <p:nvPr/>
        </p:nvGrpSpPr>
        <p:grpSpPr bwMode="auto">
          <a:xfrm>
            <a:off x="6224588" y="2172058"/>
            <a:ext cx="1996544" cy="2694033"/>
            <a:chOff x="4687965" y="1156164"/>
            <a:chExt cx="1497356" cy="2020320"/>
          </a:xfrm>
        </p:grpSpPr>
        <p:sp>
          <p:nvSpPr>
            <p:cNvPr id="21532" name="矩形 45"/>
            <p:cNvSpPr>
              <a:spLocks noChangeArrowheads="1"/>
            </p:cNvSpPr>
            <p:nvPr/>
          </p:nvSpPr>
          <p:spPr bwMode="auto">
            <a:xfrm>
              <a:off x="5470669" y="1986591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33" name="矩形 46"/>
            <p:cNvSpPr>
              <a:spLocks noChangeArrowheads="1"/>
            </p:cNvSpPr>
            <p:nvPr/>
          </p:nvSpPr>
          <p:spPr bwMode="auto">
            <a:xfrm>
              <a:off x="5225234" y="1991237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4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1534" name="组合 47"/>
            <p:cNvGrpSpPr/>
            <p:nvPr/>
          </p:nvGrpSpPr>
          <p:grpSpPr bwMode="auto">
            <a:xfrm>
              <a:off x="4732809" y="1156164"/>
              <a:ext cx="1452512" cy="802466"/>
              <a:chOff x="2782398" y="2820508"/>
              <a:chExt cx="1452512" cy="802466"/>
            </a:xfrm>
          </p:grpSpPr>
          <p:grpSp>
            <p:nvGrpSpPr>
              <p:cNvPr id="21540" name="组合 48"/>
              <p:cNvGrpSpPr/>
              <p:nvPr/>
            </p:nvGrpSpPr>
            <p:grpSpPr bwMode="auto">
              <a:xfrm>
                <a:off x="2782398" y="3209226"/>
                <a:ext cx="1452512" cy="413748"/>
                <a:chOff x="2875094" y="2541719"/>
                <a:chExt cx="1452512" cy="413748"/>
              </a:xfrm>
            </p:grpSpPr>
            <p:sp>
              <p:nvSpPr>
                <p:cNvPr id="21542" name="矩形 49"/>
                <p:cNvSpPr>
                  <a:spLocks noChangeArrowheads="1"/>
                </p:cNvSpPr>
                <p:nvPr/>
              </p:nvSpPr>
              <p:spPr bwMode="auto">
                <a:xfrm>
                  <a:off x="3147968" y="2541719"/>
                  <a:ext cx="727578" cy="346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-  2  8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51" name="直接连接符 50"/>
                <p:cNvCxnSpPr/>
                <p:nvPr/>
              </p:nvCxnSpPr>
              <p:spPr>
                <a:xfrm>
                  <a:off x="2875094" y="2955467"/>
                  <a:ext cx="145251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41" name="矩形 51"/>
              <p:cNvSpPr>
                <a:spLocks noChangeArrowheads="1"/>
              </p:cNvSpPr>
              <p:nvPr/>
            </p:nvSpPr>
            <p:spPr bwMode="auto">
              <a:xfrm>
                <a:off x="3055272" y="2820508"/>
                <a:ext cx="71435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6  4</a:t>
                </a:r>
              </a:p>
            </p:txBody>
          </p:sp>
        </p:grpSp>
        <p:grpSp>
          <p:nvGrpSpPr>
            <p:cNvPr id="21535" name="组合 52"/>
            <p:cNvGrpSpPr/>
            <p:nvPr/>
          </p:nvGrpSpPr>
          <p:grpSpPr bwMode="auto">
            <a:xfrm>
              <a:off x="4687965" y="2342665"/>
              <a:ext cx="1452511" cy="439759"/>
              <a:chOff x="2859765" y="2531553"/>
              <a:chExt cx="1452511" cy="439759"/>
            </a:xfrm>
          </p:grpSpPr>
          <p:sp>
            <p:nvSpPr>
              <p:cNvPr id="21538" name="矩形 53"/>
              <p:cNvSpPr>
                <a:spLocks noChangeArrowheads="1"/>
              </p:cNvSpPr>
              <p:nvPr/>
            </p:nvSpPr>
            <p:spPr bwMode="auto">
              <a:xfrm>
                <a:off x="3176708" y="2531553"/>
                <a:ext cx="785284" cy="34621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2  9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2859765" y="2971312"/>
                <a:ext cx="145251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36" name="矩形 55"/>
            <p:cNvSpPr>
              <a:spLocks noChangeArrowheads="1"/>
            </p:cNvSpPr>
            <p:nvPr/>
          </p:nvSpPr>
          <p:spPr bwMode="auto">
            <a:xfrm>
              <a:off x="5598895" y="2830269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5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1537" name="矩形 56"/>
            <p:cNvSpPr>
              <a:spLocks noChangeArrowheads="1"/>
            </p:cNvSpPr>
            <p:nvPr/>
          </p:nvSpPr>
          <p:spPr bwMode="auto">
            <a:xfrm>
              <a:off x="5263984" y="2830270"/>
              <a:ext cx="267132" cy="346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21514" name="矩形 57"/>
          <p:cNvSpPr>
            <a:spLocks noChangeArrowheads="1"/>
          </p:cNvSpPr>
          <p:nvPr/>
        </p:nvSpPr>
        <p:spPr bwMode="auto">
          <a:xfrm>
            <a:off x="2718651" y="3503213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1515" name="矩形 58"/>
          <p:cNvSpPr>
            <a:spLocks noChangeArrowheads="1"/>
          </p:cNvSpPr>
          <p:nvPr/>
        </p:nvSpPr>
        <p:spPr bwMode="auto">
          <a:xfrm>
            <a:off x="8237954" y="3503213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改正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10239312" y="3255405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9866445" y="326686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62" name="组合 61"/>
          <p:cNvGrpSpPr/>
          <p:nvPr/>
        </p:nvGrpSpPr>
        <p:grpSpPr bwMode="auto">
          <a:xfrm>
            <a:off x="9272465" y="2146123"/>
            <a:ext cx="1936750" cy="1098863"/>
            <a:chOff x="2812134" y="3110701"/>
            <a:chExt cx="1452938" cy="823647"/>
          </a:xfrm>
        </p:grpSpPr>
        <p:grpSp>
          <p:nvGrpSpPr>
            <p:cNvPr id="21528" name="组合 62"/>
            <p:cNvGrpSpPr/>
            <p:nvPr/>
          </p:nvGrpSpPr>
          <p:grpSpPr bwMode="auto">
            <a:xfrm>
              <a:off x="2812134" y="3499419"/>
              <a:ext cx="1452938" cy="434929"/>
              <a:chOff x="2904830" y="2831912"/>
              <a:chExt cx="1452938" cy="434929"/>
            </a:xfrm>
          </p:grpSpPr>
          <p:sp>
            <p:nvSpPr>
              <p:cNvPr id="21530" name="矩形 64"/>
              <p:cNvSpPr>
                <a:spLocks noChangeArrowheads="1"/>
              </p:cNvSpPr>
              <p:nvPr/>
            </p:nvSpPr>
            <p:spPr bwMode="auto">
              <a:xfrm>
                <a:off x="3143513" y="2831912"/>
                <a:ext cx="727791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2  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66" name="直接连接符 65"/>
              <p:cNvCxnSpPr/>
              <p:nvPr/>
            </p:nvCxnSpPr>
            <p:spPr>
              <a:xfrm>
                <a:off x="2904830" y="3266841"/>
                <a:ext cx="145293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29" name="矩形 63"/>
            <p:cNvSpPr>
              <a:spLocks noChangeArrowheads="1"/>
            </p:cNvSpPr>
            <p:nvPr/>
          </p:nvSpPr>
          <p:spPr bwMode="auto">
            <a:xfrm>
              <a:off x="3050817" y="3110701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6  4</a:t>
              </a:r>
            </a:p>
          </p:txBody>
        </p:sp>
      </p:grpSp>
      <p:grpSp>
        <p:nvGrpSpPr>
          <p:cNvPr id="67" name="组合 66"/>
          <p:cNvGrpSpPr/>
          <p:nvPr/>
        </p:nvGrpSpPr>
        <p:grpSpPr bwMode="auto">
          <a:xfrm>
            <a:off x="9370001" y="3613105"/>
            <a:ext cx="1936751" cy="715644"/>
            <a:chOff x="2918540" y="2419068"/>
            <a:chExt cx="1453158" cy="535595"/>
          </a:xfrm>
        </p:grpSpPr>
        <p:sp>
          <p:nvSpPr>
            <p:cNvPr id="21526" name="矩形 67"/>
            <p:cNvSpPr>
              <a:spLocks noChangeArrowheads="1"/>
            </p:cNvSpPr>
            <p:nvPr/>
          </p:nvSpPr>
          <p:spPr bwMode="auto">
            <a:xfrm>
              <a:off x="3055211" y="2419068"/>
              <a:ext cx="785633" cy="3455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 2  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918540" y="2954663"/>
              <a:ext cx="145315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10283262" y="440214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9927074" y="440442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10066880" y="3812869"/>
            <a:ext cx="369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4058207" y="2817741"/>
            <a:ext cx="369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3869465" y="3172255"/>
            <a:ext cx="269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5" name="矩形 74"/>
          <p:cNvSpPr>
            <a:spLocks noChangeArrowheads="1"/>
          </p:cNvSpPr>
          <p:nvPr/>
        </p:nvSpPr>
        <p:spPr bwMode="auto">
          <a:xfrm>
            <a:off x="9725274" y="1992433"/>
            <a:ext cx="269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.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6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43" grpId="0"/>
      <p:bldP spid="44" grpId="0"/>
      <p:bldP spid="60" grpId="0"/>
      <p:bldP spid="61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658813" y="1132323"/>
            <a:ext cx="1072091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一年级订了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35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《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中国少年报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》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，二年级订了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41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份，三年级订了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90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份，三年级比一二年级订报纸的总和还多多少份？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3308880" y="2466117"/>
            <a:ext cx="4800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90-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35+41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10446" y="418951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93757" y="418951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037681" y="4142992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681493" y="4142992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3380511" y="3075056"/>
            <a:ext cx="1938867" cy="1022353"/>
            <a:chOff x="2861841" y="3053002"/>
            <a:chExt cx="1452944" cy="766299"/>
          </a:xfrm>
        </p:grpSpPr>
        <p:grpSp>
          <p:nvGrpSpPr>
            <p:cNvPr id="22544" name="组合 14"/>
            <p:cNvGrpSpPr/>
            <p:nvPr/>
          </p:nvGrpSpPr>
          <p:grpSpPr bwMode="auto">
            <a:xfrm>
              <a:off x="2861841" y="3450927"/>
              <a:ext cx="1452944" cy="368374"/>
              <a:chOff x="2954537" y="2783420"/>
              <a:chExt cx="1452944" cy="368374"/>
            </a:xfrm>
          </p:grpSpPr>
          <p:sp>
            <p:nvSpPr>
              <p:cNvPr id="22546" name="矩形 15"/>
              <p:cNvSpPr>
                <a:spLocks noChangeArrowheads="1"/>
              </p:cNvSpPr>
              <p:nvPr/>
            </p:nvSpPr>
            <p:spPr bwMode="auto">
              <a:xfrm>
                <a:off x="3138380" y="2783420"/>
                <a:ext cx="848326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4   1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954537" y="3151794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45" name="矩形 17"/>
            <p:cNvSpPr>
              <a:spLocks noChangeArrowheads="1"/>
            </p:cNvSpPr>
            <p:nvPr/>
          </p:nvSpPr>
          <p:spPr bwMode="auto">
            <a:xfrm>
              <a:off x="3141952" y="3053002"/>
              <a:ext cx="777452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3   5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5890743" y="3079006"/>
            <a:ext cx="2057400" cy="988607"/>
            <a:chOff x="4995535" y="2181876"/>
            <a:chExt cx="1543050" cy="741609"/>
          </a:xfrm>
        </p:grpSpPr>
        <p:grpSp>
          <p:nvGrpSpPr>
            <p:cNvPr id="22540" name="组合 19"/>
            <p:cNvGrpSpPr/>
            <p:nvPr/>
          </p:nvGrpSpPr>
          <p:grpSpPr bwMode="auto">
            <a:xfrm>
              <a:off x="4995535" y="2547672"/>
              <a:ext cx="1543050" cy="375813"/>
              <a:chOff x="4930389" y="2032968"/>
              <a:chExt cx="1543050" cy="375813"/>
            </a:xfrm>
          </p:grpSpPr>
          <p:sp>
            <p:nvSpPr>
              <p:cNvPr id="22542" name="矩形 20"/>
              <p:cNvSpPr>
                <a:spLocks noChangeArrowheads="1"/>
              </p:cNvSpPr>
              <p:nvPr/>
            </p:nvSpPr>
            <p:spPr bwMode="auto">
              <a:xfrm>
                <a:off x="5338112" y="2032968"/>
                <a:ext cx="727603" cy="3463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7  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4930389" y="2408781"/>
                <a:ext cx="154305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41" name="矩形 22"/>
            <p:cNvSpPr>
              <a:spLocks noChangeArrowheads="1"/>
            </p:cNvSpPr>
            <p:nvPr/>
          </p:nvSpPr>
          <p:spPr bwMode="auto">
            <a:xfrm>
              <a:off x="5403258" y="2181876"/>
              <a:ext cx="714379" cy="3463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9  0</a:t>
              </a:r>
            </a:p>
          </p:txBody>
        </p:sp>
      </p:grp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5518678" y="2462768"/>
            <a:ext cx="19198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（份）</a:t>
            </a: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3118261" y="4937296"/>
            <a:ext cx="8572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答：三年级比一二年级订报纸的总和还多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份。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78881" y="2931131"/>
            <a:ext cx="558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12" grpId="0"/>
      <p:bldP spid="1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6258" y="1142327"/>
            <a:ext cx="4605748" cy="46166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91440" tIns="45720" rIns="91440" bIns="45720">
            <a:spAutoFit/>
          </a:bodyPr>
          <a:lstStyle/>
          <a:p>
            <a:pPr defTabSz="1219200"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这节课你们都学会了哪些知识？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26196" y="1992558"/>
            <a:ext cx="6017684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加减混合运算的一般方法：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）要先算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小括号里面的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；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）再算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小括号外面的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3558" name="矩形 1"/>
          <p:cNvSpPr>
            <a:spLocks noChangeArrowheads="1"/>
          </p:cNvSpPr>
          <p:nvPr/>
        </p:nvSpPr>
        <p:spPr bwMode="auto">
          <a:xfrm>
            <a:off x="587038" y="1638302"/>
            <a:ext cx="6096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含有小括号的加减混合运算</a:t>
            </a: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5135611" y="3297154"/>
            <a:ext cx="3987800" cy="1621174"/>
            <a:chOff x="5072591" y="2517570"/>
            <a:chExt cx="2990501" cy="1215475"/>
          </a:xfrm>
        </p:grpSpPr>
        <p:sp>
          <p:nvSpPr>
            <p:cNvPr id="23563" name="矩形 6"/>
            <p:cNvSpPr>
              <a:spLocks noChangeArrowheads="1"/>
            </p:cNvSpPr>
            <p:nvPr/>
          </p:nvSpPr>
          <p:spPr bwMode="auto">
            <a:xfrm>
              <a:off x="5790354" y="3384035"/>
              <a:ext cx="26711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4" name="矩形 7"/>
            <p:cNvSpPr>
              <a:spLocks noChangeArrowheads="1"/>
            </p:cNvSpPr>
            <p:nvPr/>
          </p:nvSpPr>
          <p:spPr bwMode="auto">
            <a:xfrm>
              <a:off x="5544245" y="3386912"/>
              <a:ext cx="337005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6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3565" name="组合 8"/>
            <p:cNvGrpSpPr/>
            <p:nvPr/>
          </p:nvGrpSpPr>
          <p:grpSpPr bwMode="auto">
            <a:xfrm>
              <a:off x="5072591" y="2517570"/>
              <a:ext cx="1452393" cy="852507"/>
              <a:chOff x="2893085" y="3047916"/>
              <a:chExt cx="1452393" cy="852507"/>
            </a:xfrm>
          </p:grpSpPr>
          <p:grpSp>
            <p:nvGrpSpPr>
              <p:cNvPr id="23573" name="组合 9"/>
              <p:cNvGrpSpPr/>
              <p:nvPr/>
            </p:nvGrpSpPr>
            <p:grpSpPr bwMode="auto">
              <a:xfrm>
                <a:off x="2893085" y="3406888"/>
                <a:ext cx="1452393" cy="493535"/>
                <a:chOff x="2985781" y="2739381"/>
                <a:chExt cx="1452393" cy="493535"/>
              </a:xfrm>
            </p:grpSpPr>
            <p:sp>
              <p:nvSpPr>
                <p:cNvPr id="23575" name="矩形 11"/>
                <p:cNvSpPr>
                  <a:spLocks noChangeArrowheads="1"/>
                </p:cNvSpPr>
                <p:nvPr/>
              </p:nvSpPr>
              <p:spPr bwMode="auto">
                <a:xfrm>
                  <a:off x="3185434" y="2739381"/>
                  <a:ext cx="785220" cy="346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+  1  6</a:t>
                  </a:r>
                  <a:endPara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2985781" y="3232916"/>
                  <a:ext cx="1452393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74" name="矩形 10"/>
              <p:cNvSpPr>
                <a:spLocks noChangeArrowheads="1"/>
              </p:cNvSpPr>
              <p:nvPr/>
            </p:nvSpPr>
            <p:spPr bwMode="auto">
              <a:xfrm>
                <a:off x="3183804" y="3047916"/>
                <a:ext cx="714295" cy="346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4  7</a:t>
                </a:r>
              </a:p>
            </p:txBody>
          </p:sp>
        </p:grpSp>
        <p:sp>
          <p:nvSpPr>
            <p:cNvPr id="23566" name="矩形 13"/>
            <p:cNvSpPr>
              <a:spLocks noChangeArrowheads="1"/>
            </p:cNvSpPr>
            <p:nvPr/>
          </p:nvSpPr>
          <p:spPr bwMode="auto">
            <a:xfrm>
              <a:off x="7366948" y="3370076"/>
              <a:ext cx="26711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7" name="矩形 14"/>
            <p:cNvSpPr>
              <a:spLocks noChangeArrowheads="1"/>
            </p:cNvSpPr>
            <p:nvPr/>
          </p:nvSpPr>
          <p:spPr bwMode="auto">
            <a:xfrm>
              <a:off x="5669763" y="3023944"/>
              <a:ext cx="353760" cy="3461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23568" name="组合 15"/>
            <p:cNvGrpSpPr/>
            <p:nvPr/>
          </p:nvGrpSpPr>
          <p:grpSpPr bwMode="auto">
            <a:xfrm>
              <a:off x="6610699" y="2517570"/>
              <a:ext cx="1452393" cy="852506"/>
              <a:chOff x="2812679" y="3055969"/>
              <a:chExt cx="1452393" cy="852506"/>
            </a:xfrm>
          </p:grpSpPr>
          <p:grpSp>
            <p:nvGrpSpPr>
              <p:cNvPr id="23569" name="组合 16"/>
              <p:cNvGrpSpPr/>
              <p:nvPr/>
            </p:nvGrpSpPr>
            <p:grpSpPr bwMode="auto">
              <a:xfrm>
                <a:off x="2812679" y="3444687"/>
                <a:ext cx="1452393" cy="463788"/>
                <a:chOff x="2905375" y="2777180"/>
                <a:chExt cx="1452393" cy="463788"/>
              </a:xfrm>
            </p:grpSpPr>
            <p:sp>
              <p:nvSpPr>
                <p:cNvPr id="23571" name="矩形 20"/>
                <p:cNvSpPr>
                  <a:spLocks noChangeArrowheads="1"/>
                </p:cNvSpPr>
                <p:nvPr/>
              </p:nvSpPr>
              <p:spPr bwMode="auto">
                <a:xfrm>
                  <a:off x="3201216" y="2777180"/>
                  <a:ext cx="727518" cy="346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defTabSz="1219200"/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-  6  3</a:t>
                  </a:r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endParaRPr>
                </a:p>
              </p:txBody>
            </p:sp>
            <p:cxnSp>
              <p:nvCxnSpPr>
                <p:cNvPr id="22" name="直接连接符 21"/>
                <p:cNvCxnSpPr/>
                <p:nvPr/>
              </p:nvCxnSpPr>
              <p:spPr>
                <a:xfrm>
                  <a:off x="2905375" y="3240968"/>
                  <a:ext cx="1452393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70" name="矩形 17"/>
              <p:cNvSpPr>
                <a:spLocks noChangeArrowheads="1"/>
              </p:cNvSpPr>
              <p:nvPr/>
            </p:nvSpPr>
            <p:spPr bwMode="auto">
              <a:xfrm>
                <a:off x="3108520" y="3055969"/>
                <a:ext cx="714296" cy="346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7  2</a:t>
                </a:r>
              </a:p>
            </p:txBody>
          </p:sp>
        </p:grpSp>
      </p:grpSp>
      <p:grpSp>
        <p:nvGrpSpPr>
          <p:cNvPr id="25" name="组合 24"/>
          <p:cNvGrpSpPr/>
          <p:nvPr/>
        </p:nvGrpSpPr>
        <p:grpSpPr bwMode="auto">
          <a:xfrm>
            <a:off x="5384267" y="2546555"/>
            <a:ext cx="3376189" cy="461666"/>
            <a:chOff x="4958801" y="1975521"/>
            <a:chExt cx="2531332" cy="346027"/>
          </a:xfrm>
        </p:grpSpPr>
        <p:sp>
          <p:nvSpPr>
            <p:cNvPr id="23561" name="TextBox 19"/>
            <p:cNvSpPr txBox="1">
              <a:spLocks noChangeArrowheads="1"/>
            </p:cNvSpPr>
            <p:nvPr/>
          </p:nvSpPr>
          <p:spPr bwMode="auto">
            <a:xfrm>
              <a:off x="4958801" y="1975522"/>
              <a:ext cx="2531332" cy="346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72 -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47+16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23562" name="文本框 7"/>
            <p:cNvSpPr txBox="1">
              <a:spLocks noChangeArrowheads="1"/>
            </p:cNvSpPr>
            <p:nvPr/>
          </p:nvSpPr>
          <p:spPr bwMode="auto">
            <a:xfrm>
              <a:off x="6673186" y="1975521"/>
              <a:ext cx="267056" cy="346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9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1081" y="4330304"/>
            <a:ext cx="2231478" cy="223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574463" y="1779060"/>
            <a:ext cx="31072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72-47-16= 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862668" y="1289179"/>
            <a:ext cx="2279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72-47=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62668" y="2188736"/>
            <a:ext cx="2097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25-16=</a:t>
            </a:r>
          </a:p>
        </p:txBody>
      </p:sp>
      <p:sp>
        <p:nvSpPr>
          <p:cNvPr id="5" name="右大括号 4"/>
          <p:cNvSpPr/>
          <p:nvPr/>
        </p:nvSpPr>
        <p:spPr>
          <a:xfrm>
            <a:off x="3528484" y="1306552"/>
            <a:ext cx="331597" cy="1305415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17801" y="1758336"/>
            <a:ext cx="1763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综合算式：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62668" y="3286872"/>
            <a:ext cx="17568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10590" y="4095672"/>
            <a:ext cx="2097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72-63=</a:t>
            </a:r>
          </a:p>
        </p:txBody>
      </p:sp>
      <p:sp>
        <p:nvSpPr>
          <p:cNvPr id="9" name="右大括号 8"/>
          <p:cNvSpPr/>
          <p:nvPr/>
        </p:nvSpPr>
        <p:spPr>
          <a:xfrm>
            <a:off x="3528484" y="3177879"/>
            <a:ext cx="331597" cy="138595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050814" y="3671410"/>
            <a:ext cx="1763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942232" y="128782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25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014576" y="217598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569623" y="3671410"/>
            <a:ext cx="23920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178309" y="2253426"/>
            <a:ext cx="438151" cy="130598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829065" y="2235564"/>
            <a:ext cx="275167" cy="142028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47"/>
          <p:cNvSpPr>
            <a:spLocks noChangeArrowheads="1"/>
          </p:cNvSpPr>
          <p:nvPr/>
        </p:nvSpPr>
        <p:spPr bwMode="auto">
          <a:xfrm>
            <a:off x="8358834" y="2980225"/>
            <a:ext cx="2197146" cy="1328023"/>
          </a:xfrm>
          <a:prstGeom prst="wedgeRoundRectCallout">
            <a:avLst>
              <a:gd name="adj1" fmla="val 20335"/>
              <a:gd name="adj2" fmla="val 56466"/>
              <a:gd name="adj3" fmla="val 16667"/>
            </a:avLst>
          </a:prstGeom>
          <a:noFill/>
          <a:ln w="22225">
            <a:solidFill>
              <a:srgbClr val="00B0F0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举手发言：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综合算式该怎样列？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942232" y="3313994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63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942232" y="4128386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 animBg="1"/>
      <p:bldP spid="6" grpId="0"/>
      <p:bldP spid="7" grpId="0"/>
      <p:bldP spid="8" grpId="0"/>
      <p:bldP spid="9" grpId="0" animBg="1"/>
      <p:bldP spid="10" grpId="0"/>
      <p:bldP spid="12" grpId="0"/>
      <p:bldP spid="13" grpId="0"/>
      <p:bldP spid="14" grpId="0"/>
      <p:bldP spid="49" grpId="0" bldLvl="0" animBg="1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9"/>
          <p:cNvSpPr txBox="1">
            <a:spLocks noChangeArrowheads="1"/>
          </p:cNvSpPr>
          <p:nvPr/>
        </p:nvSpPr>
        <p:spPr bwMode="auto">
          <a:xfrm>
            <a:off x="4334864" y="2034490"/>
            <a:ext cx="3376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4256035" y="2753691"/>
            <a:ext cx="5964767" cy="5030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读作：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减去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的和。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4175602" y="3514250"/>
            <a:ext cx="60452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“（  ）”叫做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小括号可以改变运算顺序。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750834" y="1838849"/>
            <a:ext cx="10583705" cy="2639227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小括号的来历：</a:t>
            </a:r>
          </a:p>
          <a:p>
            <a:pPr defTabSz="1219200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大约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400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多年以前，在大数学家魏芝德的数学运算中，首次出现了“（  ）”，“（  ）”叫小括号，又叫圆括号，是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世纪荷兰人吉拉特首先使用的。“（  ）”是一种数学运算符号，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算式里有小括号，要先算小括号里面的。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9"/>
          <p:cNvSpPr txBox="1">
            <a:spLocks noChangeArrowheads="1"/>
          </p:cNvSpPr>
          <p:nvPr/>
        </p:nvSpPr>
        <p:spPr bwMode="auto">
          <a:xfrm>
            <a:off x="3630084" y="1320599"/>
            <a:ext cx="3376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72-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47+16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044935" y="326763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699488" y="3267639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103607" y="2108948"/>
            <a:ext cx="1938867" cy="1123736"/>
            <a:chOff x="2812128" y="3090484"/>
            <a:chExt cx="1452944" cy="843864"/>
          </a:xfrm>
        </p:grpSpPr>
        <p:grpSp>
          <p:nvGrpSpPr>
            <p:cNvPr id="13326" name="组合 19"/>
            <p:cNvGrpSpPr/>
            <p:nvPr/>
          </p:nvGrpSpPr>
          <p:grpSpPr bwMode="auto">
            <a:xfrm>
              <a:off x="2812128" y="3479773"/>
              <a:ext cx="1452944" cy="454575"/>
              <a:chOff x="2904824" y="2812266"/>
              <a:chExt cx="1452944" cy="454575"/>
            </a:xfrm>
          </p:grpSpPr>
          <p:sp>
            <p:nvSpPr>
              <p:cNvPr id="13328" name="矩形 21"/>
              <p:cNvSpPr>
                <a:spLocks noChangeArrowheads="1"/>
              </p:cNvSpPr>
              <p:nvPr/>
            </p:nvSpPr>
            <p:spPr bwMode="auto">
              <a:xfrm>
                <a:off x="3092494" y="2812266"/>
                <a:ext cx="784660" cy="3466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+  1  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2904824" y="3266841"/>
                <a:ext cx="145294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27" name="矩形 20"/>
            <p:cNvSpPr>
              <a:spLocks noChangeArrowheads="1"/>
            </p:cNvSpPr>
            <p:nvPr/>
          </p:nvSpPr>
          <p:spPr bwMode="auto">
            <a:xfrm>
              <a:off x="3079917" y="3090484"/>
              <a:ext cx="713786" cy="3466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4  7</a:t>
              </a:r>
            </a:p>
          </p:txBody>
        </p:sp>
      </p:grp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62284" y="3232684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826309" y="2771019"/>
            <a:ext cx="472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5493909" y="2098151"/>
            <a:ext cx="1936751" cy="1119720"/>
            <a:chOff x="2516053" y="3083965"/>
            <a:chExt cx="1452939" cy="839280"/>
          </a:xfrm>
        </p:grpSpPr>
        <p:grpSp>
          <p:nvGrpSpPr>
            <p:cNvPr id="13322" name="组合 28"/>
            <p:cNvGrpSpPr/>
            <p:nvPr/>
          </p:nvGrpSpPr>
          <p:grpSpPr bwMode="auto">
            <a:xfrm>
              <a:off x="2516053" y="3472683"/>
              <a:ext cx="1452939" cy="450562"/>
              <a:chOff x="2608749" y="2805176"/>
              <a:chExt cx="1452939" cy="450562"/>
            </a:xfrm>
          </p:grpSpPr>
          <p:sp>
            <p:nvSpPr>
              <p:cNvPr id="13324" name="矩形 3"/>
              <p:cNvSpPr>
                <a:spLocks noChangeArrowheads="1"/>
              </p:cNvSpPr>
              <p:nvPr/>
            </p:nvSpPr>
            <p:spPr bwMode="auto">
              <a:xfrm>
                <a:off x="2900066" y="2805176"/>
                <a:ext cx="727791" cy="34603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-  6  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>
                <a:off x="2608749" y="3255738"/>
                <a:ext cx="1452939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23" name="矩形 5"/>
            <p:cNvSpPr>
              <a:spLocks noChangeArrowheads="1"/>
            </p:cNvSpPr>
            <p:nvPr/>
          </p:nvSpPr>
          <p:spPr bwMode="auto">
            <a:xfrm>
              <a:off x="2807370" y="3083965"/>
              <a:ext cx="714564" cy="3460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7  2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0400" y="4101306"/>
            <a:ext cx="10858500" cy="156966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由于运算中有小括号，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改变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了原有的运算顺序，所以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不能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raditional Arabic"/>
                <a:sym typeface="Arial" panose="020B0604020202020204" pitchFamily="34" charset="0"/>
              </a:rPr>
              <a:t>把两个竖式简写成一个竖式的形式。</a:t>
            </a:r>
          </a:p>
        </p:txBody>
      </p:sp>
      <p:sp>
        <p:nvSpPr>
          <p:cNvPr id="13321" name="文本框 7"/>
          <p:cNvSpPr txBox="1">
            <a:spLocks noChangeArrowheads="1"/>
          </p:cNvSpPr>
          <p:nvPr/>
        </p:nvSpPr>
        <p:spPr bwMode="auto">
          <a:xfrm>
            <a:off x="5879864" y="1311521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6" grpId="0"/>
      <p:bldP spid="27" grpId="0"/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83"/>
          <p:cNvSpPr txBox="1">
            <a:spLocks noChangeArrowheads="1"/>
          </p:cNvSpPr>
          <p:nvPr/>
        </p:nvSpPr>
        <p:spPr bwMode="auto">
          <a:xfrm>
            <a:off x="575339" y="1436287"/>
            <a:ext cx="2688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方法指导：</a:t>
            </a:r>
          </a:p>
        </p:txBody>
      </p:sp>
      <p:sp>
        <p:nvSpPr>
          <p:cNvPr id="7" name="矩形 18"/>
          <p:cNvSpPr>
            <a:spLocks noChangeArrowheads="1"/>
          </p:cNvSpPr>
          <p:nvPr/>
        </p:nvSpPr>
        <p:spPr bwMode="auto">
          <a:xfrm>
            <a:off x="430429" y="2000160"/>
            <a:ext cx="12732911" cy="503856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在计算加减混合运算时，如果有小括号，要先算</a:t>
            </a:r>
            <a:r>
              <a:rPr lang="zh-CN" altLang="en-US" sz="20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小括号里面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的，再算</a:t>
            </a:r>
            <a:r>
              <a:rPr lang="zh-CN" altLang="en-US" sz="20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小括号外面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的。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3"/>
          <p:cNvSpPr txBox="1">
            <a:spLocks noChangeArrowheads="1"/>
          </p:cNvSpPr>
          <p:nvPr/>
        </p:nvSpPr>
        <p:spPr bwMode="auto">
          <a:xfrm>
            <a:off x="9254715" y="3386017"/>
            <a:ext cx="2510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-  5  5</a:t>
            </a:r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3656532" y="3475454"/>
            <a:ext cx="2510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 +      9</a:t>
            </a:r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1862120" y="3496040"/>
            <a:ext cx="1393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-  4  6</a:t>
            </a:r>
          </a:p>
        </p:txBody>
      </p:sp>
      <p:sp>
        <p:nvSpPr>
          <p:cNvPr id="15364" name="文本框 23581"/>
          <p:cNvSpPr txBox="1">
            <a:spLocks noChangeArrowheads="1"/>
          </p:cNvSpPr>
          <p:nvPr/>
        </p:nvSpPr>
        <p:spPr bwMode="auto">
          <a:xfrm>
            <a:off x="2071729" y="1828802"/>
            <a:ext cx="80887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32+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55-46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                              86-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13+42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=      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163747" y="3026140"/>
            <a:ext cx="1534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5  5</a:t>
            </a:r>
          </a:p>
        </p:txBody>
      </p:sp>
      <p:sp>
        <p:nvSpPr>
          <p:cNvPr id="12" name="Text Box 76"/>
          <p:cNvSpPr txBox="1">
            <a:spLocks noChangeArrowheads="1"/>
          </p:cNvSpPr>
          <p:nvPr/>
        </p:nvSpPr>
        <p:spPr bwMode="auto">
          <a:xfrm>
            <a:off x="2472260" y="4021813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4" name="Line 74"/>
          <p:cNvSpPr>
            <a:spLocks noChangeShapeType="1"/>
          </p:cNvSpPr>
          <p:nvPr/>
        </p:nvSpPr>
        <p:spPr bwMode="auto">
          <a:xfrm flipV="1">
            <a:off x="1641056" y="3965940"/>
            <a:ext cx="1702268" cy="3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4392070" y="1826919"/>
            <a:ext cx="7852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41</a:t>
            </a:r>
          </a:p>
        </p:txBody>
      </p:sp>
      <p:sp>
        <p:nvSpPr>
          <p:cNvPr id="29" name="Text Box 82"/>
          <p:cNvSpPr txBox="1">
            <a:spLocks noChangeArrowheads="1"/>
          </p:cNvSpPr>
          <p:nvPr/>
        </p:nvSpPr>
        <p:spPr bwMode="auto">
          <a:xfrm>
            <a:off x="9031804" y="1826918"/>
            <a:ext cx="935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4137007" y="3044843"/>
            <a:ext cx="1534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3  2</a:t>
            </a:r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4557697" y="4040556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3" name="Line 74"/>
          <p:cNvSpPr>
            <a:spLocks noChangeShapeType="1"/>
          </p:cNvSpPr>
          <p:nvPr/>
        </p:nvSpPr>
        <p:spPr bwMode="auto">
          <a:xfrm>
            <a:off x="3745898" y="3957705"/>
            <a:ext cx="143933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Box 76"/>
          <p:cNvSpPr txBox="1">
            <a:spLocks noChangeArrowheads="1"/>
          </p:cNvSpPr>
          <p:nvPr/>
        </p:nvSpPr>
        <p:spPr bwMode="auto">
          <a:xfrm>
            <a:off x="4111079" y="4040556"/>
            <a:ext cx="573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7019983" y="2945518"/>
            <a:ext cx="1534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1  3</a:t>
            </a:r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7427998" y="3999571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7" name="Line 74"/>
          <p:cNvSpPr>
            <a:spLocks noChangeShapeType="1"/>
          </p:cNvSpPr>
          <p:nvPr/>
        </p:nvSpPr>
        <p:spPr bwMode="auto">
          <a:xfrm>
            <a:off x="6649565" y="3974218"/>
            <a:ext cx="143933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6796189" y="3408671"/>
            <a:ext cx="1634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+ 4  2</a:t>
            </a:r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9528231" y="2924352"/>
            <a:ext cx="1534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8  6</a:t>
            </a:r>
          </a:p>
        </p:txBody>
      </p:sp>
      <p:sp>
        <p:nvSpPr>
          <p:cNvPr id="40" name="Text Box 76"/>
          <p:cNvSpPr txBox="1">
            <a:spLocks noChangeArrowheads="1"/>
          </p:cNvSpPr>
          <p:nvPr/>
        </p:nvSpPr>
        <p:spPr bwMode="auto">
          <a:xfrm>
            <a:off x="9936282" y="4000038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1" name="Line 74"/>
          <p:cNvSpPr>
            <a:spLocks noChangeShapeType="1"/>
          </p:cNvSpPr>
          <p:nvPr/>
        </p:nvSpPr>
        <p:spPr bwMode="auto">
          <a:xfrm flipV="1">
            <a:off x="8781049" y="3955169"/>
            <a:ext cx="2131483" cy="21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>
            <a:off x="9582764" y="3993734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3" name="Text Box 76"/>
          <p:cNvSpPr txBox="1">
            <a:spLocks noChangeArrowheads="1"/>
          </p:cNvSpPr>
          <p:nvPr/>
        </p:nvSpPr>
        <p:spPr bwMode="auto">
          <a:xfrm>
            <a:off x="7109439" y="3999572"/>
            <a:ext cx="573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44" name="TextBox 28"/>
          <p:cNvSpPr txBox="1">
            <a:spLocks noChangeArrowheads="1"/>
          </p:cNvSpPr>
          <p:nvPr/>
        </p:nvSpPr>
        <p:spPr bwMode="auto">
          <a:xfrm>
            <a:off x="4137007" y="3475454"/>
            <a:ext cx="6413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5" name="Text Box 82"/>
          <p:cNvSpPr txBox="1">
            <a:spLocks noChangeArrowheads="1"/>
          </p:cNvSpPr>
          <p:nvPr/>
        </p:nvSpPr>
        <p:spPr bwMode="auto">
          <a:xfrm>
            <a:off x="1964780" y="2905490"/>
            <a:ext cx="797983" cy="3139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60000"/>
              </a:lnSpc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·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3" grpId="0"/>
      <p:bldP spid="12" grpId="0"/>
      <p:bldP spid="4" grpId="0" animBg="1"/>
      <p:bldP spid="5" grpId="0"/>
      <p:bldP spid="29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128040" y="5207563"/>
            <a:ext cx="26324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88 -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34+48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6386" name="组合 59"/>
          <p:cNvGrpSpPr/>
          <p:nvPr/>
        </p:nvGrpSpPr>
        <p:grpSpPr bwMode="auto">
          <a:xfrm>
            <a:off x="658813" y="4942228"/>
            <a:ext cx="4663016" cy="745067"/>
            <a:chOff x="1312668" y="5197592"/>
            <a:chExt cx="3497083" cy="559769"/>
          </a:xfrm>
        </p:grpSpPr>
        <p:sp>
          <p:nvSpPr>
            <p:cNvPr id="16436" name="矩形 2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55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268294" y="5757361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87" name="矩形 65"/>
          <p:cNvSpPr>
            <a:spLocks noChangeArrowheads="1"/>
          </p:cNvSpPr>
          <p:nvPr/>
        </p:nvSpPr>
        <p:spPr bwMode="auto">
          <a:xfrm>
            <a:off x="583643" y="1139107"/>
            <a:ext cx="6216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先填一填，再列综合算式。</a:t>
            </a:r>
          </a:p>
        </p:txBody>
      </p:sp>
      <p:grpSp>
        <p:nvGrpSpPr>
          <p:cNvPr id="16388" name="组合 79"/>
          <p:cNvGrpSpPr/>
          <p:nvPr/>
        </p:nvGrpSpPr>
        <p:grpSpPr bwMode="auto">
          <a:xfrm>
            <a:off x="2304363" y="1457997"/>
            <a:ext cx="3123354" cy="3485382"/>
            <a:chOff x="-1575790" y="843739"/>
            <a:chExt cx="2904529" cy="3240412"/>
          </a:xfrm>
        </p:grpSpPr>
        <p:sp>
          <p:nvSpPr>
            <p:cNvPr id="16417" name="矩形 4"/>
            <p:cNvSpPr>
              <a:spLocks noChangeArrowheads="1"/>
            </p:cNvSpPr>
            <p:nvPr/>
          </p:nvSpPr>
          <p:spPr bwMode="auto">
            <a:xfrm>
              <a:off x="98552" y="1323436"/>
              <a:ext cx="27324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矩形 5"/>
            <p:cNvSpPr>
              <a:spLocks noChangeArrowheads="1"/>
            </p:cNvSpPr>
            <p:nvPr/>
          </p:nvSpPr>
          <p:spPr bwMode="auto">
            <a:xfrm>
              <a:off x="-545826" y="2311221"/>
              <a:ext cx="215517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6419" name="组合 6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8" name="直接连接符 7"/>
              <p:cNvCxnSpPr/>
              <p:nvPr/>
            </p:nvCxnSpPr>
            <p:spPr>
              <a:xfrm flipV="1">
                <a:off x="3187119" y="2780921"/>
                <a:ext cx="436007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579186" y="2805658"/>
                <a:ext cx="33972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20" name="组合 35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V="1">
                <a:off x="3319211" y="2780046"/>
                <a:ext cx="303967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2579238" y="2804783"/>
                <a:ext cx="471767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21" name="组合 5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6430" name="图片 54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31" name="矩形 6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34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22" name="组合 67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6428" name="图片 6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9" name="矩形 69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23" name="组合 70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6426" name="图片 71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7" name="矩形 72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88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6424" name="图片 7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5" name="图片 7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020398" y="3172800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3498753" y="4264613"/>
            <a:ext cx="356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559936" y="5161276"/>
            <a:ext cx="2803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58 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36-17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77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6392" name="组合 82"/>
          <p:cNvGrpSpPr/>
          <p:nvPr/>
        </p:nvGrpSpPr>
        <p:grpSpPr bwMode="auto">
          <a:xfrm>
            <a:off x="6120440" y="5009950"/>
            <a:ext cx="4868333" cy="747182"/>
            <a:chOff x="1312668" y="5197592"/>
            <a:chExt cx="3650956" cy="559769"/>
          </a:xfrm>
        </p:grpSpPr>
        <p:sp>
          <p:nvSpPr>
            <p:cNvPr id="16415" name="矩形 83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391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2268266" y="5757361"/>
              <a:ext cx="269535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93" name="组合 85"/>
          <p:cNvGrpSpPr/>
          <p:nvPr/>
        </p:nvGrpSpPr>
        <p:grpSpPr bwMode="auto">
          <a:xfrm>
            <a:off x="7629897" y="1534197"/>
            <a:ext cx="3125061" cy="3485382"/>
            <a:chOff x="-1575790" y="843739"/>
            <a:chExt cx="2904529" cy="3240412"/>
          </a:xfrm>
        </p:grpSpPr>
        <p:sp>
          <p:nvSpPr>
            <p:cNvPr id="16396" name="矩形 86"/>
            <p:cNvSpPr>
              <a:spLocks noChangeArrowheads="1"/>
            </p:cNvSpPr>
            <p:nvPr/>
          </p:nvSpPr>
          <p:spPr bwMode="auto">
            <a:xfrm>
              <a:off x="98552" y="1323436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矩形 87"/>
            <p:cNvSpPr>
              <a:spLocks noChangeArrowheads="1"/>
            </p:cNvSpPr>
            <p:nvPr/>
          </p:nvSpPr>
          <p:spPr bwMode="auto">
            <a:xfrm>
              <a:off x="-545826" y="2311221"/>
              <a:ext cx="27309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6398" name="组合 88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104" name="直接连接符 103"/>
              <p:cNvCxnSpPr/>
              <p:nvPr/>
            </p:nvCxnSpPr>
            <p:spPr>
              <a:xfrm flipV="1">
                <a:off x="3187547" y="2780921"/>
                <a:ext cx="43576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>
                <a:off x="2579947" y="2805658"/>
                <a:ext cx="339541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399" name="组合 89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102" name="直接连接符 101"/>
              <p:cNvCxnSpPr/>
              <p:nvPr/>
            </p:nvCxnSpPr>
            <p:spPr>
              <a:xfrm flipV="1">
                <a:off x="3318528" y="2780046"/>
                <a:ext cx="303801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2578959" y="2804783"/>
                <a:ext cx="471510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400" name="组合 9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6409" name="图片 9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10" name="矩形 100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1" name="组合 91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6407" name="图片 97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08" name="矩形 98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17</a:t>
                </a:r>
                <a:endPara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2" name="组合 92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6405" name="图片 95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06" name="矩形 9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58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6403" name="图片 9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4" name="图片 9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矩形 105"/>
          <p:cNvSpPr>
            <a:spLocks noChangeArrowheads="1"/>
          </p:cNvSpPr>
          <p:nvPr/>
        </p:nvSpPr>
        <p:spPr bwMode="auto">
          <a:xfrm>
            <a:off x="9349824" y="3219252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07" name="矩形 106"/>
          <p:cNvSpPr>
            <a:spLocks noChangeArrowheads="1"/>
          </p:cNvSpPr>
          <p:nvPr/>
        </p:nvSpPr>
        <p:spPr bwMode="auto">
          <a:xfrm>
            <a:off x="8797041" y="4365448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65" grpId="0"/>
      <p:bldP spid="82" grpId="0"/>
      <p:bldP spid="106" grpId="0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67540" y="5181875"/>
            <a:ext cx="2803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22 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38-26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34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7410" name="组合 59"/>
          <p:cNvGrpSpPr/>
          <p:nvPr/>
        </p:nvGrpSpPr>
        <p:grpSpPr bwMode="auto">
          <a:xfrm>
            <a:off x="657722" y="5020572"/>
            <a:ext cx="4663016" cy="745067"/>
            <a:chOff x="1312668" y="5197592"/>
            <a:chExt cx="3497083" cy="559351"/>
          </a:xfrm>
        </p:grpSpPr>
        <p:sp>
          <p:nvSpPr>
            <p:cNvPr id="17460" name="矩形 2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52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268294" y="5756943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11" name="矩形 65"/>
          <p:cNvSpPr>
            <a:spLocks noChangeArrowheads="1"/>
          </p:cNvSpPr>
          <p:nvPr/>
        </p:nvSpPr>
        <p:spPr bwMode="auto">
          <a:xfrm>
            <a:off x="658184" y="1190560"/>
            <a:ext cx="6216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先填一填，再列综合算式。</a:t>
            </a:r>
          </a:p>
        </p:txBody>
      </p:sp>
      <p:grpSp>
        <p:nvGrpSpPr>
          <p:cNvPr id="17412" name="组合 79"/>
          <p:cNvGrpSpPr/>
          <p:nvPr/>
        </p:nvGrpSpPr>
        <p:grpSpPr bwMode="auto">
          <a:xfrm>
            <a:off x="1934633" y="1464231"/>
            <a:ext cx="3205397" cy="3576934"/>
            <a:chOff x="-1575790" y="843739"/>
            <a:chExt cx="2904529" cy="3240412"/>
          </a:xfrm>
        </p:grpSpPr>
        <p:sp>
          <p:nvSpPr>
            <p:cNvPr id="17441" name="矩形 4"/>
            <p:cNvSpPr>
              <a:spLocks noChangeArrowheads="1"/>
            </p:cNvSpPr>
            <p:nvPr/>
          </p:nvSpPr>
          <p:spPr bwMode="auto">
            <a:xfrm>
              <a:off x="98552" y="1323436"/>
              <a:ext cx="215517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7442" name="矩形 5"/>
            <p:cNvSpPr>
              <a:spLocks noChangeArrowheads="1"/>
            </p:cNvSpPr>
            <p:nvPr/>
          </p:nvSpPr>
          <p:spPr bwMode="auto">
            <a:xfrm>
              <a:off x="-545826" y="2311221"/>
              <a:ext cx="273245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+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7443" name="组合 6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8" name="直接连接符 7"/>
              <p:cNvCxnSpPr/>
              <p:nvPr/>
            </p:nvCxnSpPr>
            <p:spPr>
              <a:xfrm flipV="1">
                <a:off x="3187119" y="2780921"/>
                <a:ext cx="436007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579186" y="2805658"/>
                <a:ext cx="33972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44" name="组合 35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V="1">
                <a:off x="3319211" y="2780046"/>
                <a:ext cx="303967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2579238" y="2804783"/>
                <a:ext cx="471767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45" name="组合 5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7454" name="图片 54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5" name="矩形 6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38</a:t>
                </a:r>
              </a:p>
            </p:txBody>
          </p:sp>
        </p:grpSp>
        <p:grpSp>
          <p:nvGrpSpPr>
            <p:cNvPr id="17446" name="组合 67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7452" name="图片 6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3" name="矩形 69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26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447" name="组合 70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7450" name="图片 71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1" name="矩形 72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917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22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7448" name="图片 7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49" name="图片 7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3716536" y="320500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3112932" y="4340148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34</a:t>
            </a: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428771" y="5218056"/>
            <a:ext cx="2727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64 -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41-13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36</a:t>
            </a:r>
          </a:p>
        </p:txBody>
      </p:sp>
      <p:grpSp>
        <p:nvGrpSpPr>
          <p:cNvPr id="17416" name="组合 82"/>
          <p:cNvGrpSpPr/>
          <p:nvPr/>
        </p:nvGrpSpPr>
        <p:grpSpPr bwMode="auto">
          <a:xfrm>
            <a:off x="5985372" y="5094652"/>
            <a:ext cx="4663017" cy="747182"/>
            <a:chOff x="1312668" y="5197592"/>
            <a:chExt cx="3497083" cy="559769"/>
          </a:xfrm>
        </p:grpSpPr>
        <p:sp>
          <p:nvSpPr>
            <p:cNvPr id="17439" name="矩形 83"/>
            <p:cNvSpPr>
              <a:spLocks noChangeArrowheads="1"/>
            </p:cNvSpPr>
            <p:nvPr/>
          </p:nvSpPr>
          <p:spPr bwMode="auto">
            <a:xfrm>
              <a:off x="1312668" y="5197592"/>
              <a:ext cx="1101864" cy="484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算式：  </a:t>
              </a:r>
              <a:r>
                <a:rPr lang="zh-CN" altLang="en-US" sz="24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       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2268294" y="5757361"/>
              <a:ext cx="254145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17" name="组合 85"/>
          <p:cNvGrpSpPr/>
          <p:nvPr/>
        </p:nvGrpSpPr>
        <p:grpSpPr bwMode="auto">
          <a:xfrm>
            <a:off x="7260167" y="1540431"/>
            <a:ext cx="3207149" cy="3576934"/>
            <a:chOff x="-1575790" y="843739"/>
            <a:chExt cx="2904529" cy="3240412"/>
          </a:xfrm>
        </p:grpSpPr>
        <p:sp>
          <p:nvSpPr>
            <p:cNvPr id="17420" name="矩形 86"/>
            <p:cNvSpPr>
              <a:spLocks noChangeArrowheads="1"/>
            </p:cNvSpPr>
            <p:nvPr/>
          </p:nvSpPr>
          <p:spPr bwMode="auto">
            <a:xfrm>
              <a:off x="98552" y="1323436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17421" name="矩形 87"/>
            <p:cNvSpPr>
              <a:spLocks noChangeArrowheads="1"/>
            </p:cNvSpPr>
            <p:nvPr/>
          </p:nvSpPr>
          <p:spPr bwMode="auto">
            <a:xfrm>
              <a:off x="-545826" y="2311221"/>
              <a:ext cx="215399" cy="346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-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grpSp>
          <p:nvGrpSpPr>
            <p:cNvPr id="17422" name="组合 88"/>
            <p:cNvGrpSpPr/>
            <p:nvPr/>
          </p:nvGrpSpPr>
          <p:grpSpPr bwMode="auto">
            <a:xfrm>
              <a:off x="-276554" y="1784730"/>
              <a:ext cx="1204600" cy="509966"/>
              <a:chOff x="2579375" y="2780412"/>
              <a:chExt cx="1043312" cy="529700"/>
            </a:xfrm>
          </p:grpSpPr>
          <p:cxnSp>
            <p:nvCxnSpPr>
              <p:cNvPr id="104" name="直接连接符 103"/>
              <p:cNvCxnSpPr/>
              <p:nvPr/>
            </p:nvCxnSpPr>
            <p:spPr>
              <a:xfrm flipV="1">
                <a:off x="3187547" y="2780921"/>
                <a:ext cx="435768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>
                <a:off x="2579947" y="2805658"/>
                <a:ext cx="339541" cy="50462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23" name="组合 89"/>
            <p:cNvGrpSpPr/>
            <p:nvPr/>
          </p:nvGrpSpPr>
          <p:grpSpPr bwMode="auto">
            <a:xfrm>
              <a:off x="-988056" y="2998544"/>
              <a:ext cx="1204600" cy="450833"/>
              <a:chOff x="2579375" y="2780412"/>
              <a:chExt cx="1043312" cy="468279"/>
            </a:xfrm>
          </p:grpSpPr>
          <p:cxnSp>
            <p:nvCxnSpPr>
              <p:cNvPr id="102" name="直接连接符 101"/>
              <p:cNvCxnSpPr/>
              <p:nvPr/>
            </p:nvCxnSpPr>
            <p:spPr>
              <a:xfrm flipV="1">
                <a:off x="3318528" y="2780046"/>
                <a:ext cx="303801" cy="38259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2578959" y="2804783"/>
                <a:ext cx="471510" cy="443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24" name="组合 90"/>
            <p:cNvGrpSpPr/>
            <p:nvPr/>
          </p:nvGrpSpPr>
          <p:grpSpPr bwMode="auto">
            <a:xfrm>
              <a:off x="-758151" y="882905"/>
              <a:ext cx="842981" cy="1125475"/>
              <a:chOff x="-758151" y="882905"/>
              <a:chExt cx="842981" cy="1125475"/>
            </a:xfrm>
          </p:grpSpPr>
          <p:pic>
            <p:nvPicPr>
              <p:cNvPr id="17433" name="图片 9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4" name="矩形 100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41</a:t>
                </a:r>
              </a:p>
            </p:txBody>
          </p:sp>
        </p:grpSp>
        <p:grpSp>
          <p:nvGrpSpPr>
            <p:cNvPr id="17425" name="组合 91"/>
            <p:cNvGrpSpPr/>
            <p:nvPr/>
          </p:nvGrpSpPr>
          <p:grpSpPr bwMode="auto">
            <a:xfrm>
              <a:off x="485758" y="843739"/>
              <a:ext cx="842981" cy="1125475"/>
              <a:chOff x="-758151" y="882905"/>
              <a:chExt cx="842981" cy="1125475"/>
            </a:xfrm>
          </p:grpSpPr>
          <p:pic>
            <p:nvPicPr>
              <p:cNvPr id="17431" name="图片 97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2" name="矩形 98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13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426" name="组合 92"/>
            <p:cNvGrpSpPr/>
            <p:nvPr/>
          </p:nvGrpSpPr>
          <p:grpSpPr bwMode="auto">
            <a:xfrm>
              <a:off x="-1575790" y="1943979"/>
              <a:ext cx="842981" cy="1125475"/>
              <a:chOff x="-758151" y="882905"/>
              <a:chExt cx="842981" cy="1125475"/>
            </a:xfrm>
          </p:grpSpPr>
          <p:pic>
            <p:nvPicPr>
              <p:cNvPr id="17429" name="图片 95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-758151" y="882905"/>
                <a:ext cx="842981" cy="112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0" name="矩形 96"/>
              <p:cNvSpPr>
                <a:spLocks noChangeArrowheads="1"/>
              </p:cNvSpPr>
              <p:nvPr/>
            </p:nvSpPr>
            <p:spPr bwMode="auto">
              <a:xfrm>
                <a:off x="-549253" y="1306099"/>
                <a:ext cx="395701" cy="346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64</a:t>
                </a:r>
              </a:p>
            </p:txBody>
          </p:sp>
        </p:grpSp>
        <p:pic>
          <p:nvPicPr>
            <p:cNvPr id="17427" name="图片 9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80401" y="1943980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8" name="图片 9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35395" y="2958676"/>
              <a:ext cx="842981" cy="11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矩形 105"/>
          <p:cNvSpPr>
            <a:spLocks noChangeArrowheads="1"/>
          </p:cNvSpPr>
          <p:nvPr/>
        </p:nvSpPr>
        <p:spPr bwMode="auto">
          <a:xfrm>
            <a:off x="9062245" y="3288886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07" name="矩形 106"/>
          <p:cNvSpPr>
            <a:spLocks noChangeArrowheads="1"/>
          </p:cNvSpPr>
          <p:nvPr/>
        </p:nvSpPr>
        <p:spPr bwMode="auto">
          <a:xfrm>
            <a:off x="8455720" y="4432925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8" grpId="0"/>
      <p:bldP spid="65" grpId="0"/>
      <p:bldP spid="82" grpId="0"/>
      <p:bldP spid="106" grpId="0"/>
      <p:bldP spid="1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宽屏</PresentationFormat>
  <Paragraphs>255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2020-06-22T09:54:45Z</dcterms:created>
  <dcterms:modified xsi:type="dcterms:W3CDTF">2021-01-08T23:14:08Z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