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7" r:id="rId18"/>
    <p:sldId id="275" r:id="rId19"/>
    <p:sldId id="277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1BD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36" y="72"/>
      </p:cViewPr>
      <p:guideLst>
        <p:guide pos="416"/>
        <p:guide pos="7256"/>
        <p:guide orient="horz" pos="712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B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2.3.5   </a:t>
                  </a:r>
                  <a:r>
                    <a:rPr lang="zh-CN" altLang="en-US" sz="5400" b="1" dirty="0">
                      <a:solidFill>
                        <a:srgbClr val="BBD1B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解决问题</a:t>
                  </a:r>
                </a:p>
                <a:p>
                  <a:pPr marL="0" lvl="0" indent="0" algn="dist">
                    <a:buNone/>
                    <a:defRPr/>
                  </a:pP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19"/>
          <p:cNvSpPr txBox="1">
            <a:spLocks noChangeArrowheads="1"/>
          </p:cNvSpPr>
          <p:nvPr/>
        </p:nvSpPr>
        <p:spPr bwMode="auto">
          <a:xfrm>
            <a:off x="586316" y="1130300"/>
            <a:ext cx="10932584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一班有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人参加学校运动会，二班参加的人数比一班多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人。二班有多少人参加？两个班一共有多少人参加？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4309531" y="2570497"/>
            <a:ext cx="41169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33+4=37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  </a:t>
            </a:r>
          </a:p>
        </p:txBody>
      </p:sp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4269315" y="3145650"/>
            <a:ext cx="41571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33+37=70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  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73692" y="3907392"/>
            <a:ext cx="99398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答：二班有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37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人参加，两个班一共有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70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人参加。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8" grpId="0"/>
      <p:bldP spid="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1869326" y="1874895"/>
            <a:ext cx="838200" cy="126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8735" y="1782083"/>
            <a:ext cx="901700" cy="118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圆角矩形标注 3"/>
          <p:cNvSpPr/>
          <p:nvPr/>
        </p:nvSpPr>
        <p:spPr>
          <a:xfrm>
            <a:off x="4773348" y="1084790"/>
            <a:ext cx="3952678" cy="653143"/>
          </a:xfrm>
          <a:prstGeom prst="wedgeRoundRectCallout">
            <a:avLst>
              <a:gd name="adj1" fmla="val 54728"/>
              <a:gd name="adj2" fmla="val 34617"/>
              <a:gd name="adj3" fmla="val 16667"/>
            </a:avLst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我这学期得了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朵大红花。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3267980" y="1810852"/>
            <a:ext cx="3273497" cy="741998"/>
          </a:xfrm>
          <a:prstGeom prst="wedgeRoundRectCallout">
            <a:avLst>
              <a:gd name="adj1" fmla="val -58205"/>
              <a:gd name="adj2" fmla="val 27986"/>
              <a:gd name="adj3" fmla="val 16667"/>
            </a:avLst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我比你少得</a:t>
            </a:r>
            <a:r>
              <a:rPr lang="en-US" altLang="zh-CN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个大红花。</a:t>
            </a:r>
          </a:p>
        </p:txBody>
      </p:sp>
      <p:sp>
        <p:nvSpPr>
          <p:cNvPr id="21507" name="矩形 3"/>
          <p:cNvSpPr>
            <a:spLocks noChangeArrowheads="1"/>
          </p:cNvSpPr>
          <p:nvPr/>
        </p:nvSpPr>
        <p:spPr bwMode="auto">
          <a:xfrm>
            <a:off x="1516849" y="4854726"/>
            <a:ext cx="819784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(2)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小明和小兰一共得了多少个大红花？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75570" y="3951459"/>
            <a:ext cx="2007280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16-3=13(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  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1509" name="矩形 1"/>
          <p:cNvSpPr>
            <a:spLocks noChangeArrowheads="1"/>
          </p:cNvSpPr>
          <p:nvPr/>
        </p:nvSpPr>
        <p:spPr bwMode="auto">
          <a:xfrm>
            <a:off x="1577755" y="3339585"/>
            <a:ext cx="420499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 latinLnBrk="1">
              <a:lnSpc>
                <a:spcPct val="150000"/>
              </a:lnSpc>
            </a:pP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(1)  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小明得了多少个大红花？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75570" y="5374119"/>
            <a:ext cx="2085827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13+16=29(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875570" y="4480836"/>
            <a:ext cx="40014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答：小明得了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个大红花。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89705" y="5821394"/>
            <a:ext cx="5452134" cy="47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11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答：小强和小兰一共得了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个大红花。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507" grpId="0"/>
      <p:bldP spid="6" grpId="0"/>
      <p:bldP spid="21509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4"/>
          <p:cNvSpPr>
            <a:spLocks noChangeArrowheads="1"/>
          </p:cNvSpPr>
          <p:nvPr/>
        </p:nvSpPr>
        <p:spPr bwMode="auto">
          <a:xfrm>
            <a:off x="585471" y="1254952"/>
            <a:ext cx="45127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看图列式计算。</a:t>
            </a:r>
          </a:p>
        </p:txBody>
      </p:sp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5346913" y="3376979"/>
            <a:ext cx="20997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台</a:t>
            </a:r>
          </a:p>
        </p:txBody>
      </p:sp>
      <p:grpSp>
        <p:nvGrpSpPr>
          <p:cNvPr id="20483" name="组合 1"/>
          <p:cNvGrpSpPr/>
          <p:nvPr/>
        </p:nvGrpSpPr>
        <p:grpSpPr bwMode="auto">
          <a:xfrm>
            <a:off x="3035512" y="1950661"/>
            <a:ext cx="4125384" cy="3147605"/>
            <a:chOff x="2384087" y="1653462"/>
            <a:chExt cx="3095081" cy="2359797"/>
          </a:xfrm>
        </p:grpSpPr>
        <p:grpSp>
          <p:nvGrpSpPr>
            <p:cNvPr id="20488" name="组合 9"/>
            <p:cNvGrpSpPr/>
            <p:nvPr/>
          </p:nvGrpSpPr>
          <p:grpSpPr bwMode="auto">
            <a:xfrm>
              <a:off x="2404740" y="2354097"/>
              <a:ext cx="3074411" cy="143876"/>
              <a:chOff x="4205652" y="3247293"/>
              <a:chExt cx="5122986" cy="181707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4210931" y="3428697"/>
                <a:ext cx="511773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4205639" y="3246320"/>
                <a:ext cx="0" cy="1823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9326019" y="3246320"/>
                <a:ext cx="0" cy="1823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89" name="组合 13"/>
            <p:cNvGrpSpPr/>
            <p:nvPr/>
          </p:nvGrpSpPr>
          <p:grpSpPr bwMode="auto">
            <a:xfrm>
              <a:off x="2411083" y="1653462"/>
              <a:ext cx="3066495" cy="604652"/>
              <a:chOff x="4211542" y="2546659"/>
              <a:chExt cx="5113597" cy="604652"/>
            </a:xfrm>
          </p:grpSpPr>
          <p:sp>
            <p:nvSpPr>
              <p:cNvPr id="15" name="左大括号 14"/>
              <p:cNvSpPr/>
              <p:nvPr/>
            </p:nvSpPr>
            <p:spPr>
              <a:xfrm rot="5400000">
                <a:off x="6696137" y="522308"/>
                <a:ext cx="144408" cy="5113597"/>
              </a:xfrm>
              <a:prstGeom prst="leftBrace">
                <a:avLst>
                  <a:gd name="adj1" fmla="val 56333"/>
                  <a:gd name="adj2" fmla="val 5000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502" name="Rectangle 7"/>
              <p:cNvSpPr>
                <a:spLocks noChangeArrowheads="1"/>
              </p:cNvSpPr>
              <p:nvPr/>
            </p:nvSpPr>
            <p:spPr bwMode="auto">
              <a:xfrm>
                <a:off x="5323325" y="2546659"/>
                <a:ext cx="2269403" cy="4845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>
                <a:spAutoFit/>
              </a:bodyPr>
              <a:lstStyle/>
              <a:p>
                <a:pPr indent="497205" defTabSz="1219200" eaLnBrk="0" hangingPunct="0">
                  <a:lnSpc>
                    <a:spcPct val="150000"/>
                  </a:lnSpc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40</a:t>
                </a:r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台</a:t>
                </a:r>
              </a:p>
            </p:txBody>
          </p:sp>
        </p:grpSp>
        <p:grpSp>
          <p:nvGrpSpPr>
            <p:cNvPr id="20490" name="组合 19"/>
            <p:cNvGrpSpPr/>
            <p:nvPr/>
          </p:nvGrpSpPr>
          <p:grpSpPr bwMode="auto">
            <a:xfrm>
              <a:off x="2384088" y="3405432"/>
              <a:ext cx="2042213" cy="607827"/>
              <a:chOff x="4240409" y="3541430"/>
              <a:chExt cx="2333598" cy="607827"/>
            </a:xfrm>
          </p:grpSpPr>
          <p:sp>
            <p:nvSpPr>
              <p:cNvPr id="21" name="左大括号 20"/>
              <p:cNvSpPr/>
              <p:nvPr/>
            </p:nvSpPr>
            <p:spPr>
              <a:xfrm rot="16200000">
                <a:off x="5327863" y="2453976"/>
                <a:ext cx="158689" cy="2333598"/>
              </a:xfrm>
              <a:prstGeom prst="leftBrace">
                <a:avLst>
                  <a:gd name="adj1" fmla="val 56333"/>
                  <a:gd name="adj2" fmla="val 50000"/>
                </a:avLst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121920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500" name="Rectangle 7"/>
              <p:cNvSpPr>
                <a:spLocks noChangeArrowheads="1"/>
              </p:cNvSpPr>
              <p:nvPr/>
            </p:nvSpPr>
            <p:spPr bwMode="auto">
              <a:xfrm>
                <a:off x="4649632" y="3664695"/>
                <a:ext cx="1481244" cy="48456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>
                <a:spAutoFit/>
              </a:bodyPr>
              <a:lstStyle/>
              <a:p>
                <a:pPr indent="497205" defTabSz="1219200" eaLnBrk="0" hangingPunct="0">
                  <a:lnSpc>
                    <a:spcPct val="150000"/>
                  </a:lnSpc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?</a:t>
                </a:r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楷体" panose="02010609060101010101" charset="-122"/>
                    <a:sym typeface="Arial" panose="020B0604020202020204" pitchFamily="34" charset="0"/>
                  </a:rPr>
                  <a:t>台</a:t>
                </a:r>
              </a:p>
            </p:txBody>
          </p:sp>
        </p:grpSp>
        <p:grpSp>
          <p:nvGrpSpPr>
            <p:cNvPr id="20491" name="组合 22"/>
            <p:cNvGrpSpPr/>
            <p:nvPr/>
          </p:nvGrpSpPr>
          <p:grpSpPr bwMode="auto">
            <a:xfrm>
              <a:off x="2384087" y="3124544"/>
              <a:ext cx="2043898" cy="157905"/>
              <a:chOff x="4208583" y="4567179"/>
              <a:chExt cx="5116231" cy="184548"/>
            </a:xfrm>
          </p:grpSpPr>
          <p:grpSp>
            <p:nvGrpSpPr>
              <p:cNvPr id="20495" name="组合 23"/>
              <p:cNvGrpSpPr/>
              <p:nvPr/>
            </p:nvGrpSpPr>
            <p:grpSpPr bwMode="auto">
              <a:xfrm>
                <a:off x="4208583" y="4567179"/>
                <a:ext cx="5116231" cy="184548"/>
                <a:chOff x="4205652" y="3247293"/>
                <a:chExt cx="7336482" cy="181707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4211354" y="3428088"/>
                  <a:ext cx="733043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连接符 27"/>
                <p:cNvCxnSpPr/>
                <p:nvPr/>
              </p:nvCxnSpPr>
              <p:spPr>
                <a:xfrm>
                  <a:off x="4205652" y="3247306"/>
                  <a:ext cx="0" cy="18078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接连接符 24"/>
              <p:cNvCxnSpPr/>
              <p:nvPr/>
            </p:nvCxnSpPr>
            <p:spPr>
              <a:xfrm>
                <a:off x="9324574" y="4567192"/>
                <a:ext cx="0" cy="18360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92" name="组合 28"/>
            <p:cNvGrpSpPr/>
            <p:nvPr/>
          </p:nvGrpSpPr>
          <p:grpSpPr bwMode="auto">
            <a:xfrm>
              <a:off x="4412216" y="3158135"/>
              <a:ext cx="1066952" cy="124311"/>
              <a:chOff x="4212671" y="4567179"/>
              <a:chExt cx="5112143" cy="184548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4211674" y="4750555"/>
                <a:ext cx="51131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9324814" y="4566799"/>
                <a:ext cx="0" cy="18375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484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4130" y="2158153"/>
            <a:ext cx="975783" cy="120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图片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0496" y="3220720"/>
            <a:ext cx="14224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645614" y="3335022"/>
            <a:ext cx="3780367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40-12=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8792633" y="3330886"/>
            <a:ext cx="2726267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（台）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3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6"/>
          <p:cNvGrpSpPr/>
          <p:nvPr/>
        </p:nvGrpSpPr>
        <p:grpSpPr bwMode="auto">
          <a:xfrm>
            <a:off x="3290148" y="2492165"/>
            <a:ext cx="2722033" cy="190500"/>
            <a:chOff x="4205652" y="3247293"/>
            <a:chExt cx="5122986" cy="181707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4209637" y="3429000"/>
              <a:ext cx="511900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205652" y="3247293"/>
              <a:ext cx="0" cy="1817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9324656" y="3247293"/>
              <a:ext cx="0" cy="1817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6" name="组合 7"/>
          <p:cNvGrpSpPr/>
          <p:nvPr/>
        </p:nvGrpSpPr>
        <p:grpSpPr bwMode="auto">
          <a:xfrm>
            <a:off x="3298613" y="1526766"/>
            <a:ext cx="2667000" cy="836278"/>
            <a:chOff x="4212671" y="2523727"/>
            <a:chExt cx="5112149" cy="627162"/>
          </a:xfrm>
        </p:grpSpPr>
        <p:sp>
          <p:nvSpPr>
            <p:cNvPr id="20" name="左大括号 19"/>
            <p:cNvSpPr/>
            <p:nvPr/>
          </p:nvSpPr>
          <p:spPr>
            <a:xfrm rot="5400000">
              <a:off x="6696520" y="522589"/>
              <a:ext cx="144451" cy="5112149"/>
            </a:xfrm>
            <a:prstGeom prst="leftBrace">
              <a:avLst>
                <a:gd name="adj1" fmla="val 56333"/>
                <a:gd name="adj2" fmla="val 5000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4" name="Rectangle 7"/>
            <p:cNvSpPr>
              <a:spLocks noChangeArrowheads="1"/>
            </p:cNvSpPr>
            <p:nvPr/>
          </p:nvSpPr>
          <p:spPr bwMode="auto">
            <a:xfrm>
              <a:off x="4878013" y="2523727"/>
              <a:ext cx="3050989" cy="4847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indent="497205" defTabSz="1219200" eaLnBrk="0" hangingPunct="0">
                <a:lnSpc>
                  <a:spcPct val="150000"/>
                </a:lnSpc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26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棵</a:t>
              </a:r>
            </a:p>
          </p:txBody>
        </p:sp>
      </p:grpSp>
      <p:grpSp>
        <p:nvGrpSpPr>
          <p:cNvPr id="21507" name="组合 8"/>
          <p:cNvGrpSpPr/>
          <p:nvPr/>
        </p:nvGrpSpPr>
        <p:grpSpPr bwMode="auto">
          <a:xfrm>
            <a:off x="3262634" y="3893399"/>
            <a:ext cx="4991100" cy="785536"/>
            <a:chOff x="4240410" y="3542132"/>
            <a:chExt cx="2333660" cy="589186"/>
          </a:xfrm>
        </p:grpSpPr>
        <p:sp>
          <p:nvSpPr>
            <p:cNvPr id="18" name="左大括号 17"/>
            <p:cNvSpPr/>
            <p:nvPr/>
          </p:nvSpPr>
          <p:spPr>
            <a:xfrm rot="16200000">
              <a:off x="5328654" y="2453888"/>
              <a:ext cx="157171" cy="2333660"/>
            </a:xfrm>
            <a:prstGeom prst="leftBrace">
              <a:avLst>
                <a:gd name="adj1" fmla="val 56333"/>
                <a:gd name="adj2" fmla="val 5000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2" name="Rectangle 7"/>
            <p:cNvSpPr>
              <a:spLocks noChangeArrowheads="1"/>
            </p:cNvSpPr>
            <p:nvPr/>
          </p:nvSpPr>
          <p:spPr bwMode="auto">
            <a:xfrm>
              <a:off x="5003337" y="3646542"/>
              <a:ext cx="1481243" cy="48477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indent="497205" defTabSz="1219200" eaLnBrk="0" hangingPunct="0">
                <a:lnSpc>
                  <a:spcPct val="150000"/>
                </a:lnSpc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?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棵</a:t>
              </a:r>
            </a:p>
          </p:txBody>
        </p:sp>
      </p:grpSp>
      <p:grpSp>
        <p:nvGrpSpPr>
          <p:cNvPr id="21508" name="组合 9"/>
          <p:cNvGrpSpPr/>
          <p:nvPr/>
        </p:nvGrpSpPr>
        <p:grpSpPr bwMode="auto">
          <a:xfrm>
            <a:off x="3262631" y="3518747"/>
            <a:ext cx="2724149" cy="209551"/>
            <a:chOff x="4208583" y="4567179"/>
            <a:chExt cx="5116231" cy="184548"/>
          </a:xfrm>
        </p:grpSpPr>
        <p:grpSp>
          <p:nvGrpSpPr>
            <p:cNvPr id="21517" name="组合 13"/>
            <p:cNvGrpSpPr/>
            <p:nvPr/>
          </p:nvGrpSpPr>
          <p:grpSpPr bwMode="auto">
            <a:xfrm>
              <a:off x="4208583" y="4567179"/>
              <a:ext cx="5116231" cy="184548"/>
              <a:chOff x="4205652" y="3247293"/>
              <a:chExt cx="7336482" cy="181707"/>
            </a:xfrm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4211351" y="3429000"/>
                <a:ext cx="733078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4205652" y="3247293"/>
                <a:ext cx="0" cy="1817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接连接符 14"/>
            <p:cNvCxnSpPr/>
            <p:nvPr/>
          </p:nvCxnSpPr>
          <p:spPr>
            <a:xfrm>
              <a:off x="9324814" y="4567179"/>
              <a:ext cx="0" cy="1845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09" name="组合 10"/>
          <p:cNvGrpSpPr/>
          <p:nvPr/>
        </p:nvGrpSpPr>
        <p:grpSpPr bwMode="auto">
          <a:xfrm>
            <a:off x="5965614" y="3563198"/>
            <a:ext cx="2288117" cy="165100"/>
            <a:chOff x="4212671" y="4567179"/>
            <a:chExt cx="5112143" cy="184548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4212671" y="4751727"/>
              <a:ext cx="5112143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9324814" y="4567179"/>
              <a:ext cx="0" cy="18454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10" name="图片 2"/>
          <p:cNvPicPr>
            <a:picLocks noChangeAspect="1"/>
          </p:cNvPicPr>
          <p:nvPr/>
        </p:nvPicPr>
        <p:blipFill>
          <a:blip r:embed="rId3"/>
          <a:srcRect l="55499" b="3798"/>
          <a:stretch>
            <a:fillRect/>
          </a:stretch>
        </p:blipFill>
        <p:spPr bwMode="auto">
          <a:xfrm>
            <a:off x="2034964" y="1531198"/>
            <a:ext cx="1049867" cy="134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图片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432" y="3027680"/>
            <a:ext cx="1187449" cy="123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949534" y="4847919"/>
            <a:ext cx="5359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26+24=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48680" y="2896543"/>
            <a:ext cx="2017184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多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棵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156034" y="4868853"/>
            <a:ext cx="2764367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50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（棵）</a:t>
            </a: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3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537634" y="1223995"/>
            <a:ext cx="10981266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 defTabSz="1219200" latinLnBrk="1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小白兔拔了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个萝卜，比小灰兔少拔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个。小灰兔拔了多少个萝卜？两只小兔一共拔了多少个萝卜？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96885" y="2471170"/>
            <a:ext cx="2222083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13+5=18(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　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696885" y="3068981"/>
            <a:ext cx="3386667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13+18=31(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)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61453" y="4039208"/>
            <a:ext cx="11286067" cy="5307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答：小灰兔拔了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个萝卜，两只小兔一共拔了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个萝卜。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19" grpId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660400" y="1215391"/>
            <a:ext cx="10858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在世博园参观，上午来了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名同学，中午走了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39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名同学，下午又来了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名同学，下午还有多少名同学在世博园参观？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163907" y="2694400"/>
            <a:ext cx="16754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68-39+55=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34743" y="3521711"/>
            <a:ext cx="5580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答：下午还有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名同学在世博园参观。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39366" y="2694400"/>
            <a:ext cx="14750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84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（名）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660400" y="1130300"/>
            <a:ext cx="109728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有一只乌龟，它的年龄是用最大的两位数，减去最大的一位数，再加上最小的两位数，这只乌龟多少岁？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12140" y="2990702"/>
            <a:ext cx="1503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99-9+10=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412140" y="3710984"/>
            <a:ext cx="31614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答：这只乌龟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100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岁。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817954" y="2990702"/>
            <a:ext cx="1622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100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（岁）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6" grpId="0"/>
      <p:bldP spid="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75972" y="1130300"/>
            <a:ext cx="4605748" cy="46166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91440" tIns="45720" rIns="91440" bIns="45720">
            <a:spAutoFit/>
          </a:bodyPr>
          <a:lstStyle/>
          <a:p>
            <a:pPr defTabSz="1219200"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这节课你们都学会了哪些知识？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75972" y="2068447"/>
            <a:ext cx="9474200" cy="335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40" tIns="45720" rIns="91440" bIns="4572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用加法和减法解决连续两问的应用题：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）先分析数量关系，通过题中给出的已知条件求出第一个问题；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“一想”</a:t>
            </a:r>
            <a:endParaRPr lang="en-US" altLang="zh-CN" sz="2400" kern="0" dirty="0">
              <a:solidFill>
                <a:srgbClr val="0324ED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）然后把第一个问题的结果当成新的已条件解决第二个问题；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“二用”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 </a:t>
            </a:r>
            <a:endParaRPr lang="en-US" altLang="zh-CN" sz="24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）检验。</a:t>
            </a:r>
            <a:r>
              <a:rPr lang="zh-CN" altLang="en-US" sz="2400" kern="0" dirty="0">
                <a:solidFill>
                  <a:srgbClr val="0324ED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“三查”</a:t>
            </a:r>
            <a:endParaRPr lang="en-US" altLang="zh-CN" sz="2400" kern="0" dirty="0">
              <a:solidFill>
                <a:srgbClr val="0324ED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5606" name="矩形 1"/>
          <p:cNvSpPr>
            <a:spLocks noChangeArrowheads="1"/>
          </p:cNvSpPr>
          <p:nvPr/>
        </p:nvSpPr>
        <p:spPr bwMode="auto">
          <a:xfrm>
            <a:off x="575972" y="1606782"/>
            <a:ext cx="1447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解决问题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r="39454" b="41410"/>
          <a:stretch>
            <a:fillRect/>
          </a:stretch>
        </p:blipFill>
        <p:spPr>
          <a:xfrm>
            <a:off x="-11837" y="112959"/>
            <a:ext cx="2277055" cy="3897163"/>
          </a:xfrm>
          <a:custGeom>
            <a:avLst/>
            <a:gdLst>
              <a:gd name="connsiteX0" fmla="*/ 0 w 2277055"/>
              <a:gd name="connsiteY0" fmla="*/ 0 h 3897163"/>
              <a:gd name="connsiteX1" fmla="*/ 131727 w 2277055"/>
              <a:gd name="connsiteY1" fmla="*/ 0 h 3897163"/>
              <a:gd name="connsiteX2" fmla="*/ 2277055 w 2277055"/>
              <a:gd name="connsiteY2" fmla="*/ 1874464 h 3897163"/>
              <a:gd name="connsiteX3" fmla="*/ 0 w 2277055"/>
              <a:gd name="connsiteY3" fmla="*/ 3897163 h 3897163"/>
              <a:gd name="connsiteX4" fmla="*/ 0 w 2277055"/>
              <a:gd name="connsiteY4" fmla="*/ 0 h 389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7055" h="3897163">
                <a:moveTo>
                  <a:pt x="0" y="0"/>
                </a:moveTo>
                <a:lnTo>
                  <a:pt x="131727" y="0"/>
                </a:lnTo>
                <a:lnTo>
                  <a:pt x="2277055" y="1874464"/>
                </a:lnTo>
                <a:lnTo>
                  <a:pt x="0" y="389716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1" t="29246" r="13340" b="2315"/>
          <a:stretch>
            <a:fillRect/>
          </a:stretch>
        </p:blipFill>
        <p:spPr>
          <a:xfrm>
            <a:off x="0" y="2058295"/>
            <a:ext cx="4552314" cy="4552314"/>
          </a:xfrm>
          <a:custGeom>
            <a:avLst/>
            <a:gdLst>
              <a:gd name="connsiteX0" fmla="*/ 2406368 w 4552314"/>
              <a:gd name="connsiteY0" fmla="*/ 0 h 4552314"/>
              <a:gd name="connsiteX1" fmla="*/ 4552314 w 4552314"/>
              <a:gd name="connsiteY1" fmla="*/ 2406368 h 4552314"/>
              <a:gd name="connsiteX2" fmla="*/ 2145945 w 4552314"/>
              <a:gd name="connsiteY2" fmla="*/ 4552314 h 4552314"/>
              <a:gd name="connsiteX3" fmla="*/ 0 w 4552314"/>
              <a:gd name="connsiteY3" fmla="*/ 2145945 h 4552314"/>
              <a:gd name="connsiteX4" fmla="*/ 2406368 w 4552314"/>
              <a:gd name="connsiteY4" fmla="*/ 0 h 455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314" h="4552314">
                <a:moveTo>
                  <a:pt x="2406368" y="0"/>
                </a:moveTo>
                <a:lnTo>
                  <a:pt x="4552314" y="2406368"/>
                </a:lnTo>
                <a:lnTo>
                  <a:pt x="2145945" y="4552314"/>
                </a:lnTo>
                <a:lnTo>
                  <a:pt x="0" y="2145945"/>
                </a:lnTo>
                <a:lnTo>
                  <a:pt x="2406368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6" t="-1730" r="63950" b="100000"/>
          <a:stretch>
            <a:fillRect/>
          </a:stretch>
        </p:blipFill>
        <p:spPr>
          <a:xfrm>
            <a:off x="-11837" y="-2136"/>
            <a:ext cx="131727" cy="115095"/>
          </a:xfrm>
          <a:custGeom>
            <a:avLst/>
            <a:gdLst>
              <a:gd name="connsiteX0" fmla="*/ 0 w 131727"/>
              <a:gd name="connsiteY0" fmla="*/ 0 h 115095"/>
              <a:gd name="connsiteX1" fmla="*/ 131727 w 131727"/>
              <a:gd name="connsiteY1" fmla="*/ 115095 h 115095"/>
              <a:gd name="connsiteX2" fmla="*/ 0 w 131727"/>
              <a:gd name="connsiteY2" fmla="*/ 115095 h 115095"/>
              <a:gd name="connsiteX3" fmla="*/ 0 w 131727"/>
              <a:gd name="connsiteY3" fmla="*/ 0 h 1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" h="115095">
                <a:moveTo>
                  <a:pt x="0" y="0"/>
                </a:moveTo>
                <a:lnTo>
                  <a:pt x="131727" y="115095"/>
                </a:lnTo>
                <a:lnTo>
                  <a:pt x="0" y="11509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BBD1B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BD1BD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BBD1BD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第二单元  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100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以内的加法和减法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BBD1BD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5" name="菱形 14"/>
          <p:cNvSpPr/>
          <p:nvPr/>
        </p:nvSpPr>
        <p:spPr>
          <a:xfrm rot="273414">
            <a:off x="2928982" y="1756529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菱形 21"/>
          <p:cNvSpPr/>
          <p:nvPr/>
        </p:nvSpPr>
        <p:spPr>
          <a:xfrm rot="21329411">
            <a:off x="1208579" y="79753"/>
            <a:ext cx="1558472" cy="1558472"/>
          </a:xfrm>
          <a:prstGeom prst="diamond">
            <a:avLst/>
          </a:prstGeom>
          <a:solidFill>
            <a:srgbClr val="BBD1BD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菱形 22"/>
          <p:cNvSpPr/>
          <p:nvPr/>
        </p:nvSpPr>
        <p:spPr>
          <a:xfrm>
            <a:off x="935473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10532022" y="607876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6" name="菱形 25"/>
          <p:cNvSpPr/>
          <p:nvPr/>
        </p:nvSpPr>
        <p:spPr>
          <a:xfrm>
            <a:off x="951094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7" name="菱形 26"/>
          <p:cNvSpPr/>
          <p:nvPr/>
        </p:nvSpPr>
        <p:spPr>
          <a:xfrm>
            <a:off x="10688232" y="6067334"/>
            <a:ext cx="1558472" cy="1558472"/>
          </a:xfrm>
          <a:prstGeom prst="diamond">
            <a:avLst/>
          </a:prstGeom>
          <a:solidFill>
            <a:srgbClr val="BBD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4250174"/>
            <a:ext cx="109554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春天来了，到处鲜花盛开，美术班一起去野外写生，我们一起来看看吧。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输入目录文字</a:t>
            </a:r>
          </a:p>
        </p:txBody>
      </p:sp>
      <p:pic>
        <p:nvPicPr>
          <p:cNvPr id="6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3041" y="1626972"/>
            <a:ext cx="3762900" cy="182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26004" y="4342423"/>
            <a:ext cx="1708151" cy="17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圆角矩形标注 5"/>
          <p:cNvSpPr/>
          <p:nvPr/>
        </p:nvSpPr>
        <p:spPr>
          <a:xfrm>
            <a:off x="4073041" y="4342423"/>
            <a:ext cx="4849017" cy="713155"/>
          </a:xfrm>
          <a:prstGeom prst="wedgeRoundRectCallout">
            <a:avLst>
              <a:gd name="adj1" fmla="val 60293"/>
              <a:gd name="adj2" fmla="val -7583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小组讨论：</a:t>
            </a:r>
            <a:r>
              <a:rPr lang="zh-CN" altLang="en-US" sz="2400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该怎样解答这个问题？</a:t>
            </a:r>
          </a:p>
        </p:txBody>
      </p:sp>
      <p:pic>
        <p:nvPicPr>
          <p:cNvPr id="11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550" y="1221548"/>
            <a:ext cx="3762900" cy="182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730738" y="3213527"/>
            <a:ext cx="10788162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9"/>
          <p:cNvSpPr txBox="1">
            <a:spLocks noChangeArrowheads="1"/>
          </p:cNvSpPr>
          <p:nvPr/>
        </p:nvSpPr>
        <p:spPr bwMode="auto">
          <a:xfrm>
            <a:off x="660400" y="1119423"/>
            <a:ext cx="10858500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12301" name="文本框 2"/>
          <p:cNvSpPr txBox="1">
            <a:spLocks noChangeArrowheads="1"/>
          </p:cNvSpPr>
          <p:nvPr/>
        </p:nvSpPr>
        <p:spPr bwMode="auto">
          <a:xfrm>
            <a:off x="74559" y="2317910"/>
            <a:ext cx="31813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知道了什么？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51500" y="4555124"/>
            <a:ext cx="1016000" cy="133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组合 25"/>
          <p:cNvGrpSpPr/>
          <p:nvPr/>
        </p:nvGrpSpPr>
        <p:grpSpPr bwMode="auto">
          <a:xfrm>
            <a:off x="7132049" y="3218271"/>
            <a:ext cx="3727451" cy="873369"/>
            <a:chOff x="4297824" y="989714"/>
            <a:chExt cx="2768396" cy="719157"/>
          </a:xfrm>
        </p:grpSpPr>
        <p:sp>
          <p:nvSpPr>
            <p:cNvPr id="12298" name="矩形 26"/>
            <p:cNvSpPr>
              <a:spLocks noChangeArrowheads="1"/>
            </p:cNvSpPr>
            <p:nvPr/>
          </p:nvSpPr>
          <p:spPr bwMode="auto">
            <a:xfrm>
              <a:off x="4297824" y="1043386"/>
              <a:ext cx="2768396" cy="4524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有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14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名女生，男生比女生少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5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人。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</p:txBody>
        </p:sp>
        <p:sp>
          <p:nvSpPr>
            <p:cNvPr id="30" name="圆角矩形标注 29"/>
            <p:cNvSpPr/>
            <p:nvPr/>
          </p:nvSpPr>
          <p:spPr>
            <a:xfrm>
              <a:off x="4335553" y="989714"/>
              <a:ext cx="2529443" cy="719157"/>
            </a:xfrm>
            <a:prstGeom prst="wedgeRoundRectCallout">
              <a:avLst>
                <a:gd name="adj1" fmla="val 32955"/>
                <a:gd name="adj2" fmla="val 69409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61501" y="2301692"/>
            <a:ext cx="49215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举手发言：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你知道哪些数学信息？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983666" y="4755029"/>
            <a:ext cx="681567" cy="103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组合 31"/>
          <p:cNvGrpSpPr/>
          <p:nvPr/>
        </p:nvGrpSpPr>
        <p:grpSpPr bwMode="auto">
          <a:xfrm>
            <a:off x="1900325" y="3037824"/>
            <a:ext cx="4892361" cy="1505695"/>
            <a:chOff x="1628260" y="2026508"/>
            <a:chExt cx="4834255" cy="1786093"/>
          </a:xfrm>
        </p:grpSpPr>
        <p:sp>
          <p:nvSpPr>
            <p:cNvPr id="12296" name="文本框 5"/>
            <p:cNvSpPr txBox="1">
              <a:spLocks noChangeArrowheads="1"/>
            </p:cNvSpPr>
            <p:nvPr/>
          </p:nvSpPr>
          <p:spPr bwMode="auto">
            <a:xfrm>
              <a:off x="1687949" y="2039808"/>
              <a:ext cx="4714875" cy="14042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要解决两个问题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:</a:t>
              </a:r>
            </a:p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）男生有多少人？</a:t>
              </a:r>
              <a:endPara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endParaRPr>
            </a:p>
            <a:p>
              <a:pPr defTabSz="1219200">
                <a:lnSpc>
                  <a:spcPct val="13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（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2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）美术兴趣小组一共有多少人？</a:t>
              </a:r>
            </a:p>
          </p:txBody>
        </p:sp>
        <p:sp>
          <p:nvSpPr>
            <p:cNvPr id="34" name="圆角矩形标注 33"/>
            <p:cNvSpPr/>
            <p:nvPr/>
          </p:nvSpPr>
          <p:spPr>
            <a:xfrm>
              <a:off x="1628260" y="2026508"/>
              <a:ext cx="4834255" cy="1786093"/>
            </a:xfrm>
            <a:prstGeom prst="wedgeRoundRectCallout">
              <a:avLst>
                <a:gd name="adj1" fmla="val -54126"/>
                <a:gd name="adj2" fmla="val 36536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 bwMode="auto">
          <a:xfrm>
            <a:off x="1675190" y="2059315"/>
            <a:ext cx="389467" cy="683683"/>
            <a:chOff x="4286" y="3094"/>
            <a:chExt cx="460" cy="807"/>
          </a:xfrm>
        </p:grpSpPr>
        <p:sp>
          <p:nvSpPr>
            <p:cNvPr id="6" name="等腰三角形 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 bwMode="auto">
          <a:xfrm>
            <a:off x="1723875" y="2891164"/>
            <a:ext cx="476249" cy="764117"/>
            <a:chOff x="5423" y="3226"/>
            <a:chExt cx="563" cy="903"/>
          </a:xfrm>
        </p:grpSpPr>
        <p:sp>
          <p:nvSpPr>
            <p:cNvPr id="22" name="矩形 21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 bwMode="auto">
          <a:xfrm>
            <a:off x="2071008" y="2059315"/>
            <a:ext cx="389467" cy="683683"/>
            <a:chOff x="4286" y="3094"/>
            <a:chExt cx="460" cy="807"/>
          </a:xfrm>
        </p:grpSpPr>
        <p:sp>
          <p:nvSpPr>
            <p:cNvPr id="34" name="等腰三角形 3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平行四边形 3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 bwMode="auto">
          <a:xfrm>
            <a:off x="2466824" y="2059315"/>
            <a:ext cx="389467" cy="683683"/>
            <a:chOff x="4286" y="3094"/>
            <a:chExt cx="460" cy="807"/>
          </a:xfrm>
        </p:grpSpPr>
        <p:sp>
          <p:nvSpPr>
            <p:cNvPr id="42" name="等腰三角形 4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平行四边形 4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平行四边形 4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组合 48"/>
          <p:cNvGrpSpPr/>
          <p:nvPr/>
        </p:nvGrpSpPr>
        <p:grpSpPr bwMode="auto">
          <a:xfrm>
            <a:off x="2860524" y="2059315"/>
            <a:ext cx="389467" cy="683683"/>
            <a:chOff x="4286" y="3094"/>
            <a:chExt cx="460" cy="807"/>
          </a:xfrm>
        </p:grpSpPr>
        <p:sp>
          <p:nvSpPr>
            <p:cNvPr id="50" name="等腰三角形 4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平行四边形 5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平行四边形 5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组合 56"/>
          <p:cNvGrpSpPr/>
          <p:nvPr/>
        </p:nvGrpSpPr>
        <p:grpSpPr bwMode="auto">
          <a:xfrm>
            <a:off x="3256341" y="2059315"/>
            <a:ext cx="389467" cy="683683"/>
            <a:chOff x="4286" y="3094"/>
            <a:chExt cx="460" cy="807"/>
          </a:xfrm>
        </p:grpSpPr>
        <p:sp>
          <p:nvSpPr>
            <p:cNvPr id="58" name="等腰三角形 5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平行四边形 5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平行四边形 6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62" name="直接连接符 6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 bwMode="auto">
          <a:xfrm>
            <a:off x="3652157" y="2059315"/>
            <a:ext cx="389467" cy="683683"/>
            <a:chOff x="4286" y="3094"/>
            <a:chExt cx="460" cy="807"/>
          </a:xfrm>
        </p:grpSpPr>
        <p:sp>
          <p:nvSpPr>
            <p:cNvPr id="66" name="等腰三角形 6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平行四边形 6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平行四边形 6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0" name="直接连接符 6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 bwMode="auto">
          <a:xfrm>
            <a:off x="4047974" y="2059315"/>
            <a:ext cx="389467" cy="683683"/>
            <a:chOff x="4286" y="3094"/>
            <a:chExt cx="460" cy="807"/>
          </a:xfrm>
        </p:grpSpPr>
        <p:sp>
          <p:nvSpPr>
            <p:cNvPr id="74" name="等腰三角形 7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平行四边形 7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平行四边形 7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78" name="直接连接符 7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组合 80"/>
          <p:cNvGrpSpPr/>
          <p:nvPr/>
        </p:nvGrpSpPr>
        <p:grpSpPr bwMode="auto">
          <a:xfrm>
            <a:off x="4443790" y="2059315"/>
            <a:ext cx="389467" cy="683683"/>
            <a:chOff x="4286" y="3094"/>
            <a:chExt cx="460" cy="807"/>
          </a:xfrm>
        </p:grpSpPr>
        <p:sp>
          <p:nvSpPr>
            <p:cNvPr id="82" name="等腰三角形 8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平行四边形 8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平行四边形 8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组合 88"/>
          <p:cNvGrpSpPr/>
          <p:nvPr/>
        </p:nvGrpSpPr>
        <p:grpSpPr bwMode="auto">
          <a:xfrm>
            <a:off x="4837490" y="2059315"/>
            <a:ext cx="389467" cy="683683"/>
            <a:chOff x="4286" y="3094"/>
            <a:chExt cx="460" cy="807"/>
          </a:xfrm>
        </p:grpSpPr>
        <p:sp>
          <p:nvSpPr>
            <p:cNvPr id="90" name="等腰三角形 8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平行四边形 9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平行四边形 9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94" name="直接连接符 9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组合 96"/>
          <p:cNvGrpSpPr/>
          <p:nvPr/>
        </p:nvGrpSpPr>
        <p:grpSpPr bwMode="auto">
          <a:xfrm>
            <a:off x="5233308" y="2059315"/>
            <a:ext cx="389467" cy="683683"/>
            <a:chOff x="4286" y="3094"/>
            <a:chExt cx="460" cy="807"/>
          </a:xfrm>
        </p:grpSpPr>
        <p:sp>
          <p:nvSpPr>
            <p:cNvPr id="98" name="等腰三角形 9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平行四边形 9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平行四边形 10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02" name="直接连接符 10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 bwMode="auto">
          <a:xfrm>
            <a:off x="5629124" y="2059315"/>
            <a:ext cx="389467" cy="683683"/>
            <a:chOff x="4286" y="3094"/>
            <a:chExt cx="460" cy="807"/>
          </a:xfrm>
        </p:grpSpPr>
        <p:sp>
          <p:nvSpPr>
            <p:cNvPr id="106" name="等腰三角形 10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平行四边形 10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平行四边形 10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0" name="直接连接符 10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 bwMode="auto">
          <a:xfrm>
            <a:off x="6024941" y="2059315"/>
            <a:ext cx="389467" cy="683683"/>
            <a:chOff x="4286" y="3094"/>
            <a:chExt cx="460" cy="807"/>
          </a:xfrm>
        </p:grpSpPr>
        <p:sp>
          <p:nvSpPr>
            <p:cNvPr id="114" name="等腰三角形 11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平行四边形 11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平行四边形 11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 bwMode="auto">
          <a:xfrm>
            <a:off x="6420757" y="2059315"/>
            <a:ext cx="389467" cy="683683"/>
            <a:chOff x="4286" y="3094"/>
            <a:chExt cx="460" cy="807"/>
          </a:xfrm>
        </p:grpSpPr>
        <p:sp>
          <p:nvSpPr>
            <p:cNvPr id="122" name="等腰三角形 12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" name="平行四边形 12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平行四边形 12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26" name="直接连接符 12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组合 128"/>
          <p:cNvGrpSpPr/>
          <p:nvPr/>
        </p:nvGrpSpPr>
        <p:grpSpPr bwMode="auto">
          <a:xfrm>
            <a:off x="6814457" y="2059315"/>
            <a:ext cx="389467" cy="683683"/>
            <a:chOff x="4286" y="3094"/>
            <a:chExt cx="460" cy="807"/>
          </a:xfrm>
        </p:grpSpPr>
        <p:sp>
          <p:nvSpPr>
            <p:cNvPr id="130" name="等腰三角形 12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2" name="平行四边形 13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平行四边形 13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34" name="直接连接符 13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组合 136"/>
          <p:cNvGrpSpPr/>
          <p:nvPr/>
        </p:nvGrpSpPr>
        <p:grpSpPr bwMode="auto">
          <a:xfrm>
            <a:off x="7210274" y="2059315"/>
            <a:ext cx="389467" cy="683683"/>
            <a:chOff x="4286" y="3094"/>
            <a:chExt cx="460" cy="807"/>
          </a:xfrm>
        </p:grpSpPr>
        <p:sp>
          <p:nvSpPr>
            <p:cNvPr id="138" name="等腰三角形 137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0" name="平行四边形 13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1" name="平行四边形 140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42" name="直接连接符 141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组合 144"/>
          <p:cNvGrpSpPr/>
          <p:nvPr/>
        </p:nvGrpSpPr>
        <p:grpSpPr bwMode="auto">
          <a:xfrm>
            <a:off x="7606090" y="2059315"/>
            <a:ext cx="389467" cy="683683"/>
            <a:chOff x="4286" y="3094"/>
            <a:chExt cx="460" cy="807"/>
          </a:xfrm>
        </p:grpSpPr>
        <p:sp>
          <p:nvSpPr>
            <p:cNvPr id="146" name="等腰三角形 14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7" name="椭圆 14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8" name="平行四边形 14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9" name="平行四边形 14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0" name="直接连接符 14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组合 152"/>
          <p:cNvGrpSpPr/>
          <p:nvPr/>
        </p:nvGrpSpPr>
        <p:grpSpPr bwMode="auto">
          <a:xfrm>
            <a:off x="8001908" y="2059315"/>
            <a:ext cx="389467" cy="683683"/>
            <a:chOff x="4286" y="3094"/>
            <a:chExt cx="460" cy="807"/>
          </a:xfrm>
        </p:grpSpPr>
        <p:sp>
          <p:nvSpPr>
            <p:cNvPr id="154" name="等腰三角形 15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6" name="平行四边形 15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7" name="平行四边形 15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8" name="直接连接符 15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连接符 15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1" name="组合 160"/>
          <p:cNvGrpSpPr/>
          <p:nvPr/>
        </p:nvGrpSpPr>
        <p:grpSpPr bwMode="auto">
          <a:xfrm>
            <a:off x="8791424" y="2059315"/>
            <a:ext cx="389467" cy="683683"/>
            <a:chOff x="4286" y="3094"/>
            <a:chExt cx="460" cy="807"/>
          </a:xfrm>
        </p:grpSpPr>
        <p:sp>
          <p:nvSpPr>
            <p:cNvPr id="162" name="等腰三角形 161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" name="椭圆 162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" name="平行四边形 16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5" name="平行四边形 164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66" name="直接连接符 165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166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组合 168"/>
          <p:cNvGrpSpPr/>
          <p:nvPr/>
        </p:nvGrpSpPr>
        <p:grpSpPr bwMode="auto">
          <a:xfrm>
            <a:off x="9583057" y="2059315"/>
            <a:ext cx="389467" cy="683683"/>
            <a:chOff x="4286" y="3094"/>
            <a:chExt cx="460" cy="807"/>
          </a:xfrm>
        </p:grpSpPr>
        <p:sp>
          <p:nvSpPr>
            <p:cNvPr id="170" name="等腰三角形 16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1" name="椭圆 17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2" name="平行四边形 17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3" name="平行四边形 17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74" name="直接连接符 17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组合 176"/>
          <p:cNvGrpSpPr/>
          <p:nvPr/>
        </p:nvGrpSpPr>
        <p:grpSpPr bwMode="auto">
          <a:xfrm>
            <a:off x="10374690" y="2059315"/>
            <a:ext cx="389467" cy="683683"/>
            <a:chOff x="4286" y="3094"/>
            <a:chExt cx="460" cy="807"/>
          </a:xfrm>
        </p:grpSpPr>
        <p:sp>
          <p:nvSpPr>
            <p:cNvPr id="178" name="等腰三角形 177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0" name="平行四边形 179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1" name="平行四边形 180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82" name="直接连接符 181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组合 184"/>
          <p:cNvGrpSpPr/>
          <p:nvPr/>
        </p:nvGrpSpPr>
        <p:grpSpPr bwMode="auto">
          <a:xfrm>
            <a:off x="8397724" y="2059315"/>
            <a:ext cx="389467" cy="683683"/>
            <a:chOff x="4286" y="3094"/>
            <a:chExt cx="460" cy="807"/>
          </a:xfrm>
        </p:grpSpPr>
        <p:sp>
          <p:nvSpPr>
            <p:cNvPr id="186" name="等腰三角形 18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7" name="椭圆 18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8" name="平行四边形 18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9" name="平行四边形 18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9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组合 192"/>
          <p:cNvGrpSpPr/>
          <p:nvPr/>
        </p:nvGrpSpPr>
        <p:grpSpPr bwMode="auto">
          <a:xfrm>
            <a:off x="9187241" y="2059315"/>
            <a:ext cx="389467" cy="683683"/>
            <a:chOff x="4286" y="3094"/>
            <a:chExt cx="460" cy="807"/>
          </a:xfrm>
        </p:grpSpPr>
        <p:sp>
          <p:nvSpPr>
            <p:cNvPr id="194" name="等腰三角形 19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5" name="椭圆 19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6" name="平行四边形 19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7" name="平行四边形 19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98" name="直接连接符 19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9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组合 200"/>
          <p:cNvGrpSpPr/>
          <p:nvPr/>
        </p:nvGrpSpPr>
        <p:grpSpPr bwMode="auto">
          <a:xfrm>
            <a:off x="9978874" y="2059315"/>
            <a:ext cx="389467" cy="683683"/>
            <a:chOff x="4286" y="3094"/>
            <a:chExt cx="460" cy="807"/>
          </a:xfrm>
        </p:grpSpPr>
        <p:sp>
          <p:nvSpPr>
            <p:cNvPr id="202" name="等腰三角形 201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" name="椭圆 202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" name="平行四边形 203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平行四边形 204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06" name="直接连接符 205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连接符 206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连接符 207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组合 208"/>
          <p:cNvGrpSpPr/>
          <p:nvPr/>
        </p:nvGrpSpPr>
        <p:grpSpPr bwMode="auto">
          <a:xfrm>
            <a:off x="10768390" y="2059315"/>
            <a:ext cx="389467" cy="683683"/>
            <a:chOff x="4286" y="3094"/>
            <a:chExt cx="460" cy="807"/>
          </a:xfrm>
        </p:grpSpPr>
        <p:sp>
          <p:nvSpPr>
            <p:cNvPr id="210" name="等腰三角形 209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1" name="椭圆 210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2" name="平行四边形 211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3" name="平行四边形 212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14" name="直接连接符 213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7" name="直接连接符 216"/>
          <p:cNvCxnSpPr/>
          <p:nvPr/>
        </p:nvCxnSpPr>
        <p:spPr>
          <a:xfrm>
            <a:off x="3654274" y="1517448"/>
            <a:ext cx="0" cy="2540000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组合 217"/>
          <p:cNvGrpSpPr/>
          <p:nvPr/>
        </p:nvGrpSpPr>
        <p:grpSpPr bwMode="auto">
          <a:xfrm>
            <a:off x="2085824" y="2891164"/>
            <a:ext cx="476251" cy="764117"/>
            <a:chOff x="5423" y="3226"/>
            <a:chExt cx="563" cy="903"/>
          </a:xfrm>
        </p:grpSpPr>
        <p:sp>
          <p:nvSpPr>
            <p:cNvPr id="219" name="矩形 218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平行四边形 220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平行四边形 221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3" name="直接连接符 222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组合 224"/>
          <p:cNvGrpSpPr/>
          <p:nvPr/>
        </p:nvGrpSpPr>
        <p:grpSpPr bwMode="auto">
          <a:xfrm>
            <a:off x="2447775" y="2891164"/>
            <a:ext cx="476249" cy="764117"/>
            <a:chOff x="5423" y="3226"/>
            <a:chExt cx="563" cy="903"/>
          </a:xfrm>
        </p:grpSpPr>
        <p:sp>
          <p:nvSpPr>
            <p:cNvPr id="226" name="矩形 225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7" name="椭圆 226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8" name="平行四边形 227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9" name="平行四边形 228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0" name="直接连接符 229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接连接符 230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组合 231"/>
          <p:cNvGrpSpPr/>
          <p:nvPr/>
        </p:nvGrpSpPr>
        <p:grpSpPr bwMode="auto">
          <a:xfrm>
            <a:off x="2809724" y="2891164"/>
            <a:ext cx="478367" cy="764117"/>
            <a:chOff x="5423" y="3226"/>
            <a:chExt cx="563" cy="903"/>
          </a:xfrm>
        </p:grpSpPr>
        <p:sp>
          <p:nvSpPr>
            <p:cNvPr id="233" name="矩形 232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4" name="椭圆 233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" name="平行四边形 234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" name="平行四边形 235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7" name="直接连接符 236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/>
          <p:cNvGrpSpPr/>
          <p:nvPr/>
        </p:nvGrpSpPr>
        <p:grpSpPr bwMode="auto">
          <a:xfrm>
            <a:off x="3173790" y="2891164"/>
            <a:ext cx="476251" cy="764117"/>
            <a:chOff x="5423" y="3226"/>
            <a:chExt cx="563" cy="903"/>
          </a:xfrm>
        </p:grpSpPr>
        <p:sp>
          <p:nvSpPr>
            <p:cNvPr id="240" name="矩形 239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1" name="椭圆 240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2" name="平行四边形 241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3" name="平行四边形 242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4" name="直接连接符 243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组合 245"/>
          <p:cNvGrpSpPr/>
          <p:nvPr/>
        </p:nvGrpSpPr>
        <p:grpSpPr bwMode="auto">
          <a:xfrm>
            <a:off x="3700842" y="2891164"/>
            <a:ext cx="476249" cy="764117"/>
            <a:chOff x="5423" y="3226"/>
            <a:chExt cx="563" cy="903"/>
          </a:xfrm>
        </p:grpSpPr>
        <p:sp>
          <p:nvSpPr>
            <p:cNvPr id="247" name="矩形 246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8" name="椭圆 247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9" name="平行四边形 248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0" name="平行四边形 249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51" name="直接连接符 250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接连接符 251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组合 252"/>
          <p:cNvGrpSpPr/>
          <p:nvPr/>
        </p:nvGrpSpPr>
        <p:grpSpPr bwMode="auto">
          <a:xfrm>
            <a:off x="10768391" y="2891164"/>
            <a:ext cx="478367" cy="764117"/>
            <a:chOff x="5423" y="3226"/>
            <a:chExt cx="563" cy="903"/>
          </a:xfrm>
        </p:grpSpPr>
        <p:sp>
          <p:nvSpPr>
            <p:cNvPr id="254" name="矩形 253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5" name="椭圆 254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" name="平行四边形 255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7" name="平行四边形 256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58" name="直接连接符 257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接连接符 258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0" name="直接连接符 259"/>
          <p:cNvCxnSpPr/>
          <p:nvPr/>
        </p:nvCxnSpPr>
        <p:spPr>
          <a:xfrm flipV="1">
            <a:off x="4132641" y="3284865"/>
            <a:ext cx="6671733" cy="4233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左大括号 261"/>
          <p:cNvSpPr/>
          <p:nvPr/>
        </p:nvSpPr>
        <p:spPr>
          <a:xfrm rot="5400000">
            <a:off x="6345616" y="-2865110"/>
            <a:ext cx="190500" cy="943398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3" name="Rectangle 7"/>
          <p:cNvSpPr>
            <a:spLocks noChangeArrowheads="1"/>
          </p:cNvSpPr>
          <p:nvPr/>
        </p:nvSpPr>
        <p:spPr bwMode="auto">
          <a:xfrm>
            <a:off x="5592180" y="1281162"/>
            <a:ext cx="1720849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264" name="左大括号 263"/>
          <p:cNvSpPr/>
          <p:nvPr/>
        </p:nvSpPr>
        <p:spPr>
          <a:xfrm rot="16200000" flipV="1">
            <a:off x="2602291" y="2857298"/>
            <a:ext cx="192617" cy="1902884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5" name="左大括号 264"/>
          <p:cNvSpPr/>
          <p:nvPr/>
        </p:nvSpPr>
        <p:spPr>
          <a:xfrm rot="16200000" flipV="1">
            <a:off x="7309758" y="54831"/>
            <a:ext cx="192616" cy="750358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665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" name="文本框 265"/>
          <p:cNvSpPr txBox="1"/>
          <p:nvPr/>
        </p:nvSpPr>
        <p:spPr>
          <a:xfrm>
            <a:off x="130251" y="4094242"/>
            <a:ext cx="24378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1219200" eaLnBrk="0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比女生少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267" name="Rectangle 7"/>
          <p:cNvSpPr>
            <a:spLocks noChangeArrowheads="1"/>
          </p:cNvSpPr>
          <p:nvPr/>
        </p:nvSpPr>
        <p:spPr bwMode="auto">
          <a:xfrm>
            <a:off x="6562630" y="4068182"/>
            <a:ext cx="1720851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？人</a:t>
            </a:r>
          </a:p>
        </p:txBody>
      </p:sp>
      <p:sp>
        <p:nvSpPr>
          <p:cNvPr id="268" name="文本框 267"/>
          <p:cNvSpPr txBox="1"/>
          <p:nvPr/>
        </p:nvSpPr>
        <p:spPr>
          <a:xfrm>
            <a:off x="88398" y="5184891"/>
            <a:ext cx="92147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205" defTabSz="912495" eaLnBrk="0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求男生有多少人，就是求比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少</a:t>
            </a:r>
            <a:r>
              <a: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的数是多少，用            计算。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69" name="文本框 268"/>
          <p:cNvSpPr txBox="1"/>
          <p:nvPr/>
        </p:nvSpPr>
        <p:spPr>
          <a:xfrm>
            <a:off x="7468507" y="5182773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rPr>
              <a:t>减法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270" name="文本框 269"/>
          <p:cNvSpPr txBox="1"/>
          <p:nvPr/>
        </p:nvSpPr>
        <p:spPr>
          <a:xfrm>
            <a:off x="3231309" y="4334259"/>
            <a:ext cx="2942793" cy="4247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1219200" eaLnBrk="0" hangingPunct="0">
              <a:lnSpc>
                <a:spcPct val="90000"/>
              </a:lnSpc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14 - 5 = 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（人）</a:t>
            </a:r>
          </a:p>
        </p:txBody>
      </p:sp>
      <p:sp>
        <p:nvSpPr>
          <p:cNvPr id="13357" name="文本框 2"/>
          <p:cNvSpPr txBox="1">
            <a:spLocks noChangeArrowheads="1"/>
          </p:cNvSpPr>
          <p:nvPr/>
        </p:nvSpPr>
        <p:spPr bwMode="auto">
          <a:xfrm>
            <a:off x="175755" y="1189583"/>
            <a:ext cx="2569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怎样解答？</a:t>
            </a:r>
          </a:p>
        </p:txBody>
      </p:sp>
      <p:sp>
        <p:nvSpPr>
          <p:cNvPr id="27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3" grpId="0" animBg="1"/>
      <p:bldP spid="264" grpId="0" animBg="1"/>
      <p:bldP spid="265" grpId="0" animBg="1"/>
      <p:bldP spid="266" grpId="0"/>
      <p:bldP spid="267" grpId="0" animBg="1"/>
      <p:bldP spid="268" grpId="0"/>
      <p:bldP spid="269" grpId="0"/>
      <p:bldP spid="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flipV="1">
            <a:off x="7098255" y="2218969"/>
            <a:ext cx="3221567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 bwMode="auto">
          <a:xfrm>
            <a:off x="1393837" y="1876069"/>
            <a:ext cx="389467" cy="683683"/>
            <a:chOff x="4286" y="3094"/>
            <a:chExt cx="460" cy="807"/>
          </a:xfrm>
        </p:grpSpPr>
        <p:sp>
          <p:nvSpPr>
            <p:cNvPr id="6" name="等腰三角形 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 bwMode="auto">
          <a:xfrm>
            <a:off x="6336256" y="1876069"/>
            <a:ext cx="476249" cy="764116"/>
            <a:chOff x="5423" y="3226"/>
            <a:chExt cx="563" cy="903"/>
          </a:xfrm>
        </p:grpSpPr>
        <p:sp>
          <p:nvSpPr>
            <p:cNvPr id="22" name="矩形 21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平行四边形 24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 bwMode="auto">
          <a:xfrm>
            <a:off x="1789655" y="1876069"/>
            <a:ext cx="389467" cy="683683"/>
            <a:chOff x="4286" y="3094"/>
            <a:chExt cx="460" cy="807"/>
          </a:xfrm>
        </p:grpSpPr>
        <p:sp>
          <p:nvSpPr>
            <p:cNvPr id="34" name="等腰三角形 3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平行四边形 3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组合 104"/>
          <p:cNvGrpSpPr/>
          <p:nvPr/>
        </p:nvGrpSpPr>
        <p:grpSpPr bwMode="auto">
          <a:xfrm>
            <a:off x="5347771" y="1876069"/>
            <a:ext cx="389467" cy="683683"/>
            <a:chOff x="4286" y="3094"/>
            <a:chExt cx="460" cy="807"/>
          </a:xfrm>
        </p:grpSpPr>
        <p:sp>
          <p:nvSpPr>
            <p:cNvPr id="106" name="等腰三角形 105"/>
            <p:cNvSpPr/>
            <p:nvPr/>
          </p:nvSpPr>
          <p:spPr>
            <a:xfrm>
              <a:off x="4401" y="3286"/>
              <a:ext cx="278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4386" y="3094"/>
              <a:ext cx="303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平行四边形 107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平行四边形 108"/>
            <p:cNvSpPr/>
            <p:nvPr/>
          </p:nvSpPr>
          <p:spPr>
            <a:xfrm flipH="1">
              <a:off x="4559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0" name="直接连接符 109"/>
            <p:cNvCxnSpPr/>
            <p:nvPr/>
          </p:nvCxnSpPr>
          <p:spPr>
            <a:xfrm>
              <a:off x="455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 flipH="1">
              <a:off x="4319" y="338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 flipV="1">
              <a:off x="4286" y="315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 bwMode="auto">
          <a:xfrm>
            <a:off x="5743588" y="1876069"/>
            <a:ext cx="389467" cy="683683"/>
            <a:chOff x="4286" y="3094"/>
            <a:chExt cx="460" cy="807"/>
          </a:xfrm>
        </p:grpSpPr>
        <p:sp>
          <p:nvSpPr>
            <p:cNvPr id="114" name="等腰三角形 113"/>
            <p:cNvSpPr/>
            <p:nvPr/>
          </p:nvSpPr>
          <p:spPr>
            <a:xfrm>
              <a:off x="4401" y="3286"/>
              <a:ext cx="277" cy="36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4386" y="3094"/>
              <a:ext cx="302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平行四边形 115"/>
            <p:cNvSpPr/>
            <p:nvPr/>
          </p:nvSpPr>
          <p:spPr>
            <a:xfrm>
              <a:off x="4386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平行四边形 116"/>
            <p:cNvSpPr/>
            <p:nvPr/>
          </p:nvSpPr>
          <p:spPr>
            <a:xfrm flipH="1">
              <a:off x="4558" y="3649"/>
              <a:ext cx="120" cy="25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455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flipH="1">
              <a:off x="4318" y="3386"/>
              <a:ext cx="188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 flipV="1">
              <a:off x="4286" y="3156"/>
              <a:ext cx="187" cy="1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组合 217"/>
          <p:cNvGrpSpPr/>
          <p:nvPr/>
        </p:nvGrpSpPr>
        <p:grpSpPr bwMode="auto">
          <a:xfrm>
            <a:off x="6698205" y="1876069"/>
            <a:ext cx="478367" cy="764116"/>
            <a:chOff x="5423" y="3226"/>
            <a:chExt cx="563" cy="903"/>
          </a:xfrm>
        </p:grpSpPr>
        <p:sp>
          <p:nvSpPr>
            <p:cNvPr id="219" name="矩形 218"/>
            <p:cNvSpPr/>
            <p:nvPr/>
          </p:nvSpPr>
          <p:spPr>
            <a:xfrm>
              <a:off x="5548" y="3516"/>
              <a:ext cx="279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5535" y="3226"/>
              <a:ext cx="301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平行四边形 220"/>
            <p:cNvSpPr/>
            <p:nvPr/>
          </p:nvSpPr>
          <p:spPr>
            <a:xfrm>
              <a:off x="5535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平行四边形 221"/>
            <p:cNvSpPr/>
            <p:nvPr/>
          </p:nvSpPr>
          <p:spPr>
            <a:xfrm flipH="1">
              <a:off x="5707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23" name="直接连接符 222"/>
            <p:cNvCxnSpPr/>
            <p:nvPr/>
          </p:nvCxnSpPr>
          <p:spPr>
            <a:xfrm>
              <a:off x="5799" y="3549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接连接符 223"/>
            <p:cNvCxnSpPr/>
            <p:nvPr/>
          </p:nvCxnSpPr>
          <p:spPr>
            <a:xfrm flipH="1">
              <a:off x="5423" y="3541"/>
              <a:ext cx="187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组合 231"/>
          <p:cNvGrpSpPr/>
          <p:nvPr/>
        </p:nvGrpSpPr>
        <p:grpSpPr bwMode="auto">
          <a:xfrm>
            <a:off x="9943056" y="1876069"/>
            <a:ext cx="476249" cy="764116"/>
            <a:chOff x="5423" y="3226"/>
            <a:chExt cx="563" cy="903"/>
          </a:xfrm>
        </p:grpSpPr>
        <p:sp>
          <p:nvSpPr>
            <p:cNvPr id="233" name="矩形 232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4" name="椭圆 233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5" name="平行四边形 234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6" name="平行四边形 235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37" name="直接连接符 236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接连接符 237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/>
          <p:cNvGrpSpPr/>
          <p:nvPr/>
        </p:nvGrpSpPr>
        <p:grpSpPr bwMode="auto">
          <a:xfrm>
            <a:off x="10417189" y="1876069"/>
            <a:ext cx="476249" cy="764116"/>
            <a:chOff x="5423" y="3226"/>
            <a:chExt cx="563" cy="903"/>
          </a:xfrm>
        </p:grpSpPr>
        <p:sp>
          <p:nvSpPr>
            <p:cNvPr id="240" name="矩形 239"/>
            <p:cNvSpPr/>
            <p:nvPr/>
          </p:nvSpPr>
          <p:spPr>
            <a:xfrm>
              <a:off x="5548" y="3516"/>
              <a:ext cx="278" cy="3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1" name="椭圆 240"/>
            <p:cNvSpPr/>
            <p:nvPr/>
          </p:nvSpPr>
          <p:spPr>
            <a:xfrm>
              <a:off x="5536" y="3226"/>
              <a:ext cx="300" cy="2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2" name="平行四边形 241"/>
            <p:cNvSpPr/>
            <p:nvPr/>
          </p:nvSpPr>
          <p:spPr>
            <a:xfrm>
              <a:off x="553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3" name="平行四边形 242"/>
            <p:cNvSpPr/>
            <p:nvPr/>
          </p:nvSpPr>
          <p:spPr>
            <a:xfrm flipH="1">
              <a:off x="5706" y="3876"/>
              <a:ext cx="120" cy="253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244" name="直接连接符 243"/>
            <p:cNvCxnSpPr/>
            <p:nvPr/>
          </p:nvCxnSpPr>
          <p:spPr>
            <a:xfrm>
              <a:off x="5798" y="3549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 flipH="1">
              <a:off x="5423" y="3541"/>
              <a:ext cx="188" cy="1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2" name="左大括号 261"/>
          <p:cNvSpPr/>
          <p:nvPr/>
        </p:nvSpPr>
        <p:spPr>
          <a:xfrm rot="5400000">
            <a:off x="3712646" y="-696739"/>
            <a:ext cx="190500" cy="4730749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3" name="Rectangle 7"/>
          <p:cNvSpPr>
            <a:spLocks noChangeArrowheads="1"/>
          </p:cNvSpPr>
          <p:nvPr/>
        </p:nvSpPr>
        <p:spPr bwMode="auto">
          <a:xfrm>
            <a:off x="2945355" y="1130302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3" name="左大括号 2"/>
          <p:cNvSpPr/>
          <p:nvPr/>
        </p:nvSpPr>
        <p:spPr>
          <a:xfrm rot="5400000">
            <a:off x="8497371" y="-695681"/>
            <a:ext cx="190500" cy="4728633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731138" y="1130302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9" name="左大括号 8"/>
          <p:cNvSpPr/>
          <p:nvPr/>
        </p:nvSpPr>
        <p:spPr>
          <a:xfrm rot="16200000" flipV="1">
            <a:off x="6127763" y="-2091623"/>
            <a:ext cx="190500" cy="9658351"/>
          </a:xfrm>
          <a:prstGeom prst="leftBrace">
            <a:avLst>
              <a:gd name="adj1" fmla="val 56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75289" y="2995084"/>
            <a:ext cx="1722967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90000"/>
              </a:lnSpc>
            </a:pP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？人</a:t>
            </a: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2130438" y="2216852"/>
            <a:ext cx="3221567" cy="2117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782624" y="3274921"/>
            <a:ext cx="3191258" cy="5030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indent="497840" defTabSz="913765" eaLnBrk="0" hangingPunct="0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14 + 9 = 23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（人）</a:t>
            </a: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6831" y="4136866"/>
            <a:ext cx="1016000" cy="153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" name="组合 77"/>
          <p:cNvGrpSpPr/>
          <p:nvPr/>
        </p:nvGrpSpPr>
        <p:grpSpPr bwMode="auto">
          <a:xfrm>
            <a:off x="3191370" y="3960129"/>
            <a:ext cx="5375369" cy="984269"/>
            <a:chOff x="4949412" y="965213"/>
            <a:chExt cx="2694945" cy="1092610"/>
          </a:xfrm>
        </p:grpSpPr>
        <p:sp>
          <p:nvSpPr>
            <p:cNvPr id="14357" name="矩形 78"/>
            <p:cNvSpPr>
              <a:spLocks noChangeArrowheads="1"/>
            </p:cNvSpPr>
            <p:nvPr/>
          </p:nvSpPr>
          <p:spPr bwMode="auto">
            <a:xfrm>
              <a:off x="5022055" y="1091921"/>
              <a:ext cx="2622302" cy="9224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912495" eaLnBrk="0" hangingPunct="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楷体" panose="02010609060101010101" charset="-122"/>
                  <a:sym typeface="Arial" panose="020B0604020202020204" pitchFamily="34" charset="0"/>
                </a:rPr>
                <a:t>求美术兴趣小组一共有多少人，就要把女生人数和男生人数合起来。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等线" panose="02010600030101010101" charset="-122"/>
                <a:sym typeface="Arial" panose="020B0604020202020204" pitchFamily="34" charset="0"/>
              </a:endParaRPr>
            </a:p>
          </p:txBody>
        </p:sp>
        <p:sp>
          <p:nvSpPr>
            <p:cNvPr id="80" name="圆角矩形标注 79"/>
            <p:cNvSpPr/>
            <p:nvPr/>
          </p:nvSpPr>
          <p:spPr>
            <a:xfrm>
              <a:off x="4949412" y="965213"/>
              <a:ext cx="2686401" cy="1092610"/>
            </a:xfrm>
            <a:prstGeom prst="wedgeRoundRectCallout">
              <a:avLst>
                <a:gd name="adj1" fmla="val 59239"/>
                <a:gd name="adj2" fmla="val -25938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animBg="1"/>
      <p:bldP spid="263" grpId="0" animBg="1"/>
      <p:bldP spid="3" grpId="0" animBg="1"/>
      <p:bldP spid="4" grpId="0" animBg="1"/>
      <p:bldP spid="9" grpId="0" animBg="1"/>
      <p:bldP spid="10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660400" y="1174740"/>
            <a:ext cx="11286067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2647019" y="3358138"/>
            <a:ext cx="5228167" cy="535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美术兴趣小组人数：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647019" y="2612527"/>
            <a:ext cx="3285067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男生人数：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554944" y="4140682"/>
            <a:ext cx="10640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口答：男生有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人，美术兴趣小组一共有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256729" y="2612527"/>
            <a:ext cx="2578270" cy="47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14-5=9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421631" y="3375722"/>
            <a:ext cx="2826736" cy="5030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497205" defTabSz="914400" eaLnBrk="0" hangingPunct="0">
              <a:lnSpc>
                <a:spcPct val="12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14+9=23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5370" name="文本框 2"/>
          <p:cNvSpPr txBox="1">
            <a:spLocks noChangeArrowheads="1"/>
          </p:cNvSpPr>
          <p:nvPr/>
        </p:nvSpPr>
        <p:spPr bwMode="auto">
          <a:xfrm>
            <a:off x="231858" y="2414325"/>
            <a:ext cx="2569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怎样解答？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ldLvl="0" animBg="1"/>
      <p:bldP spid="29" grpId="0" bldLvl="0" animBg="1"/>
      <p:bldP spid="30" grpId="0" bldLvl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9"/>
          <p:cNvSpPr txBox="1">
            <a:spLocks noChangeArrowheads="1"/>
          </p:cNvSpPr>
          <p:nvPr/>
        </p:nvSpPr>
        <p:spPr bwMode="auto">
          <a:xfrm>
            <a:off x="565173" y="1214824"/>
            <a:ext cx="11286067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美术兴趣小组有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14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名女生，男生比女生少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人。男生有多少人？美术兴趣小组一共有多少人？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52918" y="2469410"/>
            <a:ext cx="2233083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>
              <a:lnSpc>
                <a:spcPct val="11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检验：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52918" y="4101224"/>
            <a:ext cx="10640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497205"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口答：男生有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人，美术兴趣小组一共有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23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952918" y="2858752"/>
            <a:ext cx="8616949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497205" defTabSz="1219200" eaLnBrk="0" hangingPunct="0">
              <a:lnSpc>
                <a:spcPct val="150000"/>
              </a:lnSpc>
            </a:pP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9+5=14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（人）</a:t>
            </a:r>
            <a:endParaRPr lang="en-US" altLang="zh-CN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楷体" panose="02010609060101010101" charset="-122"/>
              <a:sym typeface="Arial" panose="020B0604020202020204" pitchFamily="34" charset="0"/>
            </a:endParaRPr>
          </a:p>
          <a:p>
            <a:pPr indent="497205" defTabSz="1219200"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因为男生人数加上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楷体" panose="02010609060101010101" charset="-122"/>
                <a:sym typeface="Arial" panose="020B0604020202020204" pitchFamily="34" charset="0"/>
              </a:rPr>
              <a:t>人等于女生人数，解答正确。</a:t>
            </a:r>
            <a:endParaRPr lang="zh-CN" altLang="en-US" sz="2400" kern="0" dirty="0">
              <a:solidFill>
                <a:srgbClr val="0070C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等线" panose="02010600030101010101" charset="-122"/>
              <a:sym typeface="Arial" panose="020B0604020202020204" pitchFamily="34" charset="0"/>
            </a:endParaRPr>
          </a:p>
        </p:txBody>
      </p:sp>
      <p:sp>
        <p:nvSpPr>
          <p:cNvPr id="16392" name="文本框 2"/>
          <p:cNvSpPr txBox="1">
            <a:spLocks noChangeArrowheads="1"/>
          </p:cNvSpPr>
          <p:nvPr/>
        </p:nvSpPr>
        <p:spPr bwMode="auto">
          <a:xfrm>
            <a:off x="178394" y="2487877"/>
            <a:ext cx="28112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解答正确吗？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/>
      <p:bldP spid="30" grpId="0" bldLvl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69621" y="1848896"/>
            <a:ext cx="8794958" cy="2729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解决连续两问的问题要做到：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“一想”“二用”“三查”。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“一想”：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想一想第二问与第一问之间的联系；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“二用”：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灵活运用第一问求出的结果当成第二问的条件；</a:t>
            </a:r>
          </a:p>
          <a:p>
            <a:pPr defTabSz="1219200">
              <a:lnSpc>
                <a:spcPct val="20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“三查”：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做完后检查答案是否正确。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宽屏</PresentationFormat>
  <Paragraphs>130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2020-06-22T09:59:33Z</dcterms:created>
  <dcterms:modified xsi:type="dcterms:W3CDTF">2021-01-08T23:14:27Z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