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4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7" r:id="rId26"/>
    <p:sldId id="283" r:id="rId27"/>
    <p:sldId id="285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3906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693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12" y="90"/>
      </p:cViewPr>
      <p:guideLst>
        <p:guide pos="416"/>
        <p:guide pos="7256"/>
        <p:guide orient="horz" pos="648"/>
        <p:guide orient="horz" pos="390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F576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F576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0" t="1202" r="14503" b="13272"/>
          <a:stretch>
            <a:fillRect/>
          </a:stretch>
        </p:blipFill>
        <p:spPr>
          <a:xfrm>
            <a:off x="11229850" y="-51566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1411" r="26117" b="57219"/>
          <a:stretch>
            <a:fillRect/>
          </a:stretch>
        </p:blipFill>
        <p:spPr>
          <a:xfrm>
            <a:off x="8105863" y="-34723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3" t="44394" r="26417" b="13089"/>
          <a:stretch>
            <a:fillRect/>
          </a:stretch>
        </p:blipFill>
        <p:spPr>
          <a:xfrm>
            <a:off x="8069490" y="3440778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576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5769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4.1  </a:t>
                  </a:r>
                  <a:r>
                    <a:rPr lang="zh-CN" altLang="en-US" sz="5400" b="1" dirty="0">
                      <a:solidFill>
                        <a:srgbClr val="F5769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认识乘法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F5769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3" name="六边形 12"/>
          <p:cNvSpPr/>
          <p:nvPr/>
        </p:nvSpPr>
        <p:spPr>
          <a:xfrm>
            <a:off x="7586392" y="2796178"/>
            <a:ext cx="1273528" cy="1097869"/>
          </a:xfrm>
          <a:prstGeom prst="hexagon">
            <a:avLst/>
          </a:prstGeom>
          <a:solidFill>
            <a:srgbClr val="F5769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30800" y="1393250"/>
            <a:ext cx="4140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）个（   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2584" y="1391203"/>
            <a:ext cx="9863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7105" y="1391203"/>
            <a:ext cx="98425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85039" y="1381283"/>
            <a:ext cx="621453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3+3+3+3+3=15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664188" y="1934850"/>
            <a:ext cx="9004300" cy="952500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     ×       5   = 15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      ×       3 = 15 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052146" y="2080103"/>
            <a:ext cx="436428" cy="682413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757169" y="2820168"/>
            <a:ext cx="1152128" cy="1424827"/>
            <a:chOff x="1115616" y="2115216"/>
            <a:chExt cx="864096" cy="1068619"/>
          </a:xfrm>
        </p:grpSpPr>
        <p:sp>
          <p:nvSpPr>
            <p:cNvPr id="31" name="矩形 30"/>
            <p:cNvSpPr/>
            <p:nvPr/>
          </p:nvSpPr>
          <p:spPr>
            <a:xfrm rot="5400000">
              <a:off x="1408584" y="2126757"/>
              <a:ext cx="36933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…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15616" y="2560588"/>
              <a:ext cx="864096" cy="623247"/>
            </a:xfrm>
            <a:prstGeom prst="rect">
              <a:avLst/>
            </a:prstGeom>
            <a:ln w="22225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相同加数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288122" y="2820167"/>
            <a:ext cx="1152128" cy="1794158"/>
            <a:chOff x="1115616" y="2115216"/>
            <a:chExt cx="864096" cy="1345618"/>
          </a:xfrm>
        </p:grpSpPr>
        <p:sp>
          <p:nvSpPr>
            <p:cNvPr id="35" name="矩形 34"/>
            <p:cNvSpPr/>
            <p:nvPr/>
          </p:nvSpPr>
          <p:spPr>
            <a:xfrm rot="5400000">
              <a:off x="1408584" y="2126757"/>
              <a:ext cx="36933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…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115616" y="2560588"/>
              <a:ext cx="864096" cy="900246"/>
            </a:xfrm>
            <a:prstGeom prst="rect">
              <a:avLst/>
            </a:prstGeom>
            <a:ln w="22225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相同加数的个数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57490" y="2972743"/>
            <a:ext cx="1152128" cy="1254797"/>
            <a:chOff x="1062352" y="2115216"/>
            <a:chExt cx="864096" cy="941097"/>
          </a:xfrm>
        </p:grpSpPr>
        <p:sp>
          <p:nvSpPr>
            <p:cNvPr id="38" name="矩形 37"/>
            <p:cNvSpPr/>
            <p:nvPr/>
          </p:nvSpPr>
          <p:spPr>
            <a:xfrm rot="5400000">
              <a:off x="1408584" y="2126757"/>
              <a:ext cx="36933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…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62352" y="2433066"/>
              <a:ext cx="864096" cy="623247"/>
            </a:xfrm>
            <a:prstGeom prst="rect">
              <a:avLst/>
            </a:prstGeom>
            <a:ln w="22225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相同加数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86649" y="2820166"/>
            <a:ext cx="1152128" cy="1794158"/>
            <a:chOff x="1115616" y="2115216"/>
            <a:chExt cx="864096" cy="1345618"/>
          </a:xfrm>
        </p:grpSpPr>
        <p:sp>
          <p:nvSpPr>
            <p:cNvPr id="43" name="矩形 42"/>
            <p:cNvSpPr/>
            <p:nvPr/>
          </p:nvSpPr>
          <p:spPr>
            <a:xfrm rot="5400000">
              <a:off x="1408584" y="2126757"/>
              <a:ext cx="36933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…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115616" y="2560588"/>
              <a:ext cx="864096" cy="900246"/>
            </a:xfrm>
            <a:prstGeom prst="rect">
              <a:avLst/>
            </a:prstGeom>
            <a:ln w="22225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相同加数的个数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4651520" y="2058305"/>
            <a:ext cx="442128" cy="682413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549230" y="2090023"/>
            <a:ext cx="403795" cy="682413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154304" y="2038697"/>
            <a:ext cx="389652" cy="682413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9427" y="1235937"/>
            <a:ext cx="4140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）个（   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4283" y="1243236"/>
            <a:ext cx="669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2554" y="1233974"/>
            <a:ext cx="61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73734" y="1224241"/>
            <a:ext cx="5152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6+6+6+6=24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356838" y="1939333"/>
            <a:ext cx="5478325" cy="3240556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读作：</a:t>
            </a:r>
            <a:r>
              <a:rPr lang="en-US" altLang="zh-CN" sz="2400" u="sng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  </a:t>
            </a: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 （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读作：</a:t>
            </a:r>
            <a:r>
              <a:rPr lang="en-US" altLang="zh-CN" sz="2400" u="sng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5357503" y="2530418"/>
            <a:ext cx="61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262472" y="3634014"/>
            <a:ext cx="61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678124" y="2530418"/>
            <a:ext cx="669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4956834" y="3624893"/>
            <a:ext cx="669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29306" y="2530418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89670" y="3619947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69649" y="3047945"/>
            <a:ext cx="210185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乘以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69648" y="4166997"/>
            <a:ext cx="210185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乘以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6" name="矩形 5"/>
          <p:cNvSpPr/>
          <p:nvPr/>
        </p:nvSpPr>
        <p:spPr>
          <a:xfrm>
            <a:off x="-1021820" y="5559527"/>
            <a:ext cx="985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上面的加法算式怎样写成乘法算式？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77317" y="1308594"/>
            <a:ext cx="4140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）个（   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2042" y="1315669"/>
            <a:ext cx="669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0200" y="1311905"/>
            <a:ext cx="61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02920" y="1311905"/>
            <a:ext cx="5899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2+2+2+2+2+2+2=14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301154" y="2248630"/>
            <a:ext cx="5518406" cy="3092026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读作：</a:t>
            </a:r>
            <a:r>
              <a:rPr lang="en-US" altLang="zh-CN" sz="2400" u="sng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  </a:t>
            </a: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 （   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读作：</a:t>
            </a:r>
            <a:r>
              <a:rPr lang="en-US" altLang="zh-CN" sz="2400" u="sng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5270437" y="2757029"/>
            <a:ext cx="61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189158" y="3856603"/>
            <a:ext cx="61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6603410" y="2757028"/>
            <a:ext cx="669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4861728" y="3878665"/>
            <a:ext cx="669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54318" y="2757027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64048" y="3856602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71143" y="3256803"/>
            <a:ext cx="210185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乘以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35969" y="4357036"/>
            <a:ext cx="210185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乘以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60400" y="1227095"/>
            <a:ext cx="480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一共有多少个气球？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875671" y="2009775"/>
            <a:ext cx="2567666" cy="1593420"/>
            <a:chOff x="3275856" y="700631"/>
            <a:chExt cx="3595331" cy="2231159"/>
          </a:xfrm>
        </p:grpSpPr>
        <p:pic>
          <p:nvPicPr>
            <p:cNvPr id="6" name="Picture 32" descr="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8" r="69858" b="4512"/>
            <a:stretch>
              <a:fillRect/>
            </a:stretch>
          </p:blipFill>
          <p:spPr bwMode="auto">
            <a:xfrm>
              <a:off x="4494923" y="700631"/>
              <a:ext cx="1219067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2" descr="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8" r="69858" b="4512"/>
            <a:stretch>
              <a:fillRect/>
            </a:stretch>
          </p:blipFill>
          <p:spPr bwMode="auto">
            <a:xfrm>
              <a:off x="3275856" y="1491630"/>
              <a:ext cx="1219067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2" descr="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8" r="69858" b="4512"/>
            <a:stretch>
              <a:fillRect/>
            </a:stretch>
          </p:blipFill>
          <p:spPr bwMode="auto">
            <a:xfrm>
              <a:off x="5652120" y="1491630"/>
              <a:ext cx="1219067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AutoShape 28"/>
          <p:cNvSpPr>
            <a:spLocks noChangeArrowheads="1"/>
          </p:cNvSpPr>
          <p:nvPr/>
        </p:nvSpPr>
        <p:spPr bwMode="auto">
          <a:xfrm flipH="1">
            <a:off x="7447341" y="1588556"/>
            <a:ext cx="2893693" cy="2145268"/>
          </a:xfrm>
          <a:prstGeom prst="wedgeRoundRectCallout">
            <a:avLst>
              <a:gd name="adj1" fmla="val -25623"/>
              <a:gd name="adj2" fmla="val 59637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要求一共有多少个气球，就是把每一束气球的个数加起来，也就是</a:t>
            </a:r>
          </a:p>
          <a:p>
            <a:pPr defTabSz="1219200">
              <a:defRPr/>
            </a:pP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相加。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25" y="3984890"/>
            <a:ext cx="2369750" cy="23697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74761" y="3148328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83486" y="3148328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60400" y="1240832"/>
            <a:ext cx="480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一共有多少个气球？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545694" y="1240832"/>
            <a:ext cx="3713121" cy="2304256"/>
            <a:chOff x="3275856" y="700631"/>
            <a:chExt cx="3595331" cy="2231159"/>
          </a:xfrm>
        </p:grpSpPr>
        <p:pic>
          <p:nvPicPr>
            <p:cNvPr id="6" name="Picture 32" descr="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8" r="69858" b="4512"/>
            <a:stretch>
              <a:fillRect/>
            </a:stretch>
          </p:blipFill>
          <p:spPr bwMode="auto">
            <a:xfrm>
              <a:off x="4494923" y="700631"/>
              <a:ext cx="1219067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2" descr="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8" r="69858" b="4512"/>
            <a:stretch>
              <a:fillRect/>
            </a:stretch>
          </p:blipFill>
          <p:spPr bwMode="auto">
            <a:xfrm>
              <a:off x="3275856" y="1491630"/>
              <a:ext cx="1219067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2" descr="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8" r="69858" b="4512"/>
            <a:stretch>
              <a:fillRect/>
            </a:stretch>
          </p:blipFill>
          <p:spPr bwMode="auto">
            <a:xfrm>
              <a:off x="5652120" y="1491630"/>
              <a:ext cx="1219067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1600372" y="1936791"/>
            <a:ext cx="3750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5=15</a:t>
            </a:r>
            <a:endParaRPr lang="zh-CN" altLang="en-US" sz="2400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800121" y="2609662"/>
            <a:ext cx="27580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5×3=15</a:t>
            </a:r>
            <a:endParaRPr lang="zh-CN" altLang="en-US" sz="2400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785304" y="3350495"/>
            <a:ext cx="2853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3×5=15</a:t>
            </a:r>
            <a:endParaRPr lang="zh-CN" altLang="en-US" sz="2400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29"/>
          <p:cNvGrpSpPr/>
          <p:nvPr/>
        </p:nvGrpSpPr>
        <p:grpSpPr bwMode="auto">
          <a:xfrm>
            <a:off x="1304924" y="3779919"/>
            <a:ext cx="819150" cy="1284817"/>
            <a:chOff x="1658" y="3380"/>
            <a:chExt cx="387" cy="607"/>
          </a:xfrm>
        </p:grpSpPr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 flipH="1" flipV="1">
              <a:off x="1783" y="3380"/>
              <a:ext cx="2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algn="ctr" defTabSz="1219200" eaLnBrk="1" hangingPunct="1">
                <a:defRPr/>
              </a:pPr>
              <a:r>
                <a:rPr lang="en-US" altLang="zh-CN" sz="2400" b="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…</a:t>
              </a:r>
              <a:endPara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1658" y="3594"/>
              <a:ext cx="364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algn="ctr" defTabSz="1219200" eaLnBrk="1" hangingPunct="1">
                <a:defRPr/>
              </a:pPr>
              <a:r>
                <a:rPr lang="zh-CN" altLang="en-US" sz="2400" b="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乘</a:t>
              </a:r>
            </a:p>
            <a:p>
              <a:pPr algn="ctr" defTabSz="1219200" eaLnBrk="1" hangingPunct="1">
                <a:defRPr/>
              </a:pPr>
              <a:r>
                <a:rPr lang="zh-CN" altLang="en-US" sz="2400" b="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数</a:t>
              </a:r>
            </a:p>
          </p:txBody>
        </p:sp>
      </p:grpSp>
      <p:grpSp>
        <p:nvGrpSpPr>
          <p:cNvPr id="20" name="Group 33"/>
          <p:cNvGrpSpPr/>
          <p:nvPr/>
        </p:nvGrpSpPr>
        <p:grpSpPr bwMode="auto">
          <a:xfrm>
            <a:off x="1901497" y="3779919"/>
            <a:ext cx="770467" cy="1284817"/>
            <a:chOff x="1658" y="3380"/>
            <a:chExt cx="364" cy="607"/>
          </a:xfrm>
        </p:grpSpPr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 flipH="1" flipV="1">
              <a:off x="1718" y="3380"/>
              <a:ext cx="2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algn="ctr" defTabSz="1219200" eaLnBrk="1" hangingPunct="1">
                <a:defRPr/>
              </a:pPr>
              <a:r>
                <a:rPr lang="en-US" altLang="zh-CN" sz="2400" b="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…</a:t>
              </a:r>
              <a:endPara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1658" y="3594"/>
              <a:ext cx="364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algn="ctr" defTabSz="1219200" eaLnBrk="1" hangingPunct="1">
                <a:defRPr/>
              </a:pPr>
              <a:r>
                <a:rPr lang="zh-CN" altLang="en-US" sz="2400" b="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乘</a:t>
              </a:r>
            </a:p>
            <a:p>
              <a:pPr algn="ctr" defTabSz="1219200" eaLnBrk="1" hangingPunct="1">
                <a:defRPr/>
              </a:pPr>
              <a:r>
                <a:rPr lang="zh-CN" altLang="en-US" sz="2400" b="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数</a:t>
              </a:r>
            </a:p>
          </p:txBody>
        </p:sp>
      </p:grpSp>
      <p:grpSp>
        <p:nvGrpSpPr>
          <p:cNvPr id="24" name="Group 36"/>
          <p:cNvGrpSpPr/>
          <p:nvPr/>
        </p:nvGrpSpPr>
        <p:grpSpPr bwMode="auto">
          <a:xfrm>
            <a:off x="2490910" y="3782524"/>
            <a:ext cx="770467" cy="944034"/>
            <a:chOff x="1658" y="3366"/>
            <a:chExt cx="364" cy="446"/>
          </a:xfrm>
        </p:grpSpPr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 flipH="1" flipV="1">
              <a:off x="1702" y="3366"/>
              <a:ext cx="2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algn="ctr" defTabSz="1219200" eaLnBrk="1" hangingPunct="1">
                <a:defRPr/>
              </a:pPr>
              <a:r>
                <a:rPr lang="en-US" altLang="zh-CN" sz="2400" b="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…</a:t>
              </a:r>
              <a:endPara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1658" y="3594"/>
              <a:ext cx="36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algn="ctr" defTabSz="1219200" eaLnBrk="1" hangingPunct="1">
                <a:defRPr/>
              </a:pPr>
              <a:r>
                <a:rPr lang="zh-CN" altLang="en-US" sz="2400" b="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</a:t>
              </a: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4503049" y="3848731"/>
            <a:ext cx="7121314" cy="461665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相同几个加数的和就是对应乘法算式的积。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098" y="4232886"/>
            <a:ext cx="2114802" cy="211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27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1652" y="3144256"/>
            <a:ext cx="2097044" cy="2989844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3546193" y="1964293"/>
            <a:ext cx="5320678" cy="221579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乘法算式要记住，相同加数写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前头，</a:t>
            </a:r>
          </a:p>
          <a:p>
            <a:pPr algn="ctr"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乘号跟着加数走，最后写的是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个数，</a:t>
            </a:r>
          </a:p>
          <a:p>
            <a:pPr algn="ctr"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几乘几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是读法，表示几个几相加。</a:t>
            </a:r>
          </a:p>
        </p:txBody>
      </p:sp>
      <p:sp>
        <p:nvSpPr>
          <p:cNvPr id="2" name="矩形 1"/>
          <p:cNvSpPr/>
          <p:nvPr/>
        </p:nvSpPr>
        <p:spPr>
          <a:xfrm>
            <a:off x="576550" y="1130300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巧学妙记：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矩形 5"/>
          <p:cNvSpPr/>
          <p:nvPr/>
        </p:nvSpPr>
        <p:spPr>
          <a:xfrm>
            <a:off x="1949605" y="2133849"/>
            <a:ext cx="15350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85202" y="1150267"/>
            <a:ext cx="5682827" cy="683260"/>
            <a:chOff x="508" y="656"/>
            <a:chExt cx="6712" cy="807"/>
          </a:xfrm>
        </p:grpSpPr>
        <p:sp>
          <p:nvSpPr>
            <p:cNvPr id="15" name="文本框 14"/>
            <p:cNvSpPr txBox="1"/>
            <p:nvPr/>
          </p:nvSpPr>
          <p:spPr>
            <a:xfrm>
              <a:off x="508" y="771"/>
              <a:ext cx="6712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先用              摆一摆，再填写加法算式。</a:t>
              </a:r>
            </a:p>
          </p:txBody>
        </p:sp>
        <p:pic>
          <p:nvPicPr>
            <p:cNvPr id="17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58" y="656"/>
              <a:ext cx="495" cy="80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2678112"/>
            <a:ext cx="2702560" cy="1117600"/>
          </a:xfrm>
          <a:prstGeom prst="rect">
            <a:avLst/>
          </a:prstGeom>
        </p:spPr>
      </p:pic>
      <p:sp>
        <p:nvSpPr>
          <p:cNvPr id="58" name="矩形 5"/>
          <p:cNvSpPr/>
          <p:nvPr/>
        </p:nvSpPr>
        <p:spPr>
          <a:xfrm>
            <a:off x="5124786" y="2175192"/>
            <a:ext cx="124883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4332183" y="3862110"/>
            <a:ext cx="3085253" cy="492760"/>
            <a:chOff x="7236" y="4219"/>
            <a:chExt cx="3644" cy="582"/>
          </a:xfrm>
        </p:grpSpPr>
        <p:sp>
          <p:nvSpPr>
            <p:cNvPr id="24" name="矩形 23"/>
            <p:cNvSpPr/>
            <p:nvPr/>
          </p:nvSpPr>
          <p:spPr>
            <a:xfrm>
              <a:off x="7236" y="4310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257" y="4310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9278" y="4310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0411" y="4310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758" y="4219"/>
              <a:ext cx="430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9859" y="4256"/>
              <a:ext cx="430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endParaRPr 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782" y="4228"/>
              <a:ext cx="430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06524" y="3899750"/>
            <a:ext cx="3397673" cy="473285"/>
            <a:chOff x="927" y="4413"/>
            <a:chExt cx="4013" cy="559"/>
          </a:xfrm>
        </p:grpSpPr>
        <p:sp>
          <p:nvSpPr>
            <p:cNvPr id="66" name="矩形 65"/>
            <p:cNvSpPr/>
            <p:nvPr/>
          </p:nvSpPr>
          <p:spPr>
            <a:xfrm>
              <a:off x="927" y="4492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813" y="4492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699" y="4492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585" y="4492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471" y="4490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373" y="4413"/>
              <a:ext cx="63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  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2268" y="4427"/>
              <a:ext cx="430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047" y="4413"/>
              <a:ext cx="430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170" y="4422"/>
              <a:ext cx="430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</a:p>
          </p:txBody>
        </p:sp>
      </p:grpSp>
      <p:pic>
        <p:nvPicPr>
          <p:cNvPr id="76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4661" y="2999846"/>
            <a:ext cx="419100" cy="6836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8978" y="2976563"/>
            <a:ext cx="419100" cy="6836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427" y="2997730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4211" y="2999846"/>
            <a:ext cx="419100" cy="6836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7011" y="3018896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1327" y="2995612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3778" y="3018896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4444" y="3018896"/>
            <a:ext cx="421216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6445" y="3018896"/>
            <a:ext cx="419100" cy="6836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878" y="2995612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3211" y="3018896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994" y="3018896"/>
            <a:ext cx="419100" cy="6836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" name="矩形 5"/>
          <p:cNvSpPr/>
          <p:nvPr/>
        </p:nvSpPr>
        <p:spPr>
          <a:xfrm>
            <a:off x="8874761" y="2205325"/>
            <a:ext cx="124883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pic>
        <p:nvPicPr>
          <p:cNvPr id="89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1027" y="2904172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5345" y="2880890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8461" y="2904172"/>
            <a:ext cx="421217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661" y="2912639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9978" y="2889356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4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5211" y="2912639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0727" y="2918990"/>
            <a:ext cx="419100" cy="6836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5044" y="2895706"/>
            <a:ext cx="421216" cy="6836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0278" y="2918990"/>
            <a:ext cx="419100" cy="6836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6594" y="2912639"/>
            <a:ext cx="421217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3027" y="2889356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6145" y="2912639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75527" y="2923223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845" y="2902056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5078" y="2923223"/>
            <a:ext cx="4191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" name="TextBox 25"/>
          <p:cNvSpPr txBox="1"/>
          <p:nvPr/>
        </p:nvSpPr>
        <p:spPr>
          <a:xfrm>
            <a:off x="7998673" y="3850439"/>
            <a:ext cx="324484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3=15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0" name="组合 12"/>
          <p:cNvGrpSpPr/>
          <p:nvPr/>
        </p:nvGrpSpPr>
        <p:grpSpPr>
          <a:xfrm>
            <a:off x="600711" y="3923508"/>
            <a:ext cx="3488267" cy="471488"/>
            <a:chOff x="358" y="2642"/>
            <a:chExt cx="1648" cy="297"/>
          </a:xfrm>
        </p:grpSpPr>
        <p:sp>
          <p:nvSpPr>
            <p:cNvPr id="121" name="TextBox 21"/>
            <p:cNvSpPr txBox="1"/>
            <p:nvPr/>
          </p:nvSpPr>
          <p:spPr>
            <a:xfrm>
              <a:off x="358" y="2648"/>
              <a:ext cx="168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22" name="TextBox 21"/>
            <p:cNvSpPr txBox="1"/>
            <p:nvPr/>
          </p:nvSpPr>
          <p:spPr>
            <a:xfrm>
              <a:off x="722" y="2648"/>
              <a:ext cx="168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23" name="TextBox 21"/>
            <p:cNvSpPr txBox="1"/>
            <p:nvPr/>
          </p:nvSpPr>
          <p:spPr>
            <a:xfrm>
              <a:off x="1064" y="2642"/>
              <a:ext cx="168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24" name="TextBox 21"/>
            <p:cNvSpPr txBox="1"/>
            <p:nvPr/>
          </p:nvSpPr>
          <p:spPr>
            <a:xfrm>
              <a:off x="1412" y="2648"/>
              <a:ext cx="168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25" name="TextBox 21"/>
            <p:cNvSpPr txBox="1"/>
            <p:nvPr/>
          </p:nvSpPr>
          <p:spPr>
            <a:xfrm>
              <a:off x="1919" y="2648"/>
              <a:ext cx="87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1219200"/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组合 18"/>
          <p:cNvGrpSpPr/>
          <p:nvPr/>
        </p:nvGrpSpPr>
        <p:grpSpPr>
          <a:xfrm>
            <a:off x="4330702" y="3897740"/>
            <a:ext cx="2724150" cy="461963"/>
            <a:chOff x="2244" y="2648"/>
            <a:chExt cx="1287" cy="291"/>
          </a:xfrm>
        </p:grpSpPr>
        <p:sp>
          <p:nvSpPr>
            <p:cNvPr id="127" name="TextBox 21"/>
            <p:cNvSpPr txBox="1"/>
            <p:nvPr/>
          </p:nvSpPr>
          <p:spPr>
            <a:xfrm>
              <a:off x="2244" y="2648"/>
              <a:ext cx="168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TextBox 21"/>
            <p:cNvSpPr txBox="1"/>
            <p:nvPr/>
          </p:nvSpPr>
          <p:spPr>
            <a:xfrm>
              <a:off x="2647" y="2648"/>
              <a:ext cx="168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TextBox 21"/>
            <p:cNvSpPr txBox="1"/>
            <p:nvPr/>
          </p:nvSpPr>
          <p:spPr>
            <a:xfrm>
              <a:off x="3051" y="2648"/>
              <a:ext cx="168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TextBox 21"/>
            <p:cNvSpPr txBox="1"/>
            <p:nvPr/>
          </p:nvSpPr>
          <p:spPr>
            <a:xfrm>
              <a:off x="3444" y="2648"/>
              <a:ext cx="87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defTabSz="1219200"/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1" name="Rectangle 30"/>
          <p:cNvSpPr/>
          <p:nvPr/>
        </p:nvSpPr>
        <p:spPr>
          <a:xfrm>
            <a:off x="3627559" y="3945582"/>
            <a:ext cx="35618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32" name="Rectangle 31"/>
          <p:cNvSpPr/>
          <p:nvPr/>
        </p:nvSpPr>
        <p:spPr>
          <a:xfrm>
            <a:off x="6942244" y="3890177"/>
            <a:ext cx="52770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7901093" y="4384734"/>
            <a:ext cx="30903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31" grpId="0"/>
      <p:bldP spid="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07" y="1323530"/>
            <a:ext cx="9652847" cy="1473200"/>
          </a:xfrm>
          <a:prstGeom prst="rect">
            <a:avLst/>
          </a:prstGeom>
        </p:spPr>
      </p:pic>
      <p:sp>
        <p:nvSpPr>
          <p:cNvPr id="3" name="左大括号 2"/>
          <p:cNvSpPr/>
          <p:nvPr/>
        </p:nvSpPr>
        <p:spPr>
          <a:xfrm rot="16200000">
            <a:off x="5805593" y="-1738747"/>
            <a:ext cx="500380" cy="94911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3573" y="3329207"/>
            <a:ext cx="4140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）个（   ）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586317" y="4013236"/>
            <a:ext cx="102150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加法算式：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586317" y="4921242"/>
            <a:ext cx="10582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乘法算式：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218163" y="3973710"/>
            <a:ext cx="6712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+4+4+4+4+4+4+4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054436" y="4885517"/>
            <a:ext cx="27580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4×8=32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820561" y="4881715"/>
            <a:ext cx="27580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8×4=32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00484" y="3289759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53108" y="3318969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1224600"/>
            <a:ext cx="52373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把下面的加法算式改写成乘法算式。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059262" y="2272449"/>
            <a:ext cx="3189393" cy="484293"/>
            <a:chOff x="6965" y="3734"/>
            <a:chExt cx="3767" cy="572"/>
          </a:xfrm>
        </p:grpSpPr>
        <p:sp>
          <p:nvSpPr>
            <p:cNvPr id="6" name="矩形 5"/>
            <p:cNvSpPr/>
            <p:nvPr/>
          </p:nvSpPr>
          <p:spPr>
            <a:xfrm>
              <a:off x="6965" y="3821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000" y="3820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416" y="3735"/>
              <a:ext cx="59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endParaRPr lang="en-US" sz="2400" kern="0" dirty="0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8553" y="3761"/>
              <a:ext cx="59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9228" y="3806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0263" y="3805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688" y="3734"/>
              <a:ext cx="59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endParaRPr lang="en-US" sz="2400" kern="0" dirty="0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358172" y="2292700"/>
            <a:ext cx="176041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en-US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+7+7+7+7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358172" y="3103879"/>
            <a:ext cx="157286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en-US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+15+15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5042758" y="3091601"/>
            <a:ext cx="3189393" cy="494453"/>
            <a:chOff x="6965" y="3762"/>
            <a:chExt cx="3767" cy="584"/>
          </a:xfrm>
        </p:grpSpPr>
        <p:sp>
          <p:nvSpPr>
            <p:cNvPr id="54" name="矩形 53"/>
            <p:cNvSpPr/>
            <p:nvPr/>
          </p:nvSpPr>
          <p:spPr>
            <a:xfrm>
              <a:off x="6965" y="3821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8000" y="3820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7467" y="3780"/>
              <a:ext cx="59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endParaRPr lang="en-US" sz="2400" kern="0" dirty="0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8583" y="3801"/>
              <a:ext cx="59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9228" y="3806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0263" y="3805"/>
              <a:ext cx="469" cy="459"/>
            </a:xfrm>
            <a:prstGeom prst="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9697" y="3762"/>
              <a:ext cx="59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endParaRPr lang="en-US" sz="2400" kern="0" dirty="0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052065" y="2313089"/>
            <a:ext cx="1251374" cy="471593"/>
            <a:chOff x="7395" y="2744"/>
            <a:chExt cx="1478" cy="557"/>
          </a:xfrm>
        </p:grpSpPr>
        <p:sp>
          <p:nvSpPr>
            <p:cNvPr id="81" name="文本框 80"/>
            <p:cNvSpPr txBox="1"/>
            <p:nvPr/>
          </p:nvSpPr>
          <p:spPr>
            <a:xfrm>
              <a:off x="7395" y="2756"/>
              <a:ext cx="42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8452" y="2744"/>
              <a:ext cx="42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977380" y="2302929"/>
            <a:ext cx="1228514" cy="471593"/>
            <a:chOff x="9675" y="2732"/>
            <a:chExt cx="1451" cy="557"/>
          </a:xfrm>
        </p:grpSpPr>
        <p:sp>
          <p:nvSpPr>
            <p:cNvPr id="83" name="文本框 82"/>
            <p:cNvSpPr txBox="1"/>
            <p:nvPr/>
          </p:nvSpPr>
          <p:spPr>
            <a:xfrm>
              <a:off x="9675" y="2732"/>
              <a:ext cx="42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0705" y="2744"/>
              <a:ext cx="42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971208" y="3117001"/>
            <a:ext cx="1361441" cy="462280"/>
            <a:chOff x="7260" y="4324"/>
            <a:chExt cx="1608" cy="546"/>
          </a:xfrm>
        </p:grpSpPr>
        <p:sp>
          <p:nvSpPr>
            <p:cNvPr id="85" name="文本框 84"/>
            <p:cNvSpPr txBox="1"/>
            <p:nvPr/>
          </p:nvSpPr>
          <p:spPr>
            <a:xfrm>
              <a:off x="7260" y="4325"/>
              <a:ext cx="623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4400"/>
              <a:r>
                <a:rPr lang="en-US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15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8447" y="4324"/>
              <a:ext cx="42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959611" y="3114034"/>
            <a:ext cx="1292859" cy="463127"/>
            <a:chOff x="9658" y="4313"/>
            <a:chExt cx="1527" cy="547"/>
          </a:xfrm>
        </p:grpSpPr>
        <p:sp>
          <p:nvSpPr>
            <p:cNvPr id="86" name="文本框 85"/>
            <p:cNvSpPr txBox="1"/>
            <p:nvPr/>
          </p:nvSpPr>
          <p:spPr>
            <a:xfrm>
              <a:off x="10562" y="4313"/>
              <a:ext cx="623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4400"/>
              <a:r>
                <a:rPr lang="en-US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15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9658" y="4315"/>
              <a:ext cx="421" cy="5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1219200"/>
              <a:r>
                <a:rPr lang="en-US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/>
          <p:cNvSpPr txBox="1"/>
          <p:nvPr/>
        </p:nvSpPr>
        <p:spPr>
          <a:xfrm>
            <a:off x="660400" y="1217040"/>
            <a:ext cx="4286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看图列式计算。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767242" y="1942529"/>
            <a:ext cx="9795701" cy="3463768"/>
            <a:chOff x="899592" y="1055531"/>
            <a:chExt cx="7065750" cy="2597826"/>
          </a:xfrm>
        </p:grpSpPr>
        <p:sp>
          <p:nvSpPr>
            <p:cNvPr id="6" name="TextBox 19"/>
            <p:cNvSpPr txBox="1"/>
            <p:nvPr/>
          </p:nvSpPr>
          <p:spPr>
            <a:xfrm>
              <a:off x="899592" y="2211710"/>
              <a:ext cx="165618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加法算式：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124733" y="1055531"/>
              <a:ext cx="4633750" cy="681727"/>
              <a:chOff x="1083615" y="1241203"/>
              <a:chExt cx="4633750" cy="68172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083615" y="1241205"/>
                <a:ext cx="740705" cy="681725"/>
                <a:chOff x="1083615" y="1241205"/>
                <a:chExt cx="740705" cy="681725"/>
              </a:xfrm>
            </p:grpSpPr>
            <p:sp>
              <p:nvSpPr>
                <p:cNvPr id="8" name="等腰三角形 7"/>
                <p:cNvSpPr/>
                <p:nvPr/>
              </p:nvSpPr>
              <p:spPr>
                <a:xfrm>
                  <a:off x="1280123" y="1241205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>
                  <a:off x="1083615" y="1612551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>
                  <a:off x="1464280" y="1612550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2051720" y="1241204"/>
                <a:ext cx="740705" cy="681725"/>
                <a:chOff x="1083615" y="1241205"/>
                <a:chExt cx="740705" cy="681725"/>
              </a:xfrm>
            </p:grpSpPr>
            <p:sp>
              <p:nvSpPr>
                <p:cNvPr id="15" name="等腰三角形 14"/>
                <p:cNvSpPr/>
                <p:nvPr/>
              </p:nvSpPr>
              <p:spPr>
                <a:xfrm>
                  <a:off x="1280123" y="1241205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等腰三角形 15"/>
                <p:cNvSpPr/>
                <p:nvPr/>
              </p:nvSpPr>
              <p:spPr>
                <a:xfrm>
                  <a:off x="1083615" y="1612551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等腰三角形 16"/>
                <p:cNvSpPr/>
                <p:nvPr/>
              </p:nvSpPr>
              <p:spPr>
                <a:xfrm>
                  <a:off x="1464280" y="1612550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3019825" y="1241204"/>
                <a:ext cx="740705" cy="681725"/>
                <a:chOff x="1083615" y="1241205"/>
                <a:chExt cx="740705" cy="681725"/>
              </a:xfrm>
            </p:grpSpPr>
            <p:sp>
              <p:nvSpPr>
                <p:cNvPr id="19" name="等腰三角形 18"/>
                <p:cNvSpPr/>
                <p:nvPr/>
              </p:nvSpPr>
              <p:spPr>
                <a:xfrm>
                  <a:off x="1280123" y="1241205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等腰三角形 19"/>
                <p:cNvSpPr/>
                <p:nvPr/>
              </p:nvSpPr>
              <p:spPr>
                <a:xfrm>
                  <a:off x="1083615" y="1612551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等腰三角形 22"/>
                <p:cNvSpPr/>
                <p:nvPr/>
              </p:nvSpPr>
              <p:spPr>
                <a:xfrm>
                  <a:off x="1464280" y="1612550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987930" y="1241203"/>
                <a:ext cx="740705" cy="681725"/>
                <a:chOff x="1083615" y="1241205"/>
                <a:chExt cx="740705" cy="681725"/>
              </a:xfrm>
            </p:grpSpPr>
            <p:sp>
              <p:nvSpPr>
                <p:cNvPr id="26" name="等腰三角形 25"/>
                <p:cNvSpPr/>
                <p:nvPr/>
              </p:nvSpPr>
              <p:spPr>
                <a:xfrm>
                  <a:off x="1280123" y="1241205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等腰三角形 26"/>
                <p:cNvSpPr/>
                <p:nvPr/>
              </p:nvSpPr>
              <p:spPr>
                <a:xfrm>
                  <a:off x="1083615" y="1612551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等腰三角形 27"/>
                <p:cNvSpPr/>
                <p:nvPr/>
              </p:nvSpPr>
              <p:spPr>
                <a:xfrm>
                  <a:off x="1464280" y="1612550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4976660" y="1241203"/>
                <a:ext cx="740705" cy="681725"/>
                <a:chOff x="1083615" y="1241205"/>
                <a:chExt cx="740705" cy="681725"/>
              </a:xfrm>
            </p:grpSpPr>
            <p:sp>
              <p:nvSpPr>
                <p:cNvPr id="31" name="等腰三角形 30"/>
                <p:cNvSpPr/>
                <p:nvPr/>
              </p:nvSpPr>
              <p:spPr>
                <a:xfrm>
                  <a:off x="1280123" y="1241205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等腰三角形 31"/>
                <p:cNvSpPr/>
                <p:nvPr/>
              </p:nvSpPr>
              <p:spPr>
                <a:xfrm>
                  <a:off x="1083615" y="1612551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等腰三角形 32"/>
                <p:cNvSpPr/>
                <p:nvPr/>
              </p:nvSpPr>
              <p:spPr>
                <a:xfrm>
                  <a:off x="1464280" y="1612550"/>
                  <a:ext cx="360040" cy="310379"/>
                </a:xfrm>
                <a:prstGeom prst="triangl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5" name="TextBox 19"/>
            <p:cNvSpPr txBox="1"/>
            <p:nvPr/>
          </p:nvSpPr>
          <p:spPr>
            <a:xfrm>
              <a:off x="899592" y="2783403"/>
              <a:ext cx="673965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乘法算式：（ 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）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2555776" y="2642891"/>
              <a:ext cx="265851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19"/>
            <p:cNvSpPr txBox="1"/>
            <p:nvPr/>
          </p:nvSpPr>
          <p:spPr>
            <a:xfrm>
              <a:off x="2289346" y="3307108"/>
              <a:ext cx="567599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或（ 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）</a:t>
              </a:r>
            </a:p>
          </p:txBody>
        </p:sp>
      </p:grp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4471234" y="4212375"/>
            <a:ext cx="129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6"/>
          <p:cNvSpPr txBox="1">
            <a:spLocks noChangeArrowheads="1"/>
          </p:cNvSpPr>
          <p:nvPr/>
        </p:nvSpPr>
        <p:spPr bwMode="auto">
          <a:xfrm>
            <a:off x="5559286" y="4230154"/>
            <a:ext cx="129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6"/>
          <p:cNvSpPr txBox="1">
            <a:spLocks noChangeArrowheads="1"/>
          </p:cNvSpPr>
          <p:nvPr/>
        </p:nvSpPr>
        <p:spPr bwMode="auto">
          <a:xfrm>
            <a:off x="3920146" y="4932894"/>
            <a:ext cx="129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6"/>
          <p:cNvSpPr txBox="1">
            <a:spLocks noChangeArrowheads="1"/>
          </p:cNvSpPr>
          <p:nvPr/>
        </p:nvSpPr>
        <p:spPr bwMode="auto">
          <a:xfrm>
            <a:off x="5170532" y="4915568"/>
            <a:ext cx="129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6"/>
          <p:cNvSpPr txBox="1">
            <a:spLocks noChangeArrowheads="1"/>
          </p:cNvSpPr>
          <p:nvPr/>
        </p:nvSpPr>
        <p:spPr bwMode="auto">
          <a:xfrm>
            <a:off x="6269136" y="4924311"/>
            <a:ext cx="129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6"/>
          <p:cNvSpPr txBox="1">
            <a:spLocks noChangeArrowheads="1"/>
          </p:cNvSpPr>
          <p:nvPr/>
        </p:nvSpPr>
        <p:spPr bwMode="auto">
          <a:xfrm>
            <a:off x="3210812" y="4224854"/>
            <a:ext cx="129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16"/>
          <p:cNvSpPr txBox="1">
            <a:spLocks noChangeArrowheads="1"/>
          </p:cNvSpPr>
          <p:nvPr/>
        </p:nvSpPr>
        <p:spPr bwMode="auto">
          <a:xfrm>
            <a:off x="3663114" y="3513995"/>
            <a:ext cx="396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3+3+3+3+3=15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394" y="1192673"/>
            <a:ext cx="1688939" cy="2407994"/>
          </a:xfrm>
          <a:prstGeom prst="rect">
            <a:avLst/>
          </a:prstGeom>
        </p:spPr>
      </p:pic>
      <p:pic>
        <p:nvPicPr>
          <p:cNvPr id="15" name="图片 14" descr="E:\01小学数学资料\时代天华\人教一、二年级约稿文件\辅助资料\人物图片\图片1541.png图片15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72858" y="2974076"/>
            <a:ext cx="3846285" cy="281281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2982899" y="1296237"/>
            <a:ext cx="4915106" cy="919401"/>
          </a:xfrm>
          <a:prstGeom prst="wedgeRoundRectCallout">
            <a:avLst>
              <a:gd name="adj1" fmla="val -55465"/>
              <a:gd name="adj2" fmla="val -2590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看！小朋友们玩的多开心，我们一起去看看小朋友们都玩的什么吧！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9"/>
          <p:cNvSpPr txBox="1"/>
          <p:nvPr/>
        </p:nvSpPr>
        <p:spPr>
          <a:xfrm>
            <a:off x="2030452" y="3290031"/>
            <a:ext cx="2208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加法算式：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2030452" y="4151254"/>
            <a:ext cx="912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乘法算式：（    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）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599852" y="3819934"/>
            <a:ext cx="373670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19"/>
          <p:cNvSpPr txBox="1"/>
          <p:nvPr/>
        </p:nvSpPr>
        <p:spPr>
          <a:xfrm>
            <a:off x="3227315" y="4736609"/>
            <a:ext cx="695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或（    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）</a:t>
            </a:r>
          </a:p>
        </p:txBody>
      </p:sp>
      <p:sp>
        <p:nvSpPr>
          <p:cNvPr id="60" name="TextBox 16"/>
          <p:cNvSpPr txBox="1">
            <a:spLocks noChangeArrowheads="1"/>
          </p:cNvSpPr>
          <p:nvPr/>
        </p:nvSpPr>
        <p:spPr bwMode="auto">
          <a:xfrm>
            <a:off x="4749031" y="4140366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6"/>
          <p:cNvSpPr txBox="1">
            <a:spLocks noChangeArrowheads="1"/>
          </p:cNvSpPr>
          <p:nvPr/>
        </p:nvSpPr>
        <p:spPr bwMode="auto">
          <a:xfrm>
            <a:off x="5878011" y="4126893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16"/>
          <p:cNvSpPr txBox="1">
            <a:spLocks noChangeArrowheads="1"/>
          </p:cNvSpPr>
          <p:nvPr/>
        </p:nvSpPr>
        <p:spPr bwMode="auto">
          <a:xfrm>
            <a:off x="3448971" y="4734731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6"/>
          <p:cNvSpPr txBox="1">
            <a:spLocks noChangeArrowheads="1"/>
          </p:cNvSpPr>
          <p:nvPr/>
        </p:nvSpPr>
        <p:spPr bwMode="auto">
          <a:xfrm>
            <a:off x="4749030" y="4734697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6"/>
          <p:cNvSpPr txBox="1">
            <a:spLocks noChangeArrowheads="1"/>
          </p:cNvSpPr>
          <p:nvPr/>
        </p:nvSpPr>
        <p:spPr bwMode="auto">
          <a:xfrm>
            <a:off x="5867851" y="4713405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6"/>
          <p:cNvSpPr txBox="1">
            <a:spLocks noChangeArrowheads="1"/>
          </p:cNvSpPr>
          <p:nvPr/>
        </p:nvSpPr>
        <p:spPr bwMode="auto">
          <a:xfrm>
            <a:off x="3500892" y="4118715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6"/>
          <p:cNvSpPr txBox="1">
            <a:spLocks noChangeArrowheads="1"/>
          </p:cNvSpPr>
          <p:nvPr/>
        </p:nvSpPr>
        <p:spPr bwMode="auto">
          <a:xfrm>
            <a:off x="3227315" y="3326090"/>
            <a:ext cx="3715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4+4+4+4+4=20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030452" y="1535894"/>
            <a:ext cx="8131096" cy="1021893"/>
            <a:chOff x="1619672" y="1153696"/>
            <a:chExt cx="6098322" cy="766420"/>
          </a:xfrm>
        </p:grpSpPr>
        <p:grpSp>
          <p:nvGrpSpPr>
            <p:cNvPr id="35" name="组合 34"/>
            <p:cNvGrpSpPr/>
            <p:nvPr/>
          </p:nvGrpSpPr>
          <p:grpSpPr>
            <a:xfrm>
              <a:off x="1619672" y="1153696"/>
              <a:ext cx="1210194" cy="766420"/>
              <a:chOff x="1691680" y="960655"/>
              <a:chExt cx="2135752" cy="135258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985" b="89862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27" t="42636" r="2327" b="11167"/>
              <a:stretch>
                <a:fillRect/>
              </a:stretch>
            </p:blipFill>
            <p:spPr>
              <a:xfrm>
                <a:off x="1691680" y="1325065"/>
                <a:ext cx="2135752" cy="988170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483768" y="960655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915102" y="1172009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1940205" y="1172009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483768" y="1391836"/>
                <a:ext cx="792081" cy="792081"/>
              </a:xfrm>
              <a:prstGeom prst="rect">
                <a:avLst/>
              </a:prstGeom>
            </p:spPr>
          </p:pic>
        </p:grpSp>
        <p:grpSp>
          <p:nvGrpSpPr>
            <p:cNvPr id="7" name="组合 6"/>
            <p:cNvGrpSpPr/>
            <p:nvPr/>
          </p:nvGrpSpPr>
          <p:grpSpPr>
            <a:xfrm>
              <a:off x="2825321" y="1153696"/>
              <a:ext cx="1210194" cy="766420"/>
              <a:chOff x="1691680" y="960655"/>
              <a:chExt cx="2135752" cy="135258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5" b="89862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27" t="42636" r="2327" b="11167"/>
              <a:stretch>
                <a:fillRect/>
              </a:stretch>
            </p:blipFill>
            <p:spPr>
              <a:xfrm>
                <a:off x="1691680" y="1325065"/>
                <a:ext cx="2135752" cy="98817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483768" y="960655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915102" y="1172009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1940205" y="1172009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483768" y="1391836"/>
                <a:ext cx="792081" cy="792081"/>
              </a:xfrm>
              <a:prstGeom prst="rect">
                <a:avLst/>
              </a:prstGeom>
            </p:spPr>
          </p:pic>
        </p:grpSp>
        <p:grpSp>
          <p:nvGrpSpPr>
            <p:cNvPr id="17" name="组合 16"/>
            <p:cNvGrpSpPr/>
            <p:nvPr/>
          </p:nvGrpSpPr>
          <p:grpSpPr>
            <a:xfrm>
              <a:off x="4028365" y="1153696"/>
              <a:ext cx="1210194" cy="766420"/>
              <a:chOff x="1691680" y="960655"/>
              <a:chExt cx="2135752" cy="135258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5" b="89862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27" t="42636" r="2327" b="11167"/>
              <a:stretch>
                <a:fillRect/>
              </a:stretch>
            </p:blipFill>
            <p:spPr>
              <a:xfrm>
                <a:off x="1691680" y="1325065"/>
                <a:ext cx="2135752" cy="98817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483768" y="960655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915102" y="1172009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1940205" y="1172009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483768" y="1391836"/>
                <a:ext cx="792081" cy="792081"/>
              </a:xfrm>
              <a:prstGeom prst="rect">
                <a:avLst/>
              </a:prstGeom>
            </p:spPr>
          </p:pic>
        </p:grpSp>
        <p:grpSp>
          <p:nvGrpSpPr>
            <p:cNvPr id="26" name="组合 25"/>
            <p:cNvGrpSpPr/>
            <p:nvPr/>
          </p:nvGrpSpPr>
          <p:grpSpPr>
            <a:xfrm>
              <a:off x="5234014" y="1153696"/>
              <a:ext cx="1210194" cy="766420"/>
              <a:chOff x="1691680" y="960655"/>
              <a:chExt cx="2135752" cy="135258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5" b="89862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27" t="42636" r="2327" b="11167"/>
              <a:stretch>
                <a:fillRect/>
              </a:stretch>
            </p:blipFill>
            <p:spPr>
              <a:xfrm>
                <a:off x="1691680" y="1325065"/>
                <a:ext cx="2135752" cy="98817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483768" y="960655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915102" y="1172009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1940205" y="1172009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483768" y="1391836"/>
                <a:ext cx="792081" cy="792081"/>
              </a:xfrm>
              <a:prstGeom prst="rect">
                <a:avLst/>
              </a:prstGeom>
            </p:spPr>
          </p:pic>
        </p:grpSp>
        <p:grpSp>
          <p:nvGrpSpPr>
            <p:cNvPr id="67" name="组合 66"/>
            <p:cNvGrpSpPr/>
            <p:nvPr/>
          </p:nvGrpSpPr>
          <p:grpSpPr>
            <a:xfrm>
              <a:off x="6507800" y="1153696"/>
              <a:ext cx="1210194" cy="766420"/>
              <a:chOff x="1691680" y="960655"/>
              <a:chExt cx="2135752" cy="1352580"/>
            </a:xfrm>
          </p:grpSpPr>
          <p:pic>
            <p:nvPicPr>
              <p:cNvPr id="68" name="图片 6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5" b="89862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27" t="42636" r="2327" b="11167"/>
              <a:stretch>
                <a:fillRect/>
              </a:stretch>
            </p:blipFill>
            <p:spPr>
              <a:xfrm>
                <a:off x="1691680" y="1325065"/>
                <a:ext cx="2135752" cy="988170"/>
              </a:xfrm>
              <a:prstGeom prst="rect">
                <a:avLst/>
              </a:prstGeom>
            </p:spPr>
          </p:pic>
          <p:pic>
            <p:nvPicPr>
              <p:cNvPr id="69" name="图片 6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483768" y="960655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915102" y="1172009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1940205" y="1172009"/>
                <a:ext cx="792081" cy="792081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594" b="77812" l="27637" r="795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0" t="23400" r="18964" b="20601"/>
              <a:stretch>
                <a:fillRect/>
              </a:stretch>
            </p:blipFill>
            <p:spPr>
              <a:xfrm>
                <a:off x="2483768" y="1391836"/>
                <a:ext cx="792081" cy="792081"/>
              </a:xfrm>
              <a:prstGeom prst="rect">
                <a:avLst/>
              </a:prstGeom>
            </p:spPr>
          </p:pic>
        </p:grpSp>
      </p:grp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13811" y="1251650"/>
            <a:ext cx="3143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填一填。</a:t>
            </a: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472409" y="1669313"/>
            <a:ext cx="112014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）求几个（        ）加数的和，可以用（        ）法 计算，也可以用（       ）法计算，（    ）法计 算比较简便。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472409" y="3124548"/>
            <a:ext cx="11719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6×3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表示（   ）个（   ）相加，读作（        ）。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472409" y="4151033"/>
            <a:ext cx="6570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写作（          ）。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296103" y="1805703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9805046" y="1775233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05164" y="1790066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1339445" y="2337672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2392897" y="3104887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3544242" y="3114717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6161915" y="3114716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6"/>
          <p:cNvSpPr txBox="1">
            <a:spLocks noChangeArrowheads="1"/>
          </p:cNvSpPr>
          <p:nvPr/>
        </p:nvSpPr>
        <p:spPr bwMode="auto">
          <a:xfrm>
            <a:off x="2743665" y="4151032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3" grpId="0"/>
      <p:bldP spid="27" grpId="0"/>
      <p:bldP spid="28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4074878" y="4542375"/>
            <a:ext cx="6069164" cy="617403"/>
            <a:chOff x="3619069" y="1130202"/>
            <a:chExt cx="4551873" cy="463052"/>
          </a:xfrm>
        </p:grpSpPr>
        <p:sp>
          <p:nvSpPr>
            <p:cNvPr id="76" name="矩形 4"/>
            <p:cNvSpPr>
              <a:spLocks noChangeArrowheads="1"/>
            </p:cNvSpPr>
            <p:nvPr/>
          </p:nvSpPr>
          <p:spPr bwMode="auto">
            <a:xfrm>
              <a:off x="4035910" y="1189363"/>
              <a:ext cx="4016919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×          = 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          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=</a:t>
              </a:r>
              <a:endPara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3619069" y="1131589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4453564" y="1131588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220084" y="1131587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6108262" y="1130204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6942757" y="1130203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7709277" y="1130202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129252" y="3322719"/>
            <a:ext cx="6069164" cy="617403"/>
            <a:chOff x="3619069" y="1130202"/>
            <a:chExt cx="4551873" cy="463052"/>
          </a:xfrm>
        </p:grpSpPr>
        <p:sp>
          <p:nvSpPr>
            <p:cNvPr id="68" name="矩形 4"/>
            <p:cNvSpPr>
              <a:spLocks noChangeArrowheads="1"/>
            </p:cNvSpPr>
            <p:nvPr/>
          </p:nvSpPr>
          <p:spPr bwMode="auto">
            <a:xfrm>
              <a:off x="4035910" y="1189363"/>
              <a:ext cx="4016919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×          = 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          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=</a:t>
              </a:r>
              <a:endPara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619069" y="1131589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453564" y="1131588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220084" y="1131587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6108262" y="1130204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6942757" y="1130203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7709277" y="1130202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660092" y="1191941"/>
            <a:ext cx="6889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把加法算式改写成乘法算式。</a:t>
            </a: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849833" y="2072473"/>
            <a:ext cx="36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4+4+4+4+4+4=24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877094" y="3356216"/>
            <a:ext cx="36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7+7+7=21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849451" y="4510906"/>
            <a:ext cx="36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9+9+9+9=36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183626" y="2066171"/>
            <a:ext cx="6069164" cy="617403"/>
            <a:chOff x="3619069" y="1130202"/>
            <a:chExt cx="4551873" cy="463052"/>
          </a:xfrm>
        </p:grpSpPr>
        <p:sp>
          <p:nvSpPr>
            <p:cNvPr id="17" name="矩形 4"/>
            <p:cNvSpPr>
              <a:spLocks noChangeArrowheads="1"/>
            </p:cNvSpPr>
            <p:nvPr/>
          </p:nvSpPr>
          <p:spPr bwMode="auto">
            <a:xfrm>
              <a:off x="4035910" y="1189363"/>
              <a:ext cx="4016919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×          = 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          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=</a:t>
              </a:r>
              <a:endPara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619069" y="1131589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453564" y="1131588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220084" y="1131587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108262" y="1130204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942757" y="1130203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709277" y="1130202"/>
              <a:ext cx="461665" cy="4616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16"/>
          <p:cNvSpPr txBox="1">
            <a:spLocks noChangeArrowheads="1"/>
          </p:cNvSpPr>
          <p:nvPr/>
        </p:nvSpPr>
        <p:spPr bwMode="auto">
          <a:xfrm>
            <a:off x="3867332" y="2124233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6"/>
          <p:cNvSpPr txBox="1">
            <a:spLocks noChangeArrowheads="1"/>
          </p:cNvSpPr>
          <p:nvPr/>
        </p:nvSpPr>
        <p:spPr bwMode="auto">
          <a:xfrm>
            <a:off x="4948042" y="2124233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6"/>
          <p:cNvSpPr txBox="1">
            <a:spLocks noChangeArrowheads="1"/>
          </p:cNvSpPr>
          <p:nvPr/>
        </p:nvSpPr>
        <p:spPr bwMode="auto">
          <a:xfrm>
            <a:off x="6002019" y="2117827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6"/>
          <p:cNvSpPr txBox="1">
            <a:spLocks noChangeArrowheads="1"/>
          </p:cNvSpPr>
          <p:nvPr/>
        </p:nvSpPr>
        <p:spPr bwMode="auto">
          <a:xfrm>
            <a:off x="7163834" y="2133664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6"/>
          <p:cNvSpPr txBox="1">
            <a:spLocks noChangeArrowheads="1"/>
          </p:cNvSpPr>
          <p:nvPr/>
        </p:nvSpPr>
        <p:spPr bwMode="auto">
          <a:xfrm>
            <a:off x="8301840" y="2111420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6"/>
          <p:cNvSpPr txBox="1">
            <a:spLocks noChangeArrowheads="1"/>
          </p:cNvSpPr>
          <p:nvPr/>
        </p:nvSpPr>
        <p:spPr bwMode="auto">
          <a:xfrm>
            <a:off x="9280753" y="2125561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6"/>
          <p:cNvSpPr txBox="1">
            <a:spLocks noChangeArrowheads="1"/>
          </p:cNvSpPr>
          <p:nvPr/>
        </p:nvSpPr>
        <p:spPr bwMode="auto">
          <a:xfrm>
            <a:off x="4934134" y="3354283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6"/>
          <p:cNvSpPr txBox="1">
            <a:spLocks noChangeArrowheads="1"/>
          </p:cNvSpPr>
          <p:nvPr/>
        </p:nvSpPr>
        <p:spPr bwMode="auto">
          <a:xfrm>
            <a:off x="5989631" y="3360838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6"/>
          <p:cNvSpPr txBox="1">
            <a:spLocks noChangeArrowheads="1"/>
          </p:cNvSpPr>
          <p:nvPr/>
        </p:nvSpPr>
        <p:spPr bwMode="auto">
          <a:xfrm>
            <a:off x="7109460" y="3401949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6"/>
          <p:cNvSpPr txBox="1">
            <a:spLocks noChangeArrowheads="1"/>
          </p:cNvSpPr>
          <p:nvPr/>
        </p:nvSpPr>
        <p:spPr bwMode="auto">
          <a:xfrm>
            <a:off x="8228693" y="3364410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6"/>
          <p:cNvSpPr txBox="1">
            <a:spLocks noChangeArrowheads="1"/>
          </p:cNvSpPr>
          <p:nvPr/>
        </p:nvSpPr>
        <p:spPr bwMode="auto">
          <a:xfrm>
            <a:off x="9266569" y="3395045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6"/>
          <p:cNvSpPr txBox="1">
            <a:spLocks noChangeArrowheads="1"/>
          </p:cNvSpPr>
          <p:nvPr/>
        </p:nvSpPr>
        <p:spPr bwMode="auto">
          <a:xfrm>
            <a:off x="3812958" y="3399435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6"/>
          <p:cNvSpPr txBox="1">
            <a:spLocks noChangeArrowheads="1"/>
          </p:cNvSpPr>
          <p:nvPr/>
        </p:nvSpPr>
        <p:spPr bwMode="auto">
          <a:xfrm>
            <a:off x="4861717" y="4601310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16"/>
          <p:cNvSpPr txBox="1">
            <a:spLocks noChangeArrowheads="1"/>
          </p:cNvSpPr>
          <p:nvPr/>
        </p:nvSpPr>
        <p:spPr bwMode="auto">
          <a:xfrm>
            <a:off x="5892260" y="4601310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6"/>
          <p:cNvSpPr txBox="1">
            <a:spLocks noChangeArrowheads="1"/>
          </p:cNvSpPr>
          <p:nvPr/>
        </p:nvSpPr>
        <p:spPr bwMode="auto">
          <a:xfrm>
            <a:off x="7055086" y="4621256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6"/>
          <p:cNvSpPr txBox="1">
            <a:spLocks noChangeArrowheads="1"/>
          </p:cNvSpPr>
          <p:nvPr/>
        </p:nvSpPr>
        <p:spPr bwMode="auto">
          <a:xfrm>
            <a:off x="8204748" y="4589928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6"/>
          <p:cNvSpPr txBox="1">
            <a:spLocks noChangeArrowheads="1"/>
          </p:cNvSpPr>
          <p:nvPr/>
        </p:nvSpPr>
        <p:spPr bwMode="auto">
          <a:xfrm>
            <a:off x="9212195" y="4611287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6"/>
          <p:cNvSpPr txBox="1">
            <a:spLocks noChangeArrowheads="1"/>
          </p:cNvSpPr>
          <p:nvPr/>
        </p:nvSpPr>
        <p:spPr bwMode="auto">
          <a:xfrm>
            <a:off x="3758584" y="4589928"/>
            <a:ext cx="124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3916" y="1160424"/>
            <a:ext cx="527740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辨一辨。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正确的画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“√”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，错误的画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“×”)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769" y="3434271"/>
            <a:ext cx="1617133" cy="1617133"/>
          </a:xfrm>
          <a:prstGeom prst="rect">
            <a:avLst/>
          </a:prstGeom>
        </p:spPr>
      </p:pic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230" y="3381754"/>
            <a:ext cx="1226820" cy="14545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0" b="94725" l="10000" r="99000">
                        <a14:foregroundMark x1="44400" y1="62198" x2="46200" y2="67253"/>
                        <a14:foregroundMark x1="62000" y1="61758" x2="62800" y2="66593"/>
                        <a14:foregroundMark x1="50000" y1="76484" x2="35800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9903" y="3212636"/>
            <a:ext cx="1790184" cy="1403965"/>
          </a:xfrm>
          <a:prstGeom prst="rect">
            <a:avLst/>
          </a:prstGeom>
        </p:spPr>
      </p:pic>
      <p:sp>
        <p:nvSpPr>
          <p:cNvPr id="13" name="圆角矩形标注 12"/>
          <p:cNvSpPr/>
          <p:nvPr/>
        </p:nvSpPr>
        <p:spPr>
          <a:xfrm>
            <a:off x="1194010" y="1930783"/>
            <a:ext cx="2871047" cy="1276773"/>
          </a:xfrm>
          <a:prstGeom prst="wedgeRoundRectCallout">
            <a:avLst>
              <a:gd name="adj1" fmla="val -19057"/>
              <a:gd name="adj2" fmla="val 67627"/>
              <a:gd name="adj3" fmla="val 16667"/>
            </a:avLst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9+9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改写成乘法算式是：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9×9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4702387" y="1876574"/>
            <a:ext cx="2616200" cy="1399540"/>
          </a:xfrm>
          <a:prstGeom prst="wedgeRoundRectCallout">
            <a:avLst>
              <a:gd name="adj1" fmla="val 28757"/>
              <a:gd name="adj2" fmla="val 68424"/>
              <a:gd name="adj3" fmla="val 16667"/>
            </a:avLst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相加的和与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相加的和相等。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8443806" y="2025649"/>
            <a:ext cx="2871047" cy="745067"/>
          </a:xfrm>
          <a:prstGeom prst="wedgeRoundRectCallout">
            <a:avLst>
              <a:gd name="adj1" fmla="val 23989"/>
              <a:gd name="adj2" fmla="val 114588"/>
              <a:gd name="adj3" fmla="val 16667"/>
            </a:avLst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相加是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8+3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643035" y="5323671"/>
            <a:ext cx="130997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16849" y="5355576"/>
            <a:ext cx="130997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440243" y="5323670"/>
            <a:ext cx="130997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21531" y="5295230"/>
            <a:ext cx="35298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33989" y="5345583"/>
            <a:ext cx="50045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879329" y="5313678"/>
            <a:ext cx="57740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× 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22" grpId="0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7220" y="1148332"/>
            <a:ext cx="1090168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求几个加数的和，都可以用乘法计算。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(2)3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改写成乘法算式是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3×3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(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两个乘数都是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，积是多少？</a:t>
            </a:r>
          </a:p>
          <a:p>
            <a:pPr defTabSz="121920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列式：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2×6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071" y="3343121"/>
            <a:ext cx="10698480" cy="2191948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1073785" indent="-1073785"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解析：</a:t>
            </a:r>
            <a:endParaRPr lang="en-US" altLang="zh-CN" sz="2400" kern="0" dirty="0">
              <a:solidFill>
                <a:srgbClr val="00B05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乘法表示几个相同的数相加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，因此不是所有的加法都可以用乘法表示；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  <a:p>
            <a:pPr marL="1073785" indent="-1073785"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3+3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表示两个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相加，写成乘法时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3×2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；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  <a:p>
            <a:pPr marL="1073785" indent="-1073785"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）两个乘数都是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，列式为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6×6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18806" y="1297884"/>
            <a:ext cx="50045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98082" y="1861149"/>
            <a:ext cx="50045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95608" y="2966767"/>
            <a:ext cx="50045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41773" y="1196000"/>
            <a:ext cx="460574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 rtlCol="0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1773" y="2180587"/>
            <a:ext cx="8825653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求几个相同加数的和，可以用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计算。</a:t>
            </a:r>
          </a:p>
        </p:txBody>
      </p:sp>
      <p:sp>
        <p:nvSpPr>
          <p:cNvPr id="2" name="矩形 1"/>
          <p:cNvSpPr/>
          <p:nvPr/>
        </p:nvSpPr>
        <p:spPr>
          <a:xfrm>
            <a:off x="541773" y="1668485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认识乘法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25029" y="3164681"/>
            <a:ext cx="3722287" cy="2162850"/>
            <a:chOff x="841171" y="2045317"/>
            <a:chExt cx="2791715" cy="1622137"/>
          </a:xfrm>
        </p:grpSpPr>
        <p:sp>
          <p:nvSpPr>
            <p:cNvPr id="7" name="圆角矩形 6"/>
            <p:cNvSpPr/>
            <p:nvPr/>
          </p:nvSpPr>
          <p:spPr>
            <a:xfrm>
              <a:off x="1057275" y="2045317"/>
              <a:ext cx="2575611" cy="714375"/>
            </a:xfrm>
            <a:prstGeom prst="roundRect">
              <a:avLst/>
            </a:prstGeom>
            <a:no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lnSpc>
                  <a:spcPct val="1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  ×  5 = 15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41171" y="2598832"/>
              <a:ext cx="864096" cy="1068622"/>
              <a:chOff x="1115616" y="2115214"/>
              <a:chExt cx="864096" cy="1068622"/>
            </a:xfrm>
          </p:grpSpPr>
          <p:sp>
            <p:nvSpPr>
              <p:cNvPr id="9" name="矩形 8"/>
              <p:cNvSpPr/>
              <p:nvPr/>
            </p:nvSpPr>
            <p:spPr>
              <a:xfrm rot="5400000">
                <a:off x="1408583" y="2126755"/>
                <a:ext cx="369332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…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115616" y="2560588"/>
                <a:ext cx="864096" cy="623248"/>
              </a:xfrm>
              <a:prstGeom prst="rect">
                <a:avLst/>
              </a:prstGeom>
              <a:ln w="2222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1219200"/>
                <a:r>
                  <a: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相同加数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821689" y="2563849"/>
              <a:ext cx="1478814" cy="1103605"/>
              <a:chOff x="953006" y="2115215"/>
              <a:chExt cx="1478814" cy="1103605"/>
            </a:xfrm>
          </p:grpSpPr>
          <p:sp>
            <p:nvSpPr>
              <p:cNvPr id="12" name="矩形 11"/>
              <p:cNvSpPr/>
              <p:nvPr/>
            </p:nvSpPr>
            <p:spPr>
              <a:xfrm rot="5400000">
                <a:off x="1408583" y="2126756"/>
                <a:ext cx="369332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…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53006" y="2595572"/>
                <a:ext cx="1478814" cy="623248"/>
              </a:xfrm>
              <a:prstGeom prst="rect">
                <a:avLst/>
              </a:prstGeom>
              <a:ln w="2222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1219200"/>
                <a:r>
                  <a: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相同加数的个数</a:t>
                </a:r>
              </a:p>
            </p:txBody>
          </p:sp>
        </p:grpSp>
      </p:grpSp>
      <p:sp>
        <p:nvSpPr>
          <p:cNvPr id="23" name="TextBox 1"/>
          <p:cNvSpPr txBox="1"/>
          <p:nvPr/>
        </p:nvSpPr>
        <p:spPr>
          <a:xfrm>
            <a:off x="1442529" y="2785329"/>
            <a:ext cx="3296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3+3+3+3+3=15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30331" y="2813312"/>
            <a:ext cx="3067830" cy="1629821"/>
            <a:chOff x="4976282" y="2396330"/>
            <a:chExt cx="2300873" cy="1222366"/>
          </a:xfrm>
        </p:grpSpPr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5137205" y="2396330"/>
              <a:ext cx="2139950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defTabSz="1219200" eaLnBrk="1" hangingPunct="1">
                <a:defRPr/>
              </a:pPr>
              <a:r>
                <a:rPr lang="en-US" altLang="zh-CN" sz="2400" b="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3×5 = 15</a:t>
              </a:r>
              <a:endPara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Group 29"/>
            <p:cNvGrpSpPr/>
            <p:nvPr/>
          </p:nvGrpSpPr>
          <p:grpSpPr bwMode="auto">
            <a:xfrm>
              <a:off x="4976282" y="2659857"/>
              <a:ext cx="577850" cy="950913"/>
              <a:chOff x="1643" y="3202"/>
              <a:chExt cx="364" cy="599"/>
            </a:xfrm>
          </p:grpSpPr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 flipH="1" flipV="1">
                <a:off x="1667" y="3202"/>
                <a:ext cx="2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algn="ctr" defTabSz="1219200" eaLnBrk="1" hangingPunct="1">
                  <a:defRPr/>
                </a:pPr>
                <a:r>
                  <a:rPr lang="en-US" altLang="zh-CN" sz="2400" b="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…</a:t>
                </a:r>
                <a:endParaRPr lang="zh-CN" altLang="en-US" sz="2400" b="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TextBox 16"/>
              <p:cNvSpPr txBox="1">
                <a:spLocks noChangeArrowheads="1"/>
              </p:cNvSpPr>
              <p:nvPr/>
            </p:nvSpPr>
            <p:spPr bwMode="auto">
              <a:xfrm>
                <a:off x="1643" y="3408"/>
                <a:ext cx="364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algn="ctr" defTabSz="1219200" eaLnBrk="1" hangingPunct="1">
                  <a:defRPr/>
                </a:pPr>
                <a:r>
                  <a:rPr lang="zh-CN" altLang="en-US" sz="2400" b="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乘</a:t>
                </a:r>
              </a:p>
              <a:p>
                <a:pPr algn="ctr" defTabSz="1219200" eaLnBrk="1" hangingPunct="1">
                  <a:defRPr/>
                </a:pPr>
                <a:r>
                  <a:rPr lang="zh-CN" altLang="en-US" sz="2400" b="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数</a:t>
                </a:r>
              </a:p>
            </p:txBody>
          </p:sp>
        </p:grpSp>
        <p:grpSp>
          <p:nvGrpSpPr>
            <p:cNvPr id="28" name="Group 33"/>
            <p:cNvGrpSpPr/>
            <p:nvPr/>
          </p:nvGrpSpPr>
          <p:grpSpPr bwMode="auto">
            <a:xfrm>
              <a:off x="5342845" y="2675721"/>
              <a:ext cx="577850" cy="942975"/>
              <a:chOff x="1515" y="3218"/>
              <a:chExt cx="364" cy="594"/>
            </a:xfrm>
          </p:grpSpPr>
          <p:sp>
            <p:nvSpPr>
              <p:cNvPr id="29" name="TextBox 13"/>
              <p:cNvSpPr txBox="1">
                <a:spLocks noChangeArrowheads="1"/>
              </p:cNvSpPr>
              <p:nvPr/>
            </p:nvSpPr>
            <p:spPr bwMode="auto">
              <a:xfrm flipH="1" flipV="1">
                <a:off x="1522" y="3218"/>
                <a:ext cx="2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algn="ctr" defTabSz="1219200" eaLnBrk="1" hangingPunct="1">
                  <a:defRPr/>
                </a:pPr>
                <a:r>
                  <a:rPr lang="en-US" altLang="zh-CN" sz="2400" b="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…</a:t>
                </a:r>
                <a:endParaRPr lang="zh-CN" altLang="en-US" sz="2400" b="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TextBox 16"/>
              <p:cNvSpPr txBox="1">
                <a:spLocks noChangeArrowheads="1"/>
              </p:cNvSpPr>
              <p:nvPr/>
            </p:nvSpPr>
            <p:spPr bwMode="auto">
              <a:xfrm>
                <a:off x="1515" y="3419"/>
                <a:ext cx="364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algn="ctr" defTabSz="1219200" eaLnBrk="1" hangingPunct="1">
                  <a:defRPr/>
                </a:pPr>
                <a:r>
                  <a:rPr lang="zh-CN" altLang="en-US" sz="2400" b="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乘</a:t>
                </a:r>
              </a:p>
              <a:p>
                <a:pPr algn="ctr" defTabSz="1219200" eaLnBrk="1" hangingPunct="1">
                  <a:defRPr/>
                </a:pPr>
                <a:r>
                  <a:rPr lang="zh-CN" altLang="en-US" sz="2400" b="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数</a:t>
                </a:r>
              </a:p>
            </p:txBody>
          </p:sp>
        </p:grpSp>
        <p:grpSp>
          <p:nvGrpSpPr>
            <p:cNvPr id="31" name="Group 36"/>
            <p:cNvGrpSpPr/>
            <p:nvPr/>
          </p:nvGrpSpPr>
          <p:grpSpPr bwMode="auto">
            <a:xfrm>
              <a:off x="5819827" y="2680705"/>
              <a:ext cx="577851" cy="660401"/>
              <a:chOff x="1407" y="3225"/>
              <a:chExt cx="364" cy="416"/>
            </a:xfrm>
          </p:grpSpPr>
          <p:sp>
            <p:nvSpPr>
              <p:cNvPr id="32" name="TextBox 13"/>
              <p:cNvSpPr txBox="1">
                <a:spLocks noChangeArrowheads="1"/>
              </p:cNvSpPr>
              <p:nvPr/>
            </p:nvSpPr>
            <p:spPr bwMode="auto">
              <a:xfrm flipH="1" flipV="1">
                <a:off x="1417" y="3225"/>
                <a:ext cx="2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algn="ctr" defTabSz="1219200" eaLnBrk="1" hangingPunct="1">
                  <a:defRPr/>
                </a:pPr>
                <a:r>
                  <a:rPr lang="en-US" altLang="zh-CN" sz="2400" b="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…</a:t>
                </a:r>
                <a:endParaRPr lang="zh-CN" altLang="en-US" sz="2400" b="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TextBox 16"/>
              <p:cNvSpPr txBox="1">
                <a:spLocks noChangeArrowheads="1"/>
              </p:cNvSpPr>
              <p:nvPr/>
            </p:nvSpPr>
            <p:spPr bwMode="auto">
              <a:xfrm>
                <a:off x="1407" y="3423"/>
                <a:ext cx="364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algn="ctr" defTabSz="1219200" eaLnBrk="1" hangingPunct="1">
                  <a:defRPr/>
                </a:pPr>
                <a:r>
                  <a:rPr lang="zh-CN" altLang="en-US" sz="2400" b="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积</a:t>
                </a:r>
              </a:p>
            </p:txBody>
          </p:sp>
        </p:grpSp>
      </p:grp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0" t="1202" r="14503" b="13272"/>
          <a:stretch>
            <a:fillRect/>
          </a:stretch>
        </p:blipFill>
        <p:spPr>
          <a:xfrm>
            <a:off x="11229850" y="-51566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1411" r="26117" b="57219"/>
          <a:stretch>
            <a:fillRect/>
          </a:stretch>
        </p:blipFill>
        <p:spPr>
          <a:xfrm>
            <a:off x="8105863" y="-34723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3" t="44394" r="26417" b="13089"/>
          <a:stretch>
            <a:fillRect/>
          </a:stretch>
        </p:blipFill>
        <p:spPr>
          <a:xfrm>
            <a:off x="8069490" y="3440778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576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5769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F57693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F5769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3" name="六边形 12"/>
          <p:cNvSpPr/>
          <p:nvPr/>
        </p:nvSpPr>
        <p:spPr>
          <a:xfrm>
            <a:off x="7586392" y="2796178"/>
            <a:ext cx="1273528" cy="1097869"/>
          </a:xfrm>
          <a:prstGeom prst="hexagon">
            <a:avLst/>
          </a:prstGeom>
          <a:solidFill>
            <a:srgbClr val="F5769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182" y="4213478"/>
            <a:ext cx="1393867" cy="1987297"/>
          </a:xfrm>
          <a:prstGeom prst="rect">
            <a:avLst/>
          </a:prstGeom>
        </p:spPr>
      </p:pic>
      <p:sp>
        <p:nvSpPr>
          <p:cNvPr id="16" name="对话气泡: 圆角矩形 15"/>
          <p:cNvSpPr/>
          <p:nvPr/>
        </p:nvSpPr>
        <p:spPr>
          <a:xfrm>
            <a:off x="2285049" y="4360233"/>
            <a:ext cx="8506881" cy="510475"/>
          </a:xfrm>
          <a:prstGeom prst="wedgeRoundRectCallout">
            <a:avLst>
              <a:gd name="adj1" fmla="val -42342"/>
              <a:gd name="adj2" fmla="val 93147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97840"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你能找出题目中的数学信息，并提出问题吗？</a:t>
            </a:r>
            <a:endParaRPr lang="en-US" altLang="zh-CN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Picture 47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06" y="3049882"/>
            <a:ext cx="3461382" cy="97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8" descr="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13" y="1390262"/>
            <a:ext cx="2743685" cy="137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2" descr="P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58" y="1421771"/>
            <a:ext cx="2414969" cy="128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7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42" y="1507659"/>
            <a:ext cx="3946713" cy="11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2" descr="P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87" y="1334645"/>
            <a:ext cx="2753579" cy="147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8" descr="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73" y="3567080"/>
            <a:ext cx="3128385" cy="15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433298" y="2932120"/>
            <a:ext cx="4709944" cy="5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97840" defTabSz="1219200">
              <a:lnSpc>
                <a:spcPct val="11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）小飞机里共有多少人？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761626" y="2969053"/>
            <a:ext cx="47099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97840"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）小火车里共有多少人？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3587" y="5563393"/>
            <a:ext cx="47099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97840"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）过山车里共有多少人？</a:t>
            </a:r>
          </a:p>
        </p:txBody>
      </p:sp>
      <p:sp>
        <p:nvSpPr>
          <p:cNvPr id="3" name="椭圆 2"/>
          <p:cNvSpPr/>
          <p:nvPr/>
        </p:nvSpPr>
        <p:spPr>
          <a:xfrm>
            <a:off x="3064540" y="1438318"/>
            <a:ext cx="2017002" cy="1230115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？人</a:t>
            </a:r>
          </a:p>
        </p:txBody>
      </p:sp>
      <p:sp>
        <p:nvSpPr>
          <p:cNvPr id="5" name="椭圆 4"/>
          <p:cNvSpPr/>
          <p:nvPr/>
        </p:nvSpPr>
        <p:spPr>
          <a:xfrm>
            <a:off x="7189588" y="1669175"/>
            <a:ext cx="2215670" cy="568541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？人</a:t>
            </a:r>
          </a:p>
        </p:txBody>
      </p:sp>
      <p:sp>
        <p:nvSpPr>
          <p:cNvPr id="10" name="椭圆 9"/>
          <p:cNvSpPr/>
          <p:nvPr/>
        </p:nvSpPr>
        <p:spPr>
          <a:xfrm>
            <a:off x="4200376" y="3761941"/>
            <a:ext cx="2827730" cy="1178218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？人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5" grpId="0" bldLvl="0" animBg="1"/>
      <p:bldP spid="5" grpId="1" bldLvl="0" animBg="1"/>
      <p:bldP spid="5" grpId="2" bldLvl="0" animBg="1"/>
      <p:bldP spid="5" grpId="3" bldLvl="0" animBg="1"/>
      <p:bldP spid="10" grpId="0" bldLvl="0" animBg="1"/>
      <p:bldP spid="10" grpId="1" bldLvl="0" animBg="1"/>
      <p:bldP spid="10" grpId="2" bldLvl="0" animBg="1"/>
      <p:bldP spid="10" grpId="3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P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15" y="2194187"/>
            <a:ext cx="3349370" cy="178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2216830" y="4749439"/>
            <a:ext cx="322368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3+3+3+3+3=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4145023" y="4749439"/>
            <a:ext cx="234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5873719" y="2780592"/>
            <a:ext cx="3981061" cy="919401"/>
          </a:xfrm>
          <a:prstGeom prst="wedgeRoundRectCallout">
            <a:avLst>
              <a:gd name="adj1" fmla="val 35144"/>
              <a:gd name="adj2" fmla="val 83042"/>
              <a:gd name="adj3" fmla="val 16667"/>
            </a:avLst>
          </a:prstGeom>
          <a:noFill/>
          <a:ln w="22225">
            <a:solidFill>
              <a:srgbClr val="00B0F0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</a:p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一共有（      ）个（     ） 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9520" y="4728474"/>
            <a:ext cx="5304200" cy="595507"/>
            <a:chOff x="1193566" y="3560762"/>
            <a:chExt cx="4746586" cy="472381"/>
          </a:xfrm>
        </p:grpSpPr>
        <p:sp>
          <p:nvSpPr>
            <p:cNvPr id="7" name="TextBox 3"/>
            <p:cNvSpPr txBox="1"/>
            <p:nvPr/>
          </p:nvSpPr>
          <p:spPr>
            <a:xfrm>
              <a:off x="1193566" y="3560762"/>
              <a:ext cx="1128712" cy="346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列式：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316129" y="4033143"/>
              <a:ext cx="3624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99720" y="1459771"/>
            <a:ext cx="46137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97840"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）小飞机里共有多少人？</a:t>
            </a:r>
          </a:p>
        </p:txBody>
      </p:sp>
      <p:sp>
        <p:nvSpPr>
          <p:cNvPr id="17" name="TextBox 3"/>
          <p:cNvSpPr txBox="1"/>
          <p:nvPr/>
        </p:nvSpPr>
        <p:spPr>
          <a:xfrm>
            <a:off x="5667270" y="1649817"/>
            <a:ext cx="4872973" cy="4699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9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架小飞机，每架小飞机里坐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420" y="3983642"/>
            <a:ext cx="2116056" cy="211605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290909" y="3155457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88232" y="3187115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bldLvl="0" animBg="1"/>
      <p:bldP spid="17" grpId="0" bldLvl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2369659" y="4457821"/>
            <a:ext cx="322368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6+6+6+6=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3849327" y="4457820"/>
            <a:ext cx="2241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6090454" y="2455096"/>
            <a:ext cx="3937801" cy="919401"/>
          </a:xfrm>
          <a:prstGeom prst="wedgeRoundRectCallout">
            <a:avLst>
              <a:gd name="adj1" fmla="val 35144"/>
              <a:gd name="adj2" fmla="val 83042"/>
              <a:gd name="adj3" fmla="val 16667"/>
            </a:avLst>
          </a:prstGeom>
          <a:noFill/>
          <a:ln w="22225">
            <a:solidFill>
              <a:srgbClr val="00B0F0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</a:p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一共有（     ）个（     ） 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60400" y="4373733"/>
            <a:ext cx="6328781" cy="629841"/>
            <a:chOff x="1193566" y="3560762"/>
            <a:chExt cx="4746586" cy="472381"/>
          </a:xfrm>
        </p:grpSpPr>
        <p:sp>
          <p:nvSpPr>
            <p:cNvPr id="7" name="TextBox 3"/>
            <p:cNvSpPr txBox="1"/>
            <p:nvPr/>
          </p:nvSpPr>
          <p:spPr>
            <a:xfrm>
              <a:off x="1193566" y="3560762"/>
              <a:ext cx="1128712" cy="346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列式：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316129" y="4033143"/>
              <a:ext cx="3624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72896" y="1230304"/>
            <a:ext cx="46137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97840"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）小火车里共有多少人？</a:t>
            </a:r>
          </a:p>
        </p:txBody>
      </p:sp>
      <p:sp>
        <p:nvSpPr>
          <p:cNvPr id="17" name="TextBox 3"/>
          <p:cNvSpPr txBox="1"/>
          <p:nvPr/>
        </p:nvSpPr>
        <p:spPr>
          <a:xfrm>
            <a:off x="5795123" y="1295717"/>
            <a:ext cx="4851539" cy="4699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9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节小火车，每节车厢里有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8" y="3817533"/>
            <a:ext cx="2203903" cy="220390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 flipH="1">
            <a:off x="7486021" y="2838209"/>
            <a:ext cx="82537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861530" y="2844890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pic>
        <p:nvPicPr>
          <p:cNvPr id="2" name="Picture 47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4" y="2081449"/>
            <a:ext cx="4701996" cy="13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bldLvl="0" animBg="1"/>
      <p:bldP spid="17" grpId="0" bldLvl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2166969" y="4503647"/>
            <a:ext cx="4847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2+2+2+2+2+2+2=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4779299" y="4503647"/>
            <a:ext cx="2241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5817000" y="2592475"/>
            <a:ext cx="3417436" cy="919401"/>
          </a:xfrm>
          <a:prstGeom prst="wedgeRoundRectCallout">
            <a:avLst>
              <a:gd name="adj1" fmla="val 35144"/>
              <a:gd name="adj2" fmla="val 83042"/>
              <a:gd name="adj3" fmla="val 16667"/>
            </a:avLst>
          </a:prstGeom>
          <a:noFill/>
          <a:ln w="22225">
            <a:solidFill>
              <a:srgbClr val="00B0F0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</a:p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一共有（     ）个（     ） 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0505" y="4517044"/>
            <a:ext cx="5709811" cy="661392"/>
            <a:chOff x="1193566" y="3560762"/>
            <a:chExt cx="5719985" cy="472440"/>
          </a:xfrm>
        </p:grpSpPr>
        <p:sp>
          <p:nvSpPr>
            <p:cNvPr id="7" name="TextBox 3"/>
            <p:cNvSpPr txBox="1"/>
            <p:nvPr/>
          </p:nvSpPr>
          <p:spPr>
            <a:xfrm>
              <a:off x="1193566" y="3560762"/>
              <a:ext cx="1128712" cy="346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列式：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2316151" y="4018597"/>
              <a:ext cx="4597400" cy="146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139913" y="1230305"/>
            <a:ext cx="46137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97840"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）过山车里共有多少人？</a:t>
            </a:r>
          </a:p>
        </p:txBody>
      </p:sp>
      <p:sp>
        <p:nvSpPr>
          <p:cNvPr id="17" name="TextBox 3"/>
          <p:cNvSpPr txBox="1"/>
          <p:nvPr/>
        </p:nvSpPr>
        <p:spPr>
          <a:xfrm>
            <a:off x="5235191" y="1307538"/>
            <a:ext cx="5166360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过山车上有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排座位，每排坐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40" y="3713938"/>
            <a:ext cx="2575674" cy="25756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239549" y="2989502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32557" y="2989501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pic>
        <p:nvPicPr>
          <p:cNvPr id="3" name="Picture 48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4" y="1888577"/>
            <a:ext cx="3402177" cy="170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bldLvl="0" animBg="1"/>
      <p:bldP spid="17" grpId="0" bldLvl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14701" y="1776089"/>
            <a:ext cx="621453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3+3+3+3+3=15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414701" y="2428323"/>
            <a:ext cx="497204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6+6+6+6=24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414701" y="3197322"/>
            <a:ext cx="688128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2+2+2+2+2+2+2=14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0400" y="1158717"/>
            <a:ext cx="8148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观察算式，找出这些加法算式的特点！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3466" y="1729522"/>
            <a:ext cx="4140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）个（   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8851" y="1723904"/>
            <a:ext cx="9863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7997" y="1723904"/>
            <a:ext cx="98425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7332" y="2401683"/>
            <a:ext cx="414231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）个（   ）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4578851" y="2417842"/>
            <a:ext cx="98425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765881" y="2393461"/>
            <a:ext cx="9863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4247332" y="3215511"/>
            <a:ext cx="414231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）个（   ）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4578851" y="3231784"/>
            <a:ext cx="98425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5726747" y="3209715"/>
            <a:ext cx="9863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50" y="3970967"/>
            <a:ext cx="2163133" cy="2163133"/>
          </a:xfrm>
          <a:prstGeom prst="rect">
            <a:avLst/>
          </a:prstGeom>
        </p:spPr>
      </p:pic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918102" y="2237754"/>
            <a:ext cx="2175296" cy="1328023"/>
          </a:xfrm>
          <a:prstGeom prst="wedgeRoundRectCallout">
            <a:avLst>
              <a:gd name="adj1" fmla="val 16867"/>
              <a:gd name="adj2" fmla="val 59575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这些算式有什么特点？ 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7055" y="4057995"/>
            <a:ext cx="402706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每道算式中的加数都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447217" y="4044260"/>
            <a:ext cx="8162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相等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7" grpId="0"/>
      <p:bldP spid="18" grpId="0"/>
      <p:bldP spid="20" grpId="0" bldLvl="0" animBg="1"/>
      <p:bldP spid="23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85296" y="1296900"/>
            <a:ext cx="4140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）个（   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3977" y="1294817"/>
            <a:ext cx="9863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4795" y="1294816"/>
            <a:ext cx="98425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59" y="4197296"/>
            <a:ext cx="1917702" cy="1917702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377274" y="1298983"/>
            <a:ext cx="4846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3+3+3+3+3=15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799057" y="2634519"/>
            <a:ext cx="6593886" cy="1308857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乘法算式：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× 5= 15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:3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5 × 3= 15 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902637" y="2730605"/>
            <a:ext cx="420115" cy="1212771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106767" y="3943376"/>
            <a:ext cx="11853" cy="713740"/>
          </a:xfrm>
          <a:prstGeom prst="line">
            <a:avLst/>
          </a:prstGeom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3903316" y="4694482"/>
            <a:ext cx="38845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乘号，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乘以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  <p:bldP spid="6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Microsoft Office PowerPoint</Application>
  <PresentationFormat>宽屏</PresentationFormat>
  <Paragraphs>334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2020-06-22T09:58:31Z</dcterms:created>
  <dcterms:modified xsi:type="dcterms:W3CDTF">2021-01-08T23:15:24Z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