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7" r:id="rId20"/>
    <p:sldId id="277" r:id="rId21"/>
    <p:sldId id="27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693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pos="416"/>
        <p:guide pos="7265"/>
        <p:guide orient="horz" pos="648"/>
        <p:guide orient="horz" pos="712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F576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4.2.1  </a:t>
                  </a:r>
                  <a:r>
                    <a:rPr lang="en-US" altLang="zh-CN" sz="54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r>
                    <a:rPr lang="zh-CN" altLang="en-US" sz="5400" b="1" dirty="0">
                      <a:solidFill>
                        <a:srgbClr val="F5769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的乘法口诀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94221" y="1181477"/>
            <a:ext cx="1473912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一五得五</a:t>
            </a:r>
          </a:p>
        </p:txBody>
      </p:sp>
      <p:sp>
        <p:nvSpPr>
          <p:cNvPr id="6" name="矩形 5"/>
          <p:cNvSpPr/>
          <p:nvPr/>
        </p:nvSpPr>
        <p:spPr>
          <a:xfrm>
            <a:off x="2294220" y="2028908"/>
            <a:ext cx="147391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7" name="矩形 6"/>
          <p:cNvSpPr/>
          <p:nvPr/>
        </p:nvSpPr>
        <p:spPr>
          <a:xfrm>
            <a:off x="2281880" y="2889357"/>
            <a:ext cx="148625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8" name="矩形 7"/>
          <p:cNvSpPr/>
          <p:nvPr/>
        </p:nvSpPr>
        <p:spPr>
          <a:xfrm>
            <a:off x="2281880" y="3759485"/>
            <a:ext cx="156663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四五二十</a:t>
            </a:r>
          </a:p>
        </p:txBody>
      </p:sp>
      <p:sp>
        <p:nvSpPr>
          <p:cNvPr id="9" name="矩形 8"/>
          <p:cNvSpPr/>
          <p:nvPr/>
        </p:nvSpPr>
        <p:spPr>
          <a:xfrm>
            <a:off x="5166777" y="102870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1×5=5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66777" y="187816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2×5=10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6777" y="273658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3×5=15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1181" y="360670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83426" y="102870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5×1=5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83426" y="187816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5×2=10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83426" y="273658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5×3=15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83426" y="360670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5×4=20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51181" y="4465122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5×5=25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81880" y="4617899"/>
            <a:ext cx="1763624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五五二十五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5335249"/>
            <a:ext cx="10000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每句口诀能写几个乘法算式，哪句口诀不一样，你知道为什么吗？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标注 4135"/>
          <p:cNvSpPr>
            <a:spLocks noChangeArrowheads="1"/>
          </p:cNvSpPr>
          <p:nvPr/>
        </p:nvSpPr>
        <p:spPr bwMode="auto">
          <a:xfrm>
            <a:off x="2573087" y="1439033"/>
            <a:ext cx="7497233" cy="919401"/>
          </a:xfrm>
          <a:prstGeom prst="wedgeRoundRectCallout">
            <a:avLst>
              <a:gd name="adj1" fmla="val -58037"/>
              <a:gd name="adj2" fmla="val -405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相乘的两个数是口诀中的前两个数，口诀最后的数就是这两个数的乘积。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724" y="1130300"/>
            <a:ext cx="1226326" cy="174842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755784" y="3600011"/>
            <a:ext cx="282268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想：一五得五</a:t>
            </a:r>
          </a:p>
        </p:txBody>
      </p:sp>
      <p:sp>
        <p:nvSpPr>
          <p:cNvPr id="24" name="矩形 23"/>
          <p:cNvSpPr/>
          <p:nvPr/>
        </p:nvSpPr>
        <p:spPr>
          <a:xfrm>
            <a:off x="4755784" y="4475273"/>
            <a:ext cx="282268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想：二五一十</a:t>
            </a:r>
          </a:p>
        </p:txBody>
      </p:sp>
      <p:sp>
        <p:nvSpPr>
          <p:cNvPr id="25" name="矩形 24"/>
          <p:cNvSpPr/>
          <p:nvPr/>
        </p:nvSpPr>
        <p:spPr>
          <a:xfrm>
            <a:off x="2269346" y="3457938"/>
            <a:ext cx="1876213" cy="61690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5×1=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6" name="矩形 25"/>
          <p:cNvSpPr/>
          <p:nvPr/>
        </p:nvSpPr>
        <p:spPr>
          <a:xfrm>
            <a:off x="2294755" y="4265498"/>
            <a:ext cx="2062480" cy="61690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5×2=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7" name="矩形 26"/>
          <p:cNvSpPr/>
          <p:nvPr/>
        </p:nvSpPr>
        <p:spPr>
          <a:xfrm>
            <a:off x="2245638" y="4936938"/>
            <a:ext cx="1923627" cy="6086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24532" y="3444776"/>
            <a:ext cx="2520936" cy="61690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5×1=5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24532" y="4320038"/>
            <a:ext cx="2520936" cy="61690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5×2=10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4" grpId="0" bldLvl="0" animBg="1"/>
      <p:bldP spid="25" grpId="0"/>
      <p:bldP spid="26" grpId="0"/>
      <p:bldP spid="27" grpId="0"/>
      <p:bldP spid="28" grpId="0"/>
      <p:bldP spid="2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139" y="3214569"/>
            <a:ext cx="1808157" cy="257796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137108" y="1791683"/>
            <a:ext cx="5917784" cy="245116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65200" defTabSz="1219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的乘法口诀是根据几个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相加得来的，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的乘法口诀有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句，每相邻的两句口诀的积相差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。乘数不同的口诀可以写成两个乘法算式，乘数相同的口诀只能写成一个乘法算式。 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2405" y="1262090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巧学妙记：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304979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对口诀。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3829" y="2321920"/>
            <a:ext cx="837353" cy="126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78" y="2460453"/>
            <a:ext cx="901700" cy="1182557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286193" y="1728335"/>
            <a:ext cx="1631681" cy="601622"/>
          </a:xfrm>
          <a:prstGeom prst="wedgeRoundRectCallout">
            <a:avLst>
              <a:gd name="adj1" fmla="val -52296"/>
              <a:gd name="adj2" fmla="val 87557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....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726476" y="1595050"/>
            <a:ext cx="1470660" cy="734907"/>
          </a:xfrm>
          <a:prstGeom prst="wedgeRoundRectCallout">
            <a:avLst>
              <a:gd name="adj1" fmla="val 74445"/>
              <a:gd name="adj2" fmla="val 40322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十五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2892" y="276640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83026" y="276640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92892" y="3348911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83026" y="3348911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92892" y="393226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83026" y="393226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92892" y="460790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83026" y="4607904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92892" y="5262378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83026" y="5262378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二十五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"/>
          <p:cNvSpPr/>
          <p:nvPr/>
        </p:nvSpPr>
        <p:spPr>
          <a:xfrm>
            <a:off x="577845" y="1130300"/>
            <a:ext cx="9218084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76885" indent="-476885" algn="just" defTabSz="1219200" latinLnBrk="1">
              <a:lnSpc>
                <a:spcPct val="12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先计算，再写出用到的乘法口诀。</a:t>
            </a:r>
          </a:p>
        </p:txBody>
      </p:sp>
      <p:sp>
        <p:nvSpPr>
          <p:cNvPr id="25605" name="Rectangle 8"/>
          <p:cNvSpPr/>
          <p:nvPr/>
        </p:nvSpPr>
        <p:spPr>
          <a:xfrm>
            <a:off x="1912615" y="2067137"/>
            <a:ext cx="8930216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76885" indent="-476885" defTabSz="1219200" latinLnBrk="1">
              <a:lnSpc>
                <a:spcPct val="150000"/>
              </a:lnSpc>
            </a:pP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76885" indent="-476885"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476885" indent="-476885" defTabSz="1219200" latinLnBrk="1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矩形 10"/>
          <p:cNvSpPr/>
          <p:nvPr/>
        </p:nvSpPr>
        <p:spPr>
          <a:xfrm>
            <a:off x="2012951" y="1712010"/>
            <a:ext cx="9505949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4×5=(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口诀：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5×2=(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口诀：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1×5=(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口诀：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5×3=(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口诀：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153" y="1838296"/>
            <a:ext cx="76835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4975" y="3558669"/>
            <a:ext cx="768349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3085" y="2984948"/>
            <a:ext cx="48048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9152" y="2395349"/>
            <a:ext cx="768351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6887" y="1732807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四五二十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6887" y="2334319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771" y="2899481"/>
            <a:ext cx="259291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一五得五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4771" y="3429828"/>
            <a:ext cx="259503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20" name="矩形 19"/>
          <p:cNvSpPr/>
          <p:nvPr/>
        </p:nvSpPr>
        <p:spPr>
          <a:xfrm>
            <a:off x="577845" y="4167422"/>
            <a:ext cx="9864513" cy="904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说明：</a:t>
            </a:r>
          </a:p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背口诀时颠倒了顺序，数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的在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，数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的在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后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60400" y="1240412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连一连。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893925" y="1303929"/>
            <a:ext cx="6516970" cy="5142088"/>
            <a:chOff x="2495762" y="411510"/>
            <a:chExt cx="5437068" cy="4290012"/>
          </a:xfrm>
        </p:grpSpPr>
        <p:grpSp>
          <p:nvGrpSpPr>
            <p:cNvPr id="4" name="组合 3"/>
            <p:cNvGrpSpPr/>
            <p:nvPr/>
          </p:nvGrpSpPr>
          <p:grpSpPr>
            <a:xfrm>
              <a:off x="5596497" y="411510"/>
              <a:ext cx="2336333" cy="1401800"/>
              <a:chOff x="5894273" y="577196"/>
              <a:chExt cx="2336333" cy="14018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38" b="65281" l="26000" r="72400">
                            <a14:foregroundMark x1="37200" y1="53638" x2="35000" y2="544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0" t="37426" r="27320" b="34284"/>
              <a:stretch>
                <a:fillRect/>
              </a:stretch>
            </p:blipFill>
            <p:spPr>
              <a:xfrm rot="840187">
                <a:off x="5894273" y="577196"/>
                <a:ext cx="2336333" cy="1401800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6049443" y="1228773"/>
                <a:ext cx="1292662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五五二十五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596497" y="1374247"/>
              <a:ext cx="2336333" cy="1401800"/>
              <a:chOff x="5944216" y="1539933"/>
              <a:chExt cx="2336333" cy="140180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38" b="65281" l="26000" r="72400">
                            <a14:foregroundMark x1="37200" y1="53638" x2="35000" y2="544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0" t="37426" r="27320" b="34284"/>
              <a:stretch>
                <a:fillRect/>
              </a:stretch>
            </p:blipFill>
            <p:spPr>
              <a:xfrm rot="840187">
                <a:off x="5944216" y="1539933"/>
                <a:ext cx="2336333" cy="1401800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6191489" y="2151588"/>
                <a:ext cx="154659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二五一十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596497" y="3299722"/>
              <a:ext cx="2336333" cy="1401800"/>
              <a:chOff x="5944216" y="3465408"/>
              <a:chExt cx="2336333" cy="14018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38" b="65281" l="26000" r="72400">
                            <a14:foregroundMark x1="37200" y1="53638" x2="35000" y2="544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0" t="37426" r="27320" b="34284"/>
              <a:stretch>
                <a:fillRect/>
              </a:stretch>
            </p:blipFill>
            <p:spPr>
              <a:xfrm rot="840187">
                <a:off x="5944216" y="3465408"/>
                <a:ext cx="2336333" cy="1401800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6232352" y="4082125"/>
                <a:ext cx="154659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三五十五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96497" y="2345736"/>
              <a:ext cx="2336333" cy="1401800"/>
              <a:chOff x="5944216" y="2511422"/>
              <a:chExt cx="2336333" cy="14018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38" b="65281" l="26000" r="72400">
                            <a14:foregroundMark x1="37200" y1="53638" x2="35000" y2="544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20" t="37426" r="27320" b="34284"/>
              <a:stretch>
                <a:fillRect/>
              </a:stretch>
            </p:blipFill>
            <p:spPr>
              <a:xfrm rot="840187">
                <a:off x="5944216" y="2511422"/>
                <a:ext cx="2336333" cy="1401800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159643" y="3123077"/>
                <a:ext cx="154659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四五二十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499194" y="794857"/>
              <a:ext cx="1352726" cy="768781"/>
              <a:chOff x="2499194" y="794857"/>
              <a:chExt cx="1352726" cy="768781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333" l="0" r="100000">
                            <a14:foregroundMark x1="9926" y1="75000" x2="20772" y2="89333"/>
                            <a14:foregroundMark x1="23346" y1="90667" x2="35110" y2="96333"/>
                            <a14:foregroundMark x1="21507" y1="56000" x2="12316" y2="6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9194" y="794857"/>
                <a:ext cx="1352726" cy="768781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2717606" y="1063087"/>
                <a:ext cx="62661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5×2</a:t>
                </a:r>
                <a:endParaRPr lang="zh-CN" altLang="en-US" sz="2400" kern="0" dirty="0">
                  <a:ln w="0"/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495762" y="1756130"/>
              <a:ext cx="1352726" cy="768781"/>
              <a:chOff x="2499194" y="794857"/>
              <a:chExt cx="1352726" cy="768781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333" l="0" r="100000">
                            <a14:foregroundMark x1="9926" y1="75000" x2="20772" y2="89333"/>
                            <a14:foregroundMark x1="23346" y1="90667" x2="35110" y2="96333"/>
                            <a14:foregroundMark x1="21507" y1="56000" x2="12316" y2="6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9194" y="794857"/>
                <a:ext cx="1352726" cy="768781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2717606" y="1063087"/>
                <a:ext cx="62661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5×5</a:t>
                </a:r>
                <a:endParaRPr lang="zh-CN" altLang="en-US" sz="2400" kern="0" dirty="0">
                  <a:ln w="0"/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495762" y="2735931"/>
              <a:ext cx="1352726" cy="768781"/>
              <a:chOff x="2499194" y="794857"/>
              <a:chExt cx="1352726" cy="76878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333" l="0" r="100000">
                            <a14:foregroundMark x1="9926" y1="75000" x2="20772" y2="89333"/>
                            <a14:foregroundMark x1="23346" y1="90667" x2="35110" y2="96333"/>
                            <a14:foregroundMark x1="21507" y1="56000" x2="12316" y2="6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9194" y="794857"/>
                <a:ext cx="1352726" cy="768781"/>
              </a:xfrm>
              <a:prstGeom prst="rect">
                <a:avLst/>
              </a:prstGeom>
            </p:spPr>
          </p:pic>
          <p:sp>
            <p:nvSpPr>
              <p:cNvPr id="29" name="矩形 28"/>
              <p:cNvSpPr/>
              <p:nvPr/>
            </p:nvSpPr>
            <p:spPr>
              <a:xfrm>
                <a:off x="2717606" y="1063087"/>
                <a:ext cx="62661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3×5</a:t>
                </a:r>
                <a:endParaRPr lang="zh-CN" altLang="en-US" sz="2400" kern="0" dirty="0">
                  <a:ln w="0"/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495762" y="3715732"/>
              <a:ext cx="1352726" cy="768781"/>
              <a:chOff x="2499194" y="794857"/>
              <a:chExt cx="1352726" cy="768781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333" l="0" r="100000">
                            <a14:foregroundMark x1="9926" y1="75000" x2="20772" y2="89333"/>
                            <a14:foregroundMark x1="23346" y1="90667" x2="35110" y2="96333"/>
                            <a14:foregroundMark x1="21507" y1="56000" x2="12316" y2="6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9194" y="794857"/>
                <a:ext cx="1352726" cy="768781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2717606" y="1063087"/>
                <a:ext cx="626614" cy="3462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ln w="0"/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5×4</a:t>
                </a:r>
                <a:endParaRPr lang="zh-CN" altLang="en-US" sz="2400" kern="0" dirty="0">
                  <a:ln w="0"/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直接连接符 21"/>
          <p:cNvCxnSpPr/>
          <p:nvPr/>
        </p:nvCxnSpPr>
        <p:spPr>
          <a:xfrm>
            <a:off x="4401760" y="2386122"/>
            <a:ext cx="2208248" cy="1056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4335192" y="2314530"/>
            <a:ext cx="2562847" cy="1112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12490" y="4947997"/>
            <a:ext cx="2208248" cy="1056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4397185" y="4963449"/>
            <a:ext cx="2562847" cy="1112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5291" y="1182902"/>
            <a:ext cx="2144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填一填。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2743" y="1675728"/>
            <a:ext cx="11577351" cy="3701205"/>
            <a:chOff x="388605" y="1006231"/>
            <a:chExt cx="8683013" cy="2775904"/>
          </a:xfrm>
        </p:grpSpPr>
        <p:sp>
          <p:nvSpPr>
            <p:cNvPr id="25" name="TextBox 19"/>
            <p:cNvSpPr txBox="1"/>
            <p:nvPr/>
          </p:nvSpPr>
          <p:spPr>
            <a:xfrm>
              <a:off x="549142" y="1006231"/>
              <a:ext cx="852247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相加等于（   ），改写成乘法算式是（              ）， 读作（              ），口  诀（                      ）。</a:t>
              </a: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503017" y="2110422"/>
              <a:ext cx="830298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）两个乘数都是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，积是（    ），写成乘法算式是 （                               ），口诀是（                    ）。</a:t>
              </a: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388605" y="3297387"/>
              <a:ext cx="852247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相加写成乘法算式是（                   ）或（                ）。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494610" y="1644567"/>
            <a:ext cx="76808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55878" y="1657743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2×5=10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96846" y="2198949"/>
            <a:ext cx="2667669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等于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0512" y="1657743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14" name="矩形 13"/>
          <p:cNvSpPr/>
          <p:nvPr/>
        </p:nvSpPr>
        <p:spPr>
          <a:xfrm>
            <a:off x="4326762" y="3143179"/>
            <a:ext cx="76808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68076" y="3143179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5×5=25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02836" y="3671203"/>
            <a:ext cx="230425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五五二十五</a:t>
            </a:r>
          </a:p>
        </p:txBody>
      </p:sp>
      <p:sp>
        <p:nvSpPr>
          <p:cNvPr id="17" name="矩形 16"/>
          <p:cNvSpPr/>
          <p:nvPr/>
        </p:nvSpPr>
        <p:spPr>
          <a:xfrm>
            <a:off x="5028277" y="4730602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11958" y="4745991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5×4=20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1264293"/>
            <a:ext cx="6253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看图列式计算，并写出口诀。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88548" y="5219892"/>
            <a:ext cx="3456384" cy="480054"/>
            <a:chOff x="611560" y="3435846"/>
            <a:chExt cx="2592288" cy="360040"/>
          </a:xfrm>
        </p:grpSpPr>
        <p:sp>
          <p:nvSpPr>
            <p:cNvPr id="25" name="TextBox 19"/>
            <p:cNvSpPr txBox="1"/>
            <p:nvPr/>
          </p:nvSpPr>
          <p:spPr>
            <a:xfrm>
              <a:off x="611560" y="3435846"/>
              <a:ext cx="116367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475656" y="3795886"/>
              <a:ext cx="172819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836351" y="5347973"/>
            <a:ext cx="3456384" cy="480054"/>
            <a:chOff x="611560" y="3435846"/>
            <a:chExt cx="2592288" cy="360040"/>
          </a:xfrm>
        </p:grpSpPr>
        <p:sp>
          <p:nvSpPr>
            <p:cNvPr id="12" name="TextBox 19"/>
            <p:cNvSpPr txBox="1"/>
            <p:nvPr/>
          </p:nvSpPr>
          <p:spPr>
            <a:xfrm>
              <a:off x="611560" y="3435846"/>
              <a:ext cx="116367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475656" y="3795886"/>
              <a:ext cx="172819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112534" y="4383420"/>
            <a:ext cx="2917359" cy="617892"/>
            <a:chOff x="900511" y="3088581"/>
            <a:chExt cx="2188019" cy="463419"/>
          </a:xfrm>
        </p:grpSpPr>
        <p:sp>
          <p:nvSpPr>
            <p:cNvPr id="7" name="矩形 6"/>
            <p:cNvSpPr/>
            <p:nvPr/>
          </p:nvSpPr>
          <p:spPr>
            <a:xfrm>
              <a:off x="900511" y="3090335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63688" y="3088581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26865" y="3088581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1362176" y="3126616"/>
              <a:ext cx="143438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06526" y="4383420"/>
            <a:ext cx="2917359" cy="617892"/>
            <a:chOff x="900511" y="3088581"/>
            <a:chExt cx="2188019" cy="463419"/>
          </a:xfrm>
        </p:grpSpPr>
        <p:sp>
          <p:nvSpPr>
            <p:cNvPr id="20" name="矩形 19"/>
            <p:cNvSpPr/>
            <p:nvPr/>
          </p:nvSpPr>
          <p:spPr>
            <a:xfrm>
              <a:off x="900511" y="3090335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63688" y="3088581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26865" y="3088581"/>
              <a:ext cx="4616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1367115" y="3156950"/>
              <a:ext cx="143438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05590" y="1914236"/>
            <a:ext cx="3024303" cy="2333824"/>
            <a:chOff x="1112528" y="1104650"/>
            <a:chExt cx="2268227" cy="17503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132794" y="1109432"/>
              <a:ext cx="472083" cy="57606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580115" y="1114214"/>
              <a:ext cx="472083" cy="57606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020733" y="1104650"/>
              <a:ext cx="472083" cy="5760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468054" y="1109432"/>
              <a:ext cx="472083" cy="57606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908672" y="1104650"/>
              <a:ext cx="472083" cy="576064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122661" y="1684629"/>
              <a:ext cx="472083" cy="57606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569982" y="1689411"/>
              <a:ext cx="472083" cy="57606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010600" y="1679847"/>
              <a:ext cx="472083" cy="57606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457921" y="1684629"/>
              <a:ext cx="472083" cy="57606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898539" y="1679847"/>
              <a:ext cx="472083" cy="57606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112528" y="2274172"/>
              <a:ext cx="472083" cy="57606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1559849" y="2278954"/>
              <a:ext cx="472083" cy="576064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000467" y="2269390"/>
              <a:ext cx="472083" cy="57606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447788" y="2274172"/>
              <a:ext cx="472083" cy="57606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3" t="20601" r="24873" b="15928"/>
            <a:stretch>
              <a:fillRect/>
            </a:stretch>
          </p:blipFill>
          <p:spPr>
            <a:xfrm>
              <a:off x="2888406" y="2269390"/>
              <a:ext cx="472083" cy="576064"/>
            </a:xfrm>
            <a:prstGeom prst="rect">
              <a:avLst/>
            </a:prstGeom>
          </p:spPr>
        </p:pic>
      </p:grpSp>
      <p:grpSp>
        <p:nvGrpSpPr>
          <p:cNvPr id="85" name="组合 84"/>
          <p:cNvGrpSpPr/>
          <p:nvPr/>
        </p:nvGrpSpPr>
        <p:grpSpPr>
          <a:xfrm>
            <a:off x="6913880" y="1852956"/>
            <a:ext cx="3249800" cy="2329272"/>
            <a:chOff x="5161274" y="1129315"/>
            <a:chExt cx="2437350" cy="1746954"/>
          </a:xfrm>
        </p:grpSpPr>
        <p:grpSp>
          <p:nvGrpSpPr>
            <p:cNvPr id="60" name="组合 59"/>
            <p:cNvGrpSpPr/>
            <p:nvPr/>
          </p:nvGrpSpPr>
          <p:grpSpPr>
            <a:xfrm>
              <a:off x="5161274" y="1129315"/>
              <a:ext cx="2434975" cy="340788"/>
              <a:chOff x="5161274" y="1129315"/>
              <a:chExt cx="3575767" cy="500448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161274" y="113594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858421" y="112931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6584256" y="116809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7281403" y="116146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8007238" y="1168097"/>
                <a:ext cx="729803" cy="461665"/>
              </a:xfrm>
              <a:prstGeom prst="rect">
                <a:avLst/>
              </a:prstGeom>
            </p:spPr>
          </p:pic>
        </p:grpSp>
        <p:grpSp>
          <p:nvGrpSpPr>
            <p:cNvPr id="61" name="组合 60"/>
            <p:cNvGrpSpPr/>
            <p:nvPr/>
          </p:nvGrpSpPr>
          <p:grpSpPr>
            <a:xfrm>
              <a:off x="5161274" y="1473389"/>
              <a:ext cx="2434975" cy="340788"/>
              <a:chOff x="5161274" y="1129315"/>
              <a:chExt cx="3575767" cy="500448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161274" y="113594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858421" y="112931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6584256" y="116809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7281403" y="116146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8007238" y="1168097"/>
                <a:ext cx="729803" cy="461665"/>
              </a:xfrm>
              <a:prstGeom prst="rect">
                <a:avLst/>
              </a:prstGeom>
            </p:spPr>
          </p:pic>
        </p:grpSp>
        <p:grpSp>
          <p:nvGrpSpPr>
            <p:cNvPr id="67" name="组合 66"/>
            <p:cNvGrpSpPr/>
            <p:nvPr/>
          </p:nvGrpSpPr>
          <p:grpSpPr>
            <a:xfrm>
              <a:off x="5161274" y="1833938"/>
              <a:ext cx="2434975" cy="340788"/>
              <a:chOff x="5161274" y="1129315"/>
              <a:chExt cx="3575767" cy="500448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161274" y="113594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858421" y="112931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6584256" y="116809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7281403" y="116146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8007238" y="1168097"/>
                <a:ext cx="729803" cy="461665"/>
              </a:xfrm>
              <a:prstGeom prst="rect">
                <a:avLst/>
              </a:prstGeom>
            </p:spPr>
          </p:pic>
        </p:grpSp>
        <p:grpSp>
          <p:nvGrpSpPr>
            <p:cNvPr id="73" name="组合 72"/>
            <p:cNvGrpSpPr/>
            <p:nvPr/>
          </p:nvGrpSpPr>
          <p:grpSpPr>
            <a:xfrm>
              <a:off x="5163649" y="2194694"/>
              <a:ext cx="2434975" cy="340788"/>
              <a:chOff x="5161274" y="1129315"/>
              <a:chExt cx="3575767" cy="500448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161274" y="113594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858421" y="112931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6584256" y="116809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7281403" y="116146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8007238" y="1168097"/>
                <a:ext cx="729803" cy="461665"/>
              </a:xfrm>
              <a:prstGeom prst="rect">
                <a:avLst/>
              </a:prstGeom>
            </p:spPr>
          </p:pic>
        </p:grpSp>
        <p:grpSp>
          <p:nvGrpSpPr>
            <p:cNvPr id="79" name="组合 78"/>
            <p:cNvGrpSpPr/>
            <p:nvPr/>
          </p:nvGrpSpPr>
          <p:grpSpPr>
            <a:xfrm>
              <a:off x="5161274" y="2535481"/>
              <a:ext cx="2434975" cy="340788"/>
              <a:chOff x="5161274" y="1129315"/>
              <a:chExt cx="3575767" cy="500448"/>
            </a:xfrm>
          </p:grpSpPr>
          <p:pic>
            <p:nvPicPr>
              <p:cNvPr id="80" name="图片 7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161274" y="113594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81" name="图片 8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5858421" y="1129315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6584256" y="116809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7281403" y="1161468"/>
                <a:ext cx="729803" cy="461665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29" b="89970" l="0" r="899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00" r="40650" b="24904"/>
              <a:stretch>
                <a:fillRect/>
              </a:stretch>
            </p:blipFill>
            <p:spPr>
              <a:xfrm>
                <a:off x="8007238" y="1168097"/>
                <a:ext cx="729803" cy="461665"/>
              </a:xfrm>
              <a:prstGeom prst="rect">
                <a:avLst/>
              </a:prstGeom>
            </p:spPr>
          </p:pic>
        </p:grpSp>
      </p:grpSp>
      <p:sp>
        <p:nvSpPr>
          <p:cNvPr id="86" name="矩形 85"/>
          <p:cNvSpPr/>
          <p:nvPr/>
        </p:nvSpPr>
        <p:spPr>
          <a:xfrm>
            <a:off x="2789856" y="5101271"/>
            <a:ext cx="211223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87" name="矩形 86"/>
          <p:cNvSpPr/>
          <p:nvPr/>
        </p:nvSpPr>
        <p:spPr>
          <a:xfrm>
            <a:off x="8191933" y="5209815"/>
            <a:ext cx="234626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五五二十五</a:t>
            </a:r>
          </a:p>
        </p:txBody>
      </p:sp>
      <p:sp>
        <p:nvSpPr>
          <p:cNvPr id="88" name="矩形 87"/>
          <p:cNvSpPr/>
          <p:nvPr/>
        </p:nvSpPr>
        <p:spPr>
          <a:xfrm>
            <a:off x="2207527" y="4307761"/>
            <a:ext cx="662628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329404" y="4315813"/>
            <a:ext cx="662628" cy="6086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400449" y="4315813"/>
            <a:ext cx="662628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325990" y="4336237"/>
            <a:ext cx="662628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462998" y="4336237"/>
            <a:ext cx="662628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515434" y="4349722"/>
            <a:ext cx="662628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框 4"/>
          <p:cNvSpPr txBox="1"/>
          <p:nvPr/>
        </p:nvSpPr>
        <p:spPr>
          <a:xfrm>
            <a:off x="660400" y="1291460"/>
            <a:ext cx="107633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一只羊有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条腿，李翔家养了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只大羊和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只小羊羔，他家的羊一共有多少条腿？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2842525" y="2907441"/>
            <a:ext cx="3546687" cy="572464"/>
            <a:chOff x="2292350" y="2155825"/>
            <a:chExt cx="2660015" cy="429705"/>
          </a:xfrm>
        </p:grpSpPr>
        <p:sp>
          <p:nvSpPr>
            <p:cNvPr id="27656" name="文本框 5"/>
            <p:cNvSpPr txBox="1"/>
            <p:nvPr/>
          </p:nvSpPr>
          <p:spPr>
            <a:xfrm>
              <a:off x="2292350" y="2155825"/>
              <a:ext cx="2660015" cy="429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3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    4=20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（条）</a:t>
              </a:r>
            </a:p>
          </p:txBody>
        </p:sp>
        <p:sp>
          <p:nvSpPr>
            <p:cNvPr id="27657" name="矩形 5"/>
            <p:cNvSpPr/>
            <p:nvPr/>
          </p:nvSpPr>
          <p:spPr>
            <a:xfrm>
              <a:off x="2412930" y="2227323"/>
              <a:ext cx="433051" cy="346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</a:t>
              </a:r>
            </a:p>
          </p:txBody>
        </p:sp>
      </p:grpSp>
      <p:sp>
        <p:nvSpPr>
          <p:cNvPr id="4" name="文本框 5"/>
          <p:cNvSpPr txBox="1"/>
          <p:nvPr/>
        </p:nvSpPr>
        <p:spPr>
          <a:xfrm>
            <a:off x="2842525" y="2039610"/>
            <a:ext cx="2916767" cy="5307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+1=5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2005423" y="3857225"/>
            <a:ext cx="6079067" cy="5307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答：他家的羊一共有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条腿。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526216" y="2467421"/>
            <a:ext cx="2973078" cy="2024968"/>
            <a:chOff x="8481" y="2206"/>
            <a:chExt cx="4757" cy="324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5" y="2206"/>
              <a:ext cx="2454" cy="152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58" y="4006"/>
              <a:ext cx="1380" cy="144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1" y="2327"/>
              <a:ext cx="1864" cy="208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5" y="3668"/>
              <a:ext cx="1513" cy="1700"/>
            </a:xfrm>
            <a:prstGeom prst="rect">
              <a:avLst/>
            </a:prstGeom>
          </p:spPr>
        </p:pic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400" y="3946715"/>
            <a:ext cx="1464309" cy="2087729"/>
          </a:xfrm>
          <a:prstGeom prst="rect">
            <a:avLst/>
          </a:prstGeom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2733118" y="4586551"/>
            <a:ext cx="6406251" cy="510778"/>
          </a:xfrm>
          <a:prstGeom prst="wedgeRoundRectCallout">
            <a:avLst>
              <a:gd name="adj1" fmla="val -56821"/>
              <a:gd name="adj2" fmla="val -1226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把给出的加法算式改写成乘法算式。</a:t>
            </a:r>
          </a:p>
        </p:txBody>
      </p:sp>
      <p:sp>
        <p:nvSpPr>
          <p:cNvPr id="10" name="矩形 9"/>
          <p:cNvSpPr/>
          <p:nvPr/>
        </p:nvSpPr>
        <p:spPr>
          <a:xfrm>
            <a:off x="2075803" y="1268134"/>
            <a:ext cx="2001510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4+4+4+4+4=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20268" y="1239853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91270" y="1239852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5×4=20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75803" y="2100095"/>
            <a:ext cx="1650452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3+3+3+3=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268" y="2081241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4×3=12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91270" y="2075040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3×4=12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75803" y="2932056"/>
            <a:ext cx="1299395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5+5+5=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20268" y="2922629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3×5=15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91270" y="2910228"/>
            <a:ext cx="141961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5×3=15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75803" y="3764017"/>
            <a:ext cx="2001510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1+1+1+1+1=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20268" y="3764016"/>
            <a:ext cx="124809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1×5=5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91270" y="3745417"/>
            <a:ext cx="1248099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5×1=5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/>
      <p:bldP spid="11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57529" y="1219930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" y="2143260"/>
            <a:ext cx="10858500" cy="17543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一五得五，二五一十，三五十五，四五二十，五五二十五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共</a:t>
            </a:r>
            <a:r>
              <a:rPr lang="zh-CN" altLang="en-US" sz="2400" kern="0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句，每相邻两句口诀的结果相差</a:t>
            </a:r>
            <a:r>
              <a:rPr lang="zh-CN" altLang="en-US" sz="2400" kern="0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2" name="矩形 1"/>
          <p:cNvSpPr/>
          <p:nvPr/>
        </p:nvSpPr>
        <p:spPr>
          <a:xfrm>
            <a:off x="557529" y="1681595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3735725"/>
            <a:ext cx="10858500" cy="230832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按口诀写乘法算式</a:t>
            </a:r>
            <a:endParaRPr lang="en-US" altLang="zh-CN" sz="2400" kern="0" dirty="0">
              <a:ln w="0"/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每一句5的乘法口诀都可以求出相应的</a:t>
            </a:r>
            <a:r>
              <a:rPr lang="zh-CN" altLang="en-US" sz="2400" kern="0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乘法算式的积，（除“五五二十五”外）</a:t>
            </a:r>
            <a:endParaRPr lang="en-US" altLang="zh-CN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如：“二五一十”可以用来计算2×5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10和5×2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1202" r="14503" b="13272"/>
          <a:stretch>
            <a:fillRect/>
          </a:stretch>
        </p:blipFill>
        <p:spPr>
          <a:xfrm>
            <a:off x="11229850" y="-51566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1411" r="26117" b="57219"/>
          <a:stretch>
            <a:fillRect/>
          </a:stretch>
        </p:blipFill>
        <p:spPr>
          <a:xfrm>
            <a:off x="8105863" y="-34723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3" t="44394" r="26417" b="13089"/>
          <a:stretch>
            <a:fillRect/>
          </a:stretch>
        </p:blipFill>
        <p:spPr>
          <a:xfrm>
            <a:off x="8069490" y="3440778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F576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5769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F57693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F5769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3" name="六边形 12"/>
          <p:cNvSpPr/>
          <p:nvPr/>
        </p:nvSpPr>
        <p:spPr>
          <a:xfrm>
            <a:off x="7586392" y="2796178"/>
            <a:ext cx="1273528" cy="1097869"/>
          </a:xfrm>
          <a:prstGeom prst="hexagon">
            <a:avLst/>
          </a:prstGeom>
          <a:solidFill>
            <a:srgbClr val="F5769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351" y="3841162"/>
            <a:ext cx="1345228" cy="1917950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3138195" y="4089679"/>
            <a:ext cx="5091405" cy="566918"/>
          </a:xfrm>
          <a:prstGeom prst="wedgeRoundRectCallout">
            <a:avLst>
              <a:gd name="adj1" fmla="val -56460"/>
              <a:gd name="adj2" fmla="val -5509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97840"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你知道了哪些信息？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40"/>
          <p:cNvGrpSpPr/>
          <p:nvPr/>
        </p:nvGrpSpPr>
        <p:grpSpPr bwMode="auto">
          <a:xfrm>
            <a:off x="3409666" y="1794087"/>
            <a:ext cx="5392765" cy="1976735"/>
            <a:chOff x="2245" y="2713"/>
            <a:chExt cx="4087" cy="1408"/>
          </a:xfrm>
        </p:grpSpPr>
        <p:pic>
          <p:nvPicPr>
            <p:cNvPr id="12" name="Picture 38" descr="52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31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9" descr="52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2713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5" descr="52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" y="2713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6" descr="52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3459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7" descr="52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" y="3459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19"/>
          <p:cNvSpPr txBox="1"/>
          <p:nvPr/>
        </p:nvSpPr>
        <p:spPr>
          <a:xfrm>
            <a:off x="660400" y="118180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一共有多少个福娃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 bwMode="auto">
          <a:xfrm>
            <a:off x="3071515" y="1885885"/>
            <a:ext cx="7333995" cy="2688299"/>
            <a:chOff x="2245" y="2713"/>
            <a:chExt cx="4087" cy="1408"/>
          </a:xfrm>
        </p:grpSpPr>
        <p:pic>
          <p:nvPicPr>
            <p:cNvPr id="6" name="Picture 38" descr="52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31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9" descr="52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2713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" descr="52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" y="2713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6" descr="52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" y="3459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7" descr="52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" y="3459"/>
              <a:ext cx="1303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594258" y="4847231"/>
            <a:ext cx="189507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个盒子。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4258" y="5389074"/>
            <a:ext cx="466506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每个盒子里都有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个可爱的福娃。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05267" y="1835899"/>
            <a:ext cx="2451100" cy="14300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01240" y="1837593"/>
            <a:ext cx="2451100" cy="14300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23460" y="1837593"/>
            <a:ext cx="2451100" cy="14300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1153" y="3265919"/>
            <a:ext cx="2451100" cy="14300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83373" y="3265919"/>
            <a:ext cx="2451100" cy="143002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082313" y="1981526"/>
            <a:ext cx="2255520" cy="1098127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594258" y="126766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一共有多少个福娃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6" name="椭圆 25"/>
          <p:cNvSpPr/>
          <p:nvPr/>
        </p:nvSpPr>
        <p:spPr>
          <a:xfrm>
            <a:off x="5599453" y="1981526"/>
            <a:ext cx="2255520" cy="1098127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121673" y="1920566"/>
            <a:ext cx="2255520" cy="1098127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011953" y="3392919"/>
            <a:ext cx="2255520" cy="1098127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621379" y="3392919"/>
            <a:ext cx="2255520" cy="1098127"/>
          </a:xfrm>
          <a:prstGeom prst="ellipse">
            <a:avLst/>
          </a:prstGeom>
          <a:noFill/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498" y="4039437"/>
            <a:ext cx="1041206" cy="15749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41" y="3192359"/>
            <a:ext cx="2664659" cy="266465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77751" y="1518363"/>
            <a:ext cx="1350936" cy="931407"/>
            <a:chOff x="2692354" y="4192863"/>
            <a:chExt cx="1013202" cy="698555"/>
          </a:xfrm>
        </p:grpSpPr>
        <p:grpSp>
          <p:nvGrpSpPr>
            <p:cNvPr id="4" name="组合 3"/>
            <p:cNvGrpSpPr/>
            <p:nvPr/>
          </p:nvGrpSpPr>
          <p:grpSpPr>
            <a:xfrm>
              <a:off x="2692354" y="4371975"/>
              <a:ext cx="1013202" cy="519443"/>
              <a:chOff x="2692354" y="4371975"/>
              <a:chExt cx="1013202" cy="51944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186113" y="4371975"/>
                <a:ext cx="519443" cy="5194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接箭头连接符 24"/>
              <p:cNvCxnSpPr>
                <a:endCxn id="24" idx="1"/>
              </p:cNvCxnSpPr>
              <p:nvPr/>
            </p:nvCxnSpPr>
            <p:spPr>
              <a:xfrm>
                <a:off x="2692354" y="4631697"/>
                <a:ext cx="4937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2704610" y="4192863"/>
              <a:ext cx="641984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+5</a:t>
              </a:r>
              <a:endPara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726118" y="1591105"/>
            <a:ext cx="855979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81380" y="1844289"/>
            <a:ext cx="589264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30721" y="1497125"/>
            <a:ext cx="1350936" cy="930168"/>
            <a:chOff x="2692354" y="4193792"/>
            <a:chExt cx="1013202" cy="697626"/>
          </a:xfrm>
        </p:grpSpPr>
        <p:grpSp>
          <p:nvGrpSpPr>
            <p:cNvPr id="49" name="组合 48"/>
            <p:cNvGrpSpPr/>
            <p:nvPr/>
          </p:nvGrpSpPr>
          <p:grpSpPr>
            <a:xfrm>
              <a:off x="2692354" y="4371975"/>
              <a:ext cx="1013202" cy="519443"/>
              <a:chOff x="2692354" y="4371975"/>
              <a:chExt cx="1013202" cy="519443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186113" y="4371975"/>
                <a:ext cx="519443" cy="5194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52" name="直接箭头连接符 51"/>
              <p:cNvCxnSpPr>
                <a:endCxn id="51" idx="1"/>
              </p:cNvCxnSpPr>
              <p:nvPr/>
            </p:nvCxnSpPr>
            <p:spPr>
              <a:xfrm>
                <a:off x="2692354" y="4631697"/>
                <a:ext cx="4937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2718899" y="4193792"/>
              <a:ext cx="641984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+5</a:t>
              </a:r>
              <a:endPara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1656" y="1494363"/>
            <a:ext cx="1385181" cy="856347"/>
            <a:chOff x="2692354" y="4203753"/>
            <a:chExt cx="1038886" cy="642260"/>
          </a:xfrm>
        </p:grpSpPr>
        <p:grpSp>
          <p:nvGrpSpPr>
            <p:cNvPr id="54" name="组合 53"/>
            <p:cNvGrpSpPr/>
            <p:nvPr/>
          </p:nvGrpSpPr>
          <p:grpSpPr>
            <a:xfrm>
              <a:off x="2692354" y="4326570"/>
              <a:ext cx="1038886" cy="519443"/>
              <a:chOff x="2692354" y="4326570"/>
              <a:chExt cx="1038886" cy="519443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3211797" y="4326570"/>
                <a:ext cx="519443" cy="5194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57" name="直接箭头连接符 56"/>
              <p:cNvCxnSpPr>
                <a:endCxn id="56" idx="1"/>
              </p:cNvCxnSpPr>
              <p:nvPr/>
            </p:nvCxnSpPr>
            <p:spPr>
              <a:xfrm>
                <a:off x="2692354" y="4631697"/>
                <a:ext cx="4937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矩形 54"/>
            <p:cNvSpPr/>
            <p:nvPr/>
          </p:nvSpPr>
          <p:spPr>
            <a:xfrm>
              <a:off x="2704319" y="4203753"/>
              <a:ext cx="641984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+5</a:t>
              </a:r>
              <a:endPara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256235" y="1475347"/>
            <a:ext cx="1350936" cy="919650"/>
            <a:chOff x="2692354" y="4201681"/>
            <a:chExt cx="1013202" cy="689737"/>
          </a:xfrm>
        </p:grpSpPr>
        <p:grpSp>
          <p:nvGrpSpPr>
            <p:cNvPr id="59" name="组合 58"/>
            <p:cNvGrpSpPr/>
            <p:nvPr/>
          </p:nvGrpSpPr>
          <p:grpSpPr>
            <a:xfrm>
              <a:off x="2692354" y="4371975"/>
              <a:ext cx="1013202" cy="519443"/>
              <a:chOff x="2692354" y="4371975"/>
              <a:chExt cx="1013202" cy="519443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186113" y="4371975"/>
                <a:ext cx="519443" cy="5194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2" name="直接箭头连接符 61"/>
              <p:cNvCxnSpPr>
                <a:endCxn id="61" idx="1"/>
              </p:cNvCxnSpPr>
              <p:nvPr/>
            </p:nvCxnSpPr>
            <p:spPr>
              <a:xfrm>
                <a:off x="2692354" y="4631697"/>
                <a:ext cx="4937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矩形 59"/>
            <p:cNvSpPr/>
            <p:nvPr/>
          </p:nvSpPr>
          <p:spPr>
            <a:xfrm>
              <a:off x="2706990" y="4201681"/>
              <a:ext cx="641984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+5</a:t>
              </a:r>
              <a:endPara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223900" y="1832917"/>
            <a:ext cx="589264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58059" y="1802476"/>
            <a:ext cx="589264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66242" y="1811647"/>
            <a:ext cx="589264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圆角矩形标注 4135"/>
          <p:cNvSpPr>
            <a:spLocks noChangeArrowheads="1"/>
          </p:cNvSpPr>
          <p:nvPr/>
        </p:nvSpPr>
        <p:spPr bwMode="auto">
          <a:xfrm>
            <a:off x="2068774" y="3700226"/>
            <a:ext cx="3661221" cy="510778"/>
          </a:xfrm>
          <a:prstGeom prst="wedgeRoundRectCallout">
            <a:avLst>
              <a:gd name="adj1" fmla="val -56116"/>
              <a:gd name="adj2" fmla="val -11094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个数出福娃的个数。</a:t>
            </a:r>
          </a:p>
        </p:txBody>
      </p:sp>
      <p:sp>
        <p:nvSpPr>
          <p:cNvPr id="69" name="圆角矩形标注 4135"/>
          <p:cNvSpPr>
            <a:spLocks noChangeArrowheads="1"/>
          </p:cNvSpPr>
          <p:nvPr/>
        </p:nvSpPr>
        <p:spPr bwMode="auto">
          <a:xfrm flipH="1">
            <a:off x="5352453" y="2715604"/>
            <a:ext cx="4036907" cy="919401"/>
          </a:xfrm>
          <a:prstGeom prst="wedgeRoundRectCallout">
            <a:avLst>
              <a:gd name="adj1" fmla="val -54344"/>
              <a:gd name="adj2" fmla="val 33294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如何算出一共有多少个福娃呢？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2182437" y="4524689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45" grpId="0"/>
      <p:bldP spid="46" grpId="0"/>
      <p:bldP spid="47" grpId="0"/>
      <p:bldP spid="68" grpId="0" bldLvl="0" animBg="1"/>
      <p:bldP spid="69" grpId="0" bldLvl="0" animBg="1"/>
      <p:bldP spid="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394864" y="3318459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5×2=10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08677" y="4164356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2×5=10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58877" y="3318459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5×3=15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72691" y="4164356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3×5=15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84551" y="2453518"/>
            <a:ext cx="3824301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5+5+5+5=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41216" y="3318459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5×4=20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5028" y="4164356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34480" y="2473107"/>
            <a:ext cx="2241124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5+5=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98493" y="2473107"/>
            <a:ext cx="291183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5+5+5=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42516" y="1340023"/>
            <a:ext cx="5881053" cy="964535"/>
            <a:chOff x="2375047" y="633452"/>
            <a:chExt cx="4410789" cy="723402"/>
          </a:xfrm>
        </p:grpSpPr>
        <p:grpSp>
          <p:nvGrpSpPr>
            <p:cNvPr id="42" name="组合 41"/>
            <p:cNvGrpSpPr/>
            <p:nvPr/>
          </p:nvGrpSpPr>
          <p:grpSpPr>
            <a:xfrm>
              <a:off x="2701906" y="690624"/>
              <a:ext cx="1025067" cy="666230"/>
              <a:chOff x="2680489" y="4225188"/>
              <a:chExt cx="1025067" cy="666230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692354" y="4371975"/>
                <a:ext cx="1013202" cy="519443"/>
                <a:chOff x="2692354" y="4371975"/>
                <a:chExt cx="1013202" cy="519443"/>
              </a:xfrm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3186113" y="4371975"/>
                  <a:ext cx="519443" cy="51944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6" name="直接箭头连接符 45"/>
                <p:cNvCxnSpPr>
                  <a:endCxn id="45" idx="1"/>
                </p:cNvCxnSpPr>
                <p:nvPr/>
              </p:nvCxnSpPr>
              <p:spPr>
                <a:xfrm>
                  <a:off x="2692354" y="4631697"/>
                  <a:ext cx="49375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矩形 43"/>
              <p:cNvSpPr/>
              <p:nvPr/>
            </p:nvSpPr>
            <p:spPr>
              <a:xfrm>
                <a:off x="2680489" y="4225188"/>
                <a:ext cx="641984" cy="507831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</a:bodyPr>
              <a:lstStyle/>
              <a:p>
                <a:pPr defTabSz="1219200">
                  <a:lnSpc>
                    <a:spcPct val="150000"/>
                  </a:lnSpc>
                </a:pPr>
                <a:r>
                  <a:rPr lang="en-US" altLang="zh-CN" sz="2400" kern="0" dirty="0">
                    <a:ln w="0"/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+5</a:t>
                </a:r>
                <a:endPara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375047" y="712857"/>
              <a:ext cx="641984" cy="50783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254998" y="866299"/>
              <a:ext cx="441948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200"/>
              <a:r>
                <a:rPr lang="en-US" altLang="zh-CN" sz="2400" kern="0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</a:t>
              </a:r>
              <a:endPara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728498" y="669871"/>
              <a:ext cx="1013202" cy="670127"/>
              <a:chOff x="2692354" y="4221291"/>
              <a:chExt cx="1013202" cy="670127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692354" y="4371975"/>
                <a:ext cx="1013202" cy="519443"/>
                <a:chOff x="2692354" y="4371975"/>
                <a:chExt cx="1013202" cy="519443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3186113" y="4371975"/>
                  <a:ext cx="519443" cy="51944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3" name="直接箭头连接符 52"/>
                <p:cNvCxnSpPr>
                  <a:endCxn id="52" idx="1"/>
                </p:cNvCxnSpPr>
                <p:nvPr/>
              </p:nvCxnSpPr>
              <p:spPr>
                <a:xfrm>
                  <a:off x="2692354" y="4631697"/>
                  <a:ext cx="49375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矩形 50"/>
              <p:cNvSpPr/>
              <p:nvPr/>
            </p:nvSpPr>
            <p:spPr>
              <a:xfrm>
                <a:off x="2718967" y="4221291"/>
                <a:ext cx="641984" cy="507831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</a:bodyPr>
              <a:lstStyle/>
              <a:p>
                <a:pPr defTabSz="1219200">
                  <a:lnSpc>
                    <a:spcPct val="150000"/>
                  </a:lnSpc>
                </a:pPr>
                <a:r>
                  <a:rPr lang="en-US" altLang="zh-CN" sz="2400" kern="0" dirty="0">
                    <a:ln w="0"/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+5</a:t>
                </a:r>
                <a:endPara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741700" y="657256"/>
              <a:ext cx="1013202" cy="670708"/>
              <a:chOff x="2692354" y="4220710"/>
              <a:chExt cx="1013202" cy="670708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692354" y="4371975"/>
                <a:ext cx="1013202" cy="519443"/>
                <a:chOff x="2692354" y="4371975"/>
                <a:chExt cx="1013202" cy="519443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3186113" y="4371975"/>
                  <a:ext cx="519443" cy="51944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8" name="直接箭头连接符 57"/>
                <p:cNvCxnSpPr>
                  <a:endCxn id="57" idx="1"/>
                </p:cNvCxnSpPr>
                <p:nvPr/>
              </p:nvCxnSpPr>
              <p:spPr>
                <a:xfrm>
                  <a:off x="2692354" y="4631697"/>
                  <a:ext cx="49375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矩形 55"/>
              <p:cNvSpPr/>
              <p:nvPr/>
            </p:nvSpPr>
            <p:spPr>
              <a:xfrm>
                <a:off x="2712015" y="4220710"/>
                <a:ext cx="641984" cy="507831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</a:bodyPr>
              <a:lstStyle/>
              <a:p>
                <a:pPr defTabSz="1219200">
                  <a:lnSpc>
                    <a:spcPct val="150000"/>
                  </a:lnSpc>
                </a:pPr>
                <a:r>
                  <a:rPr lang="en-US" altLang="zh-CN" sz="2400" kern="0" dirty="0">
                    <a:ln w="0"/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+5</a:t>
                </a:r>
                <a:endPara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767908" y="633452"/>
              <a:ext cx="1017928" cy="682320"/>
              <a:chOff x="2687628" y="4209098"/>
              <a:chExt cx="1017928" cy="682320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2692354" y="4371975"/>
                <a:ext cx="1013202" cy="519443"/>
                <a:chOff x="2692354" y="4371975"/>
                <a:chExt cx="1013202" cy="519443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3186113" y="4371975"/>
                  <a:ext cx="519443" cy="51944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63" name="直接箭头连接符 62"/>
                <p:cNvCxnSpPr>
                  <a:endCxn id="62" idx="1"/>
                </p:cNvCxnSpPr>
                <p:nvPr/>
              </p:nvCxnSpPr>
              <p:spPr>
                <a:xfrm>
                  <a:off x="2692354" y="4631697"/>
                  <a:ext cx="49375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矩形 60"/>
              <p:cNvSpPr/>
              <p:nvPr/>
            </p:nvSpPr>
            <p:spPr>
              <a:xfrm>
                <a:off x="2687628" y="4209098"/>
                <a:ext cx="641984" cy="507831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>
                <a:spAutoFit/>
              </a:bodyPr>
              <a:lstStyle/>
              <a:p>
                <a:pPr defTabSz="1219200">
                  <a:lnSpc>
                    <a:spcPct val="150000"/>
                  </a:lnSpc>
                </a:pPr>
                <a:r>
                  <a:rPr lang="en-US" altLang="zh-CN" sz="2400" kern="0" dirty="0">
                    <a:ln w="0"/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+5</a:t>
                </a:r>
                <a:endPara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4272143" y="849444"/>
              <a:ext cx="441948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200"/>
              <a:r>
                <a:rPr lang="en-US" altLang="zh-CN" sz="2400" kern="0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15</a:t>
              </a:r>
              <a:endPara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248189" y="825217"/>
              <a:ext cx="441948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200"/>
              <a:r>
                <a:rPr lang="en-US" altLang="zh-CN" sz="2400" kern="0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20</a:t>
              </a:r>
              <a:endPara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311617" y="811490"/>
              <a:ext cx="441948" cy="36933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200"/>
              <a:r>
                <a:rPr lang="en-US" altLang="zh-CN" sz="2400" kern="0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25</a:t>
              </a:r>
              <a:endPara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8452963" y="3297636"/>
            <a:ext cx="306593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5×5=25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40722" y="5031076"/>
            <a:ext cx="7750123" cy="544830"/>
          </a:xfrm>
          <a:prstGeom prst="roundRect">
            <a:avLst/>
          </a:prstGeom>
          <a:noFill/>
          <a:ln w="22225">
            <a:noFill/>
          </a:ln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每增加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盒福娃，就会增加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个福娃。</a:t>
            </a:r>
          </a:p>
        </p:txBody>
      </p:sp>
      <p:sp>
        <p:nvSpPr>
          <p:cNvPr id="67" name="矩形 66"/>
          <p:cNvSpPr/>
          <p:nvPr/>
        </p:nvSpPr>
        <p:spPr>
          <a:xfrm>
            <a:off x="8416761" y="2433044"/>
            <a:ext cx="301159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5+5+5+5+5=</a:t>
            </a: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68" grpId="0"/>
      <p:bldP spid="69" grpId="0" bldLvl="0"/>
      <p:bldP spid="6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90711" y="1009224"/>
            <a:ext cx="6477045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 ×  5  =   15</a:t>
            </a:r>
            <a:endParaRPr lang="zh-CN" altLang="en-US" sz="2400" kern="0" dirty="0">
              <a:ln w="0"/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7366" y="16144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9410" y="160179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01323" y="16144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十五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57401" y="2245015"/>
            <a:ext cx="2240571" cy="1160630"/>
            <a:chOff x="4415570" y="3730753"/>
            <a:chExt cx="1680429" cy="870473"/>
          </a:xfrm>
        </p:grpSpPr>
        <p:sp>
          <p:nvSpPr>
            <p:cNvPr id="18" name="矩形 17"/>
            <p:cNvSpPr/>
            <p:nvPr/>
          </p:nvSpPr>
          <p:spPr>
            <a:xfrm>
              <a:off x="4556965" y="4199578"/>
              <a:ext cx="1539034" cy="4016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相乘的两个数</a:t>
              </a:r>
            </a:p>
          </p:txBody>
        </p:sp>
        <p:sp>
          <p:nvSpPr>
            <p:cNvPr id="20" name="右大括号 19"/>
            <p:cNvSpPr/>
            <p:nvPr/>
          </p:nvSpPr>
          <p:spPr>
            <a:xfrm rot="5400000">
              <a:off x="5136965" y="3009358"/>
              <a:ext cx="237639" cy="1680429"/>
            </a:xfrm>
            <a:prstGeom prst="rightBrace">
              <a:avLst>
                <a:gd name="adj1" fmla="val 44270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81396" y="2215210"/>
            <a:ext cx="1459968" cy="1188845"/>
            <a:chOff x="6959567" y="3708398"/>
            <a:chExt cx="1094976" cy="891634"/>
          </a:xfrm>
        </p:grpSpPr>
        <p:sp>
          <p:nvSpPr>
            <p:cNvPr id="22" name="矩形 21"/>
            <p:cNvSpPr/>
            <p:nvPr/>
          </p:nvSpPr>
          <p:spPr>
            <a:xfrm>
              <a:off x="6959567" y="4226083"/>
              <a:ext cx="1094976" cy="3739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10000"/>
                </a:lnSpc>
              </a:pPr>
              <a:r>
                <a:rPr lang="zh-CN" altLang="en-US" sz="2400" kern="0" dirty="0">
                  <a:ln w="0"/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相乘的积</a:t>
              </a:r>
            </a:p>
          </p:txBody>
        </p:sp>
        <p:sp>
          <p:nvSpPr>
            <p:cNvPr id="23" name="右大括号 22"/>
            <p:cNvSpPr/>
            <p:nvPr/>
          </p:nvSpPr>
          <p:spPr>
            <a:xfrm rot="5400000">
              <a:off x="7380775" y="3324517"/>
              <a:ext cx="237639" cy="1005402"/>
            </a:xfrm>
            <a:prstGeom prst="rightBrace">
              <a:avLst>
                <a:gd name="adj1" fmla="val 44270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273" y="3578388"/>
            <a:ext cx="1699868" cy="2423573"/>
          </a:xfrm>
          <a:prstGeom prst="rect">
            <a:avLst/>
          </a:prstGeom>
        </p:spPr>
      </p:pic>
      <p:sp>
        <p:nvSpPr>
          <p:cNvPr id="26" name="圆角矩形标注 4135"/>
          <p:cNvSpPr>
            <a:spLocks noChangeArrowheads="1"/>
          </p:cNvSpPr>
          <p:nvPr/>
        </p:nvSpPr>
        <p:spPr bwMode="auto">
          <a:xfrm flipH="1">
            <a:off x="6629233" y="4279397"/>
            <a:ext cx="2734883" cy="510778"/>
          </a:xfrm>
          <a:prstGeom prst="wedgeRoundRectCallout">
            <a:avLst>
              <a:gd name="adj1" fmla="val -62312"/>
              <a:gd name="adj2" fmla="val -6220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编制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的乘法口诀。</a:t>
            </a:r>
          </a:p>
        </p:txBody>
      </p:sp>
      <p:sp>
        <p:nvSpPr>
          <p:cNvPr id="3" name="矩形 2"/>
          <p:cNvSpPr/>
          <p:nvPr/>
        </p:nvSpPr>
        <p:spPr>
          <a:xfrm>
            <a:off x="1714297" y="3739383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：有哪些巧妙计算的方法吗？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49" y="4701846"/>
            <a:ext cx="780896" cy="1024125"/>
          </a:xfrm>
          <a:prstGeom prst="rect">
            <a:avLst/>
          </a:prstGeom>
        </p:spPr>
      </p:pic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12" grpId="0"/>
      <p:bldP spid="26" grpId="0" bldLvl="0" animBg="1"/>
      <p:bldP spid="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55598" y="1278503"/>
            <a:ext cx="151467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一五得五</a:t>
            </a:r>
          </a:p>
        </p:txBody>
      </p:sp>
      <p:sp>
        <p:nvSpPr>
          <p:cNvPr id="2" name="矩形 1"/>
          <p:cNvSpPr/>
          <p:nvPr/>
        </p:nvSpPr>
        <p:spPr>
          <a:xfrm>
            <a:off x="3196840" y="1230766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5598" y="2097957"/>
            <a:ext cx="151467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13" name="矩形 12"/>
          <p:cNvSpPr/>
          <p:nvPr/>
        </p:nvSpPr>
        <p:spPr>
          <a:xfrm>
            <a:off x="6855598" y="2946104"/>
            <a:ext cx="151467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19" name="矩形 18"/>
          <p:cNvSpPr/>
          <p:nvPr/>
        </p:nvSpPr>
        <p:spPr>
          <a:xfrm>
            <a:off x="6893009" y="3827802"/>
            <a:ext cx="1557656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四五二十</a:t>
            </a:r>
          </a:p>
        </p:txBody>
      </p:sp>
      <p:sp>
        <p:nvSpPr>
          <p:cNvPr id="22" name="矩形 21"/>
          <p:cNvSpPr/>
          <p:nvPr/>
        </p:nvSpPr>
        <p:spPr>
          <a:xfrm>
            <a:off x="6855598" y="4696870"/>
            <a:ext cx="172354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五五二十五</a:t>
            </a:r>
          </a:p>
        </p:txBody>
      </p:sp>
      <p:sp>
        <p:nvSpPr>
          <p:cNvPr id="24" name="矩形 23"/>
          <p:cNvSpPr/>
          <p:nvPr/>
        </p:nvSpPr>
        <p:spPr>
          <a:xfrm>
            <a:off x="4626634" y="113937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1×5=5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26634" y="198680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2×5=10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14294" y="284725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3×5=15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14294" y="371738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20626" y="4614602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5×5=25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96840" y="2078197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84500" y="2938646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84500" y="3808774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190832" y="4705990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0400" y="5608110"/>
            <a:ext cx="8603632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lIns="121920" tIns="60960" rIns="121920" bIns="60960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每相邻两句乘法口诀的得数相差</a:t>
            </a:r>
            <a:r>
              <a:rPr lang="zh-CN" altLang="en-US" sz="2400" u="sng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770323" y="1299684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38" name="矩形: 圆角 37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70323" y="2158889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31" name="矩形: 圆角 130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770323" y="300059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38" name="矩形: 圆角 137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770323" y="3859796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45" name="矩形: 圆角 144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770323" y="471900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52" name="矩形: 圆角 151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998977" y="2158889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59" name="矩形: 圆角 158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1998977" y="300059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66" name="矩形: 圆角 165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椭圆 170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998977" y="3859796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73" name="矩形: 圆角 172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998977" y="471900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80" name="矩形: 圆角 179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2202269" y="300059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87" name="矩形: 圆角 186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椭圆 188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椭圆 191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2202269" y="3859796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194" name="矩形: 圆角 193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2202269" y="471900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201" name="矩形: 圆角 200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659155" y="4711892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208" name="矩形: 圆角 207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椭圆 209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椭圆 212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2430924" y="3859796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215" name="矩形: 圆角 214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椭圆 215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椭圆 218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椭圆 219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2430924" y="4719001"/>
            <a:ext cx="146927" cy="705569"/>
            <a:chOff x="758841" y="1763977"/>
            <a:chExt cx="163473" cy="785031"/>
          </a:xfrm>
          <a:solidFill>
            <a:srgbClr val="92D050"/>
          </a:solidFill>
        </p:grpSpPr>
        <p:sp>
          <p:nvSpPr>
            <p:cNvPr id="222" name="矩形: 圆角 221"/>
            <p:cNvSpPr/>
            <p:nvPr/>
          </p:nvSpPr>
          <p:spPr>
            <a:xfrm>
              <a:off x="758841" y="1763977"/>
              <a:ext cx="163473" cy="78503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椭圆 222"/>
            <p:cNvSpPr/>
            <p:nvPr/>
          </p:nvSpPr>
          <p:spPr>
            <a:xfrm>
              <a:off x="773723" y="17848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773723" y="19372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>
              <a:off x="773723" y="20896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>
              <a:off x="773723" y="22420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773723" y="2394438"/>
              <a:ext cx="133710" cy="13371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072139" y="5608110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54898" y="1319315"/>
            <a:ext cx="520700" cy="126153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92013" y="2143614"/>
            <a:ext cx="520700" cy="1261533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58357" y="3013768"/>
            <a:ext cx="520700" cy="126153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51439" y="3909431"/>
            <a:ext cx="520700" cy="1261533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 bldLvl="0" animBg="1"/>
      <p:bldP spid="13" grpId="0" bldLvl="0" animBg="1"/>
      <p:bldP spid="19" grpId="0" bldLvl="0" animBg="1"/>
      <p:bldP spid="22" grpId="0" bldLvl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bldLvl="0"/>
      <p:bldP spid="35" grpId="0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6" grpId="0" animBg="1"/>
      <p:bldP spid="46" grpId="1" animBg="1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44462" y="1130300"/>
            <a:ext cx="152415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一五得五</a:t>
            </a:r>
          </a:p>
        </p:txBody>
      </p:sp>
      <p:sp>
        <p:nvSpPr>
          <p:cNvPr id="6" name="矩形 5"/>
          <p:cNvSpPr/>
          <p:nvPr/>
        </p:nvSpPr>
        <p:spPr>
          <a:xfrm>
            <a:off x="2344462" y="1800901"/>
            <a:ext cx="152415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二五一十</a:t>
            </a:r>
          </a:p>
        </p:txBody>
      </p:sp>
      <p:sp>
        <p:nvSpPr>
          <p:cNvPr id="7" name="矩形 6"/>
          <p:cNvSpPr/>
          <p:nvPr/>
        </p:nvSpPr>
        <p:spPr>
          <a:xfrm>
            <a:off x="2344462" y="2480045"/>
            <a:ext cx="153649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三五十五</a:t>
            </a:r>
          </a:p>
        </p:txBody>
      </p:sp>
      <p:sp>
        <p:nvSpPr>
          <p:cNvPr id="8" name="矩形 7"/>
          <p:cNvSpPr/>
          <p:nvPr/>
        </p:nvSpPr>
        <p:spPr>
          <a:xfrm>
            <a:off x="2344462" y="3174783"/>
            <a:ext cx="1536493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四五二十</a:t>
            </a:r>
          </a:p>
        </p:txBody>
      </p:sp>
      <p:sp>
        <p:nvSpPr>
          <p:cNvPr id="9" name="矩形 8"/>
          <p:cNvSpPr/>
          <p:nvPr/>
        </p:nvSpPr>
        <p:spPr>
          <a:xfrm>
            <a:off x="5217019" y="97752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1×5=5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7019" y="165016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2×5=10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9359" y="232726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3×5=15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13763" y="302200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4×5=20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33668" y="97752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5×1=5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3668" y="1650160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5×2=10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46008" y="232726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5×3=15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46008" y="302200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5×4=20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圆角矩形标注 4135"/>
          <p:cNvSpPr>
            <a:spLocks noChangeArrowheads="1"/>
          </p:cNvSpPr>
          <p:nvPr/>
        </p:nvSpPr>
        <p:spPr bwMode="auto">
          <a:xfrm>
            <a:off x="3017600" y="4613662"/>
            <a:ext cx="4717099" cy="510778"/>
          </a:xfrm>
          <a:prstGeom prst="wedgeRoundRectCallout">
            <a:avLst>
              <a:gd name="adj1" fmla="val -58140"/>
              <a:gd name="adj2" fmla="val -11509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根据口诀写乘法算式？</a:t>
            </a:r>
          </a:p>
        </p:txBody>
      </p:sp>
      <p:sp>
        <p:nvSpPr>
          <p:cNvPr id="20" name="矩形 19"/>
          <p:cNvSpPr/>
          <p:nvPr/>
        </p:nvSpPr>
        <p:spPr>
          <a:xfrm>
            <a:off x="5216706" y="3725854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5×5=25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44462" y="3866737"/>
            <a:ext cx="172354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五五二十五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400" y="3655234"/>
            <a:ext cx="1684062" cy="24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bldLvl="0" animBg="1"/>
      <p:bldP spid="20" grpId="0"/>
      <p:bldP spid="2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宽屏</PresentationFormat>
  <Paragraphs>245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2020-06-22T09:58:19Z</dcterms:created>
  <dcterms:modified xsi:type="dcterms:W3CDTF">2021-01-08T23:15:45Z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