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7" r:id="rId12"/>
    <p:sldId id="269" r:id="rId13"/>
    <p:sldId id="27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3C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6"/>
        <p:guide pos="7265"/>
        <p:guide orient="horz" pos="648"/>
        <p:guide orient="horz" pos="709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C83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C83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9" b="66522"/>
          <a:stretch>
            <a:fillRect/>
          </a:stretch>
        </p:blipFill>
        <p:spPr>
          <a:xfrm>
            <a:off x="4338498" y="-2"/>
            <a:ext cx="3926752" cy="1907691"/>
          </a:xfrm>
          <a:custGeom>
            <a:avLst/>
            <a:gdLst>
              <a:gd name="connsiteX0" fmla="*/ 0 w 3926752"/>
              <a:gd name="connsiteY0" fmla="*/ 0 h 1907691"/>
              <a:gd name="connsiteX1" fmla="*/ 3926752 w 3926752"/>
              <a:gd name="connsiteY1" fmla="*/ 0 h 1907691"/>
              <a:gd name="connsiteX2" fmla="*/ 1963376 w 3926752"/>
              <a:gd name="connsiteY2" fmla="*/ 1907691 h 1907691"/>
              <a:gd name="connsiteX3" fmla="*/ 0 w 3926752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52" h="1907691">
                <a:moveTo>
                  <a:pt x="0" y="0"/>
                </a:moveTo>
                <a:lnTo>
                  <a:pt x="3926752" y="0"/>
                </a:lnTo>
                <a:lnTo>
                  <a:pt x="1963376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r="8118" b="66522"/>
          <a:stretch>
            <a:fillRect/>
          </a:stretch>
        </p:blipFill>
        <p:spPr>
          <a:xfrm>
            <a:off x="8265251" y="-2"/>
            <a:ext cx="3926749" cy="1907691"/>
          </a:xfrm>
          <a:custGeom>
            <a:avLst/>
            <a:gdLst>
              <a:gd name="connsiteX0" fmla="*/ 0 w 3926749"/>
              <a:gd name="connsiteY0" fmla="*/ 0 h 1907691"/>
              <a:gd name="connsiteX1" fmla="*/ 3926749 w 3926749"/>
              <a:gd name="connsiteY1" fmla="*/ 0 h 1907691"/>
              <a:gd name="connsiteX2" fmla="*/ 1963374 w 3926749"/>
              <a:gd name="connsiteY2" fmla="*/ 1907691 h 1907691"/>
              <a:gd name="connsiteX3" fmla="*/ 0 w 3926749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49" h="1907691">
                <a:moveTo>
                  <a:pt x="0" y="0"/>
                </a:moveTo>
                <a:lnTo>
                  <a:pt x="3926749" y="0"/>
                </a:lnTo>
                <a:lnTo>
                  <a:pt x="1963374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t="2948" r="32615" b="33256"/>
          <a:stretch>
            <a:fillRect/>
          </a:stretch>
        </p:blipFill>
        <p:spPr>
          <a:xfrm>
            <a:off x="6462843" y="167986"/>
            <a:ext cx="3635277" cy="3635277"/>
          </a:xfrm>
          <a:custGeom>
            <a:avLst/>
            <a:gdLst>
              <a:gd name="connsiteX0" fmla="*/ 1807209 w 3635277"/>
              <a:gd name="connsiteY0" fmla="*/ 0 h 3635277"/>
              <a:gd name="connsiteX1" fmla="*/ 3635277 w 3635277"/>
              <a:gd name="connsiteY1" fmla="*/ 1807209 h 3635277"/>
              <a:gd name="connsiteX2" fmla="*/ 1828069 w 3635277"/>
              <a:gd name="connsiteY2" fmla="*/ 3635277 h 3635277"/>
              <a:gd name="connsiteX3" fmla="*/ 0 w 3635277"/>
              <a:gd name="connsiteY3" fmla="*/ 1828068 h 3635277"/>
              <a:gd name="connsiteX4" fmla="*/ 1807209 w 3635277"/>
              <a:gd name="connsiteY4" fmla="*/ 0 h 36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277" h="3635277">
                <a:moveTo>
                  <a:pt x="1807209" y="0"/>
                </a:moveTo>
                <a:lnTo>
                  <a:pt x="3635277" y="1807209"/>
                </a:lnTo>
                <a:lnTo>
                  <a:pt x="1828069" y="3635277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3" t="3716" r="8118" b="34023"/>
          <a:stretch>
            <a:fillRect/>
          </a:stretch>
        </p:blipFill>
        <p:spPr>
          <a:xfrm>
            <a:off x="10321066" y="211721"/>
            <a:ext cx="1870934" cy="3547809"/>
          </a:xfrm>
          <a:custGeom>
            <a:avLst/>
            <a:gdLst>
              <a:gd name="connsiteX0" fmla="*/ 1870934 w 1870934"/>
              <a:gd name="connsiteY0" fmla="*/ 0 h 3547809"/>
              <a:gd name="connsiteX1" fmla="*/ 1870934 w 1870934"/>
              <a:gd name="connsiteY1" fmla="*/ 3547809 h 3547809"/>
              <a:gd name="connsiteX2" fmla="*/ 0 w 1870934"/>
              <a:gd name="connsiteY2" fmla="*/ 1773904 h 3547809"/>
              <a:gd name="connsiteX3" fmla="*/ 1870934 w 1870934"/>
              <a:gd name="connsiteY3" fmla="*/ 0 h 35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934" h="3547809">
                <a:moveTo>
                  <a:pt x="1870934" y="0"/>
                </a:moveTo>
                <a:lnTo>
                  <a:pt x="1870934" y="3547809"/>
                </a:lnTo>
                <a:lnTo>
                  <a:pt x="0" y="1773904"/>
                </a:lnTo>
                <a:lnTo>
                  <a:pt x="187093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7" t="36209" r="9736"/>
          <a:stretch>
            <a:fillRect/>
          </a:stretch>
        </p:blipFill>
        <p:spPr>
          <a:xfrm>
            <a:off x="8418750" y="2063273"/>
            <a:ext cx="3634983" cy="3634986"/>
          </a:xfrm>
          <a:custGeom>
            <a:avLst/>
            <a:gdLst>
              <a:gd name="connsiteX0" fmla="*/ 1807209 w 3634983"/>
              <a:gd name="connsiteY0" fmla="*/ 0 h 3634986"/>
              <a:gd name="connsiteX1" fmla="*/ 3634983 w 3634983"/>
              <a:gd name="connsiteY1" fmla="*/ 1806918 h 3634986"/>
              <a:gd name="connsiteX2" fmla="*/ 1827774 w 3634983"/>
              <a:gd name="connsiteY2" fmla="*/ 3634986 h 3634986"/>
              <a:gd name="connsiteX3" fmla="*/ 0 w 3634983"/>
              <a:gd name="connsiteY3" fmla="*/ 1828068 h 3634986"/>
              <a:gd name="connsiteX4" fmla="*/ 1807209 w 3634983"/>
              <a:gd name="connsiteY4" fmla="*/ 0 h 36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983" h="3634986">
                <a:moveTo>
                  <a:pt x="1807209" y="0"/>
                </a:moveTo>
                <a:lnTo>
                  <a:pt x="3634983" y="1806918"/>
                </a:lnTo>
                <a:lnTo>
                  <a:pt x="1827774" y="3634986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C83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3C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5.1   </a:t>
                  </a:r>
                  <a:r>
                    <a:rPr lang="zh-CN" altLang="en-US" sz="5400" b="1" dirty="0">
                      <a:solidFill>
                        <a:srgbClr val="5C83C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观察物体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观察物体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C83C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5698260"/>
            <a:ext cx="12192000" cy="1179613"/>
          </a:xfrm>
          <a:prstGeom prst="rect">
            <a:avLst/>
          </a:prstGeom>
          <a:solidFill>
            <a:srgbClr val="5C83C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965" y="1202200"/>
            <a:ext cx="10904935" cy="9462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看到的立体图形的一个面是正方形，这个立体图形是我们学过的，它可能是什么？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6082160" y="4203852"/>
            <a:ext cx="3263901" cy="1873250"/>
            <a:chOff x="2505" y="2409"/>
            <a:chExt cx="2056" cy="1180"/>
          </a:xfrm>
        </p:grpSpPr>
        <p:pic>
          <p:nvPicPr>
            <p:cNvPr id="124948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" y="2409"/>
              <a:ext cx="772" cy="11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4949" name="Group 51"/>
            <p:cNvGrpSpPr/>
            <p:nvPr/>
          </p:nvGrpSpPr>
          <p:grpSpPr>
            <a:xfrm>
              <a:off x="2505" y="2465"/>
              <a:ext cx="1180" cy="788"/>
              <a:chOff x="2505" y="2465"/>
              <a:chExt cx="1180" cy="788"/>
            </a:xfrm>
          </p:grpSpPr>
          <p:sp>
            <p:nvSpPr>
              <p:cNvPr id="124950" name="AutoShape 36"/>
              <p:cNvSpPr/>
              <p:nvPr/>
            </p:nvSpPr>
            <p:spPr>
              <a:xfrm>
                <a:off x="2505" y="2465"/>
                <a:ext cx="1180" cy="682"/>
              </a:xfrm>
              <a:prstGeom prst="wedgeRoundRectCallout">
                <a:avLst>
                  <a:gd name="adj1" fmla="val 59829"/>
                  <a:gd name="adj2" fmla="val -21699"/>
                  <a:gd name="adj3" fmla="val 16667"/>
                </a:avLst>
              </a:prstGeom>
              <a:solidFill>
                <a:schemeClr val="bg1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可能是正方体。</a:t>
                </a:r>
              </a:p>
            </p:txBody>
          </p:sp>
          <p:pic>
            <p:nvPicPr>
              <p:cNvPr id="124951" name="Picture 41" descr="5"/>
              <p:cNvPicPr>
                <a:picLocks noChangeAspect="1"/>
              </p:cNvPicPr>
              <p:nvPr/>
            </p:nvPicPr>
            <p:blipFill>
              <a:blip r:embed="rId4"/>
              <a:srcRect l="21574" r="21417" b="6201"/>
              <a:stretch>
                <a:fillRect/>
              </a:stretch>
            </p:blipFill>
            <p:spPr>
              <a:xfrm>
                <a:off x="3162" y="2890"/>
                <a:ext cx="362" cy="3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59" y="2825891"/>
            <a:ext cx="1613383" cy="161338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554658" y="2609975"/>
            <a:ext cx="3284537" cy="1723331"/>
            <a:chOff x="3933826" y="4768411"/>
            <a:chExt cx="3284539" cy="1723398"/>
          </a:xfrm>
        </p:grpSpPr>
        <p:grpSp>
          <p:nvGrpSpPr>
            <p:cNvPr id="124944" name="Group 50"/>
            <p:cNvGrpSpPr/>
            <p:nvPr/>
          </p:nvGrpSpPr>
          <p:grpSpPr>
            <a:xfrm>
              <a:off x="3933826" y="4768411"/>
              <a:ext cx="3284539" cy="1723398"/>
              <a:chOff x="2977" y="3181"/>
              <a:chExt cx="2069" cy="953"/>
            </a:xfrm>
          </p:grpSpPr>
          <p:pic>
            <p:nvPicPr>
              <p:cNvPr id="12494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8" y="3181"/>
                <a:ext cx="718" cy="9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4947" name="AutoShape 33"/>
              <p:cNvSpPr/>
              <p:nvPr/>
            </p:nvSpPr>
            <p:spPr>
              <a:xfrm>
                <a:off x="2977" y="3375"/>
                <a:ext cx="1330" cy="599"/>
              </a:xfrm>
              <a:prstGeom prst="wedgeRoundRectCallout">
                <a:avLst>
                  <a:gd name="adj1" fmla="val 70787"/>
                  <a:gd name="adj2" fmla="val 12593"/>
                  <a:gd name="adj3" fmla="val 16667"/>
                </a:avLst>
              </a:prstGeom>
              <a:solidFill>
                <a:schemeClr val="bg1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还可能是圆柱体。</a:t>
                </a:r>
              </a:p>
            </p:txBody>
          </p:sp>
        </p:grpSp>
        <p:pic>
          <p:nvPicPr>
            <p:cNvPr id="124945" name="Picture 44" descr="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0334" y="5754994"/>
              <a:ext cx="600082" cy="6101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1182539" y="4429751"/>
            <a:ext cx="3606212" cy="1577438"/>
            <a:chOff x="5589279" y="5134072"/>
            <a:chExt cx="3605742" cy="1577975"/>
          </a:xfrm>
        </p:grpSpPr>
        <p:grpSp>
          <p:nvGrpSpPr>
            <p:cNvPr id="124940" name="Group 38"/>
            <p:cNvGrpSpPr/>
            <p:nvPr/>
          </p:nvGrpSpPr>
          <p:grpSpPr>
            <a:xfrm>
              <a:off x="5589279" y="5134072"/>
              <a:ext cx="3605742" cy="1577975"/>
              <a:chOff x="540" y="2823"/>
              <a:chExt cx="2615" cy="994"/>
            </a:xfrm>
          </p:grpSpPr>
          <p:sp>
            <p:nvSpPr>
              <p:cNvPr id="124942" name="AutoShape 32"/>
              <p:cNvSpPr/>
              <p:nvPr/>
            </p:nvSpPr>
            <p:spPr>
              <a:xfrm>
                <a:off x="1565" y="2829"/>
                <a:ext cx="1590" cy="682"/>
              </a:xfrm>
              <a:prstGeom prst="wedgeRoundRectCallout">
                <a:avLst>
                  <a:gd name="adj1" fmla="val -69986"/>
                  <a:gd name="adj2" fmla="val -7944"/>
                  <a:gd name="adj3" fmla="val 16667"/>
                </a:avLst>
              </a:prstGeom>
              <a:solidFill>
                <a:schemeClr val="bg1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pitchFamily="49" charset="-122"/>
                    <a:sym typeface="Arial" panose="020B0604020202020204" pitchFamily="34" charset="0"/>
                  </a:rPr>
                  <a:t>还可能是长方体。</a:t>
                </a:r>
              </a:p>
            </p:txBody>
          </p:sp>
          <p:pic>
            <p:nvPicPr>
              <p:cNvPr id="124943" name="Picture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" y="2823"/>
                <a:ext cx="872" cy="99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24941" name="Picture 40" descr="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-191156">
              <a:off x="7982913" y="5716912"/>
              <a:ext cx="936625" cy="6492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4933" name="AutoShape 31"/>
          <p:cNvSpPr/>
          <p:nvPr/>
        </p:nvSpPr>
        <p:spPr>
          <a:xfrm>
            <a:off x="6571287" y="1934411"/>
            <a:ext cx="2826385" cy="1537230"/>
          </a:xfrm>
          <a:prstGeom prst="wedgeRoundRectCallout">
            <a:avLst>
              <a:gd name="adj1" fmla="val 64142"/>
              <a:gd name="adj2" fmla="val -4901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同学们，大家一起来玩一个推理小游戏。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42492" y="1827545"/>
            <a:ext cx="311658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一个面是正方形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3097" y="1857977"/>
            <a:ext cx="11474655" cy="427612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）长方体不论从正面、侧面和上面看，看到的图形可能全是长方形，也可能有正方形。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）正方体不论从正面、侧面和上面看，看到的图形都是相同的正方形。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）圆柱从上面和下面看到的是相同的圆，从正面和侧面看到的都是相同的长方形或正方形。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）球不论从正面、侧面和上面看，看到的图形都是相同的圆。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）从不同的方向观察同一个立体图形，看到的形状可能是相同的，也可能是不同的。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）只看到物体的一个面，不能判定这个物体是什么样的。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544653" y="1125538"/>
            <a:ext cx="437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这节课你有哪些收获呢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9" b="66522"/>
          <a:stretch>
            <a:fillRect/>
          </a:stretch>
        </p:blipFill>
        <p:spPr>
          <a:xfrm>
            <a:off x="4338498" y="-2"/>
            <a:ext cx="3926752" cy="1907691"/>
          </a:xfrm>
          <a:custGeom>
            <a:avLst/>
            <a:gdLst>
              <a:gd name="connsiteX0" fmla="*/ 0 w 3926752"/>
              <a:gd name="connsiteY0" fmla="*/ 0 h 1907691"/>
              <a:gd name="connsiteX1" fmla="*/ 3926752 w 3926752"/>
              <a:gd name="connsiteY1" fmla="*/ 0 h 1907691"/>
              <a:gd name="connsiteX2" fmla="*/ 1963376 w 3926752"/>
              <a:gd name="connsiteY2" fmla="*/ 1907691 h 1907691"/>
              <a:gd name="connsiteX3" fmla="*/ 0 w 3926752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52" h="1907691">
                <a:moveTo>
                  <a:pt x="0" y="0"/>
                </a:moveTo>
                <a:lnTo>
                  <a:pt x="3926752" y="0"/>
                </a:lnTo>
                <a:lnTo>
                  <a:pt x="1963376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r="8118" b="66522"/>
          <a:stretch>
            <a:fillRect/>
          </a:stretch>
        </p:blipFill>
        <p:spPr>
          <a:xfrm>
            <a:off x="8265251" y="-2"/>
            <a:ext cx="3926749" cy="1907691"/>
          </a:xfrm>
          <a:custGeom>
            <a:avLst/>
            <a:gdLst>
              <a:gd name="connsiteX0" fmla="*/ 0 w 3926749"/>
              <a:gd name="connsiteY0" fmla="*/ 0 h 1907691"/>
              <a:gd name="connsiteX1" fmla="*/ 3926749 w 3926749"/>
              <a:gd name="connsiteY1" fmla="*/ 0 h 1907691"/>
              <a:gd name="connsiteX2" fmla="*/ 1963374 w 3926749"/>
              <a:gd name="connsiteY2" fmla="*/ 1907691 h 1907691"/>
              <a:gd name="connsiteX3" fmla="*/ 0 w 3926749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49" h="1907691">
                <a:moveTo>
                  <a:pt x="0" y="0"/>
                </a:moveTo>
                <a:lnTo>
                  <a:pt x="3926749" y="0"/>
                </a:lnTo>
                <a:lnTo>
                  <a:pt x="1963374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t="2948" r="32615" b="33256"/>
          <a:stretch>
            <a:fillRect/>
          </a:stretch>
        </p:blipFill>
        <p:spPr>
          <a:xfrm>
            <a:off x="6462843" y="167986"/>
            <a:ext cx="3635277" cy="3635277"/>
          </a:xfrm>
          <a:custGeom>
            <a:avLst/>
            <a:gdLst>
              <a:gd name="connsiteX0" fmla="*/ 1807209 w 3635277"/>
              <a:gd name="connsiteY0" fmla="*/ 0 h 3635277"/>
              <a:gd name="connsiteX1" fmla="*/ 3635277 w 3635277"/>
              <a:gd name="connsiteY1" fmla="*/ 1807209 h 3635277"/>
              <a:gd name="connsiteX2" fmla="*/ 1828069 w 3635277"/>
              <a:gd name="connsiteY2" fmla="*/ 3635277 h 3635277"/>
              <a:gd name="connsiteX3" fmla="*/ 0 w 3635277"/>
              <a:gd name="connsiteY3" fmla="*/ 1828068 h 3635277"/>
              <a:gd name="connsiteX4" fmla="*/ 1807209 w 3635277"/>
              <a:gd name="connsiteY4" fmla="*/ 0 h 36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277" h="3635277">
                <a:moveTo>
                  <a:pt x="1807209" y="0"/>
                </a:moveTo>
                <a:lnTo>
                  <a:pt x="3635277" y="1807209"/>
                </a:lnTo>
                <a:lnTo>
                  <a:pt x="1828069" y="3635277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3" t="3716" r="8118" b="34023"/>
          <a:stretch>
            <a:fillRect/>
          </a:stretch>
        </p:blipFill>
        <p:spPr>
          <a:xfrm>
            <a:off x="10321066" y="211721"/>
            <a:ext cx="1870934" cy="3547809"/>
          </a:xfrm>
          <a:custGeom>
            <a:avLst/>
            <a:gdLst>
              <a:gd name="connsiteX0" fmla="*/ 1870934 w 1870934"/>
              <a:gd name="connsiteY0" fmla="*/ 0 h 3547809"/>
              <a:gd name="connsiteX1" fmla="*/ 1870934 w 1870934"/>
              <a:gd name="connsiteY1" fmla="*/ 3547809 h 3547809"/>
              <a:gd name="connsiteX2" fmla="*/ 0 w 1870934"/>
              <a:gd name="connsiteY2" fmla="*/ 1773904 h 3547809"/>
              <a:gd name="connsiteX3" fmla="*/ 1870934 w 1870934"/>
              <a:gd name="connsiteY3" fmla="*/ 0 h 35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934" h="3547809">
                <a:moveTo>
                  <a:pt x="1870934" y="0"/>
                </a:moveTo>
                <a:lnTo>
                  <a:pt x="1870934" y="3547809"/>
                </a:lnTo>
                <a:lnTo>
                  <a:pt x="0" y="1773904"/>
                </a:lnTo>
                <a:lnTo>
                  <a:pt x="187093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7" t="36209" r="9736"/>
          <a:stretch>
            <a:fillRect/>
          </a:stretch>
        </p:blipFill>
        <p:spPr>
          <a:xfrm>
            <a:off x="8418750" y="2063273"/>
            <a:ext cx="3634983" cy="3634986"/>
          </a:xfrm>
          <a:custGeom>
            <a:avLst/>
            <a:gdLst>
              <a:gd name="connsiteX0" fmla="*/ 1807209 w 3634983"/>
              <a:gd name="connsiteY0" fmla="*/ 0 h 3634986"/>
              <a:gd name="connsiteX1" fmla="*/ 3634983 w 3634983"/>
              <a:gd name="connsiteY1" fmla="*/ 1806918 h 3634986"/>
              <a:gd name="connsiteX2" fmla="*/ 1827774 w 3634983"/>
              <a:gd name="connsiteY2" fmla="*/ 3634986 h 3634986"/>
              <a:gd name="connsiteX3" fmla="*/ 0 w 3634983"/>
              <a:gd name="connsiteY3" fmla="*/ 1828068 h 3634986"/>
              <a:gd name="connsiteX4" fmla="*/ 1807209 w 3634983"/>
              <a:gd name="connsiteY4" fmla="*/ 0 h 36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983" h="3634986">
                <a:moveTo>
                  <a:pt x="1807209" y="0"/>
                </a:moveTo>
                <a:lnTo>
                  <a:pt x="3634983" y="1806918"/>
                </a:lnTo>
                <a:lnTo>
                  <a:pt x="1827774" y="3634986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C83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3C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5C83CD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观察物体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C83C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5698260"/>
            <a:ext cx="12192000" cy="1179613"/>
          </a:xfrm>
          <a:prstGeom prst="rect">
            <a:avLst/>
          </a:prstGeom>
          <a:solidFill>
            <a:srgbClr val="5C83C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13"/>
          <p:cNvSpPr/>
          <p:nvPr/>
        </p:nvSpPr>
        <p:spPr>
          <a:xfrm>
            <a:off x="3126277" y="3750625"/>
            <a:ext cx="1132040" cy="5355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长方体</a:t>
            </a:r>
          </a:p>
        </p:txBody>
      </p:sp>
      <p:sp>
        <p:nvSpPr>
          <p:cNvPr id="5124" name="矩形 14"/>
          <p:cNvSpPr/>
          <p:nvPr/>
        </p:nvSpPr>
        <p:spPr>
          <a:xfrm>
            <a:off x="5043977" y="3750625"/>
            <a:ext cx="1132040" cy="5355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正方体</a:t>
            </a:r>
          </a:p>
        </p:txBody>
      </p:sp>
      <p:sp>
        <p:nvSpPr>
          <p:cNvPr id="5125" name="矩形 15"/>
          <p:cNvSpPr/>
          <p:nvPr/>
        </p:nvSpPr>
        <p:spPr>
          <a:xfrm>
            <a:off x="6529954" y="3750625"/>
            <a:ext cx="1158875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圆柱</a:t>
            </a:r>
          </a:p>
        </p:txBody>
      </p:sp>
      <p:sp>
        <p:nvSpPr>
          <p:cNvPr id="5126" name="矩形 17"/>
          <p:cNvSpPr/>
          <p:nvPr/>
        </p:nvSpPr>
        <p:spPr>
          <a:xfrm>
            <a:off x="8380979" y="3750625"/>
            <a:ext cx="746125" cy="5030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74485" y="1274703"/>
            <a:ext cx="4721860" cy="1619250"/>
            <a:chOff x="10776" y="520"/>
            <a:chExt cx="7436" cy="2550"/>
          </a:xfrm>
        </p:grpSpPr>
        <p:pic>
          <p:nvPicPr>
            <p:cNvPr id="95250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" y="1055"/>
              <a:ext cx="2015" cy="20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5251" name="AutoShape 9"/>
            <p:cNvSpPr/>
            <p:nvPr/>
          </p:nvSpPr>
          <p:spPr>
            <a:xfrm>
              <a:off x="10776" y="520"/>
              <a:ext cx="4470" cy="1705"/>
            </a:xfrm>
            <a:prstGeom prst="wedgeRoundRectCallout">
              <a:avLst>
                <a:gd name="adj1" fmla="val 60045"/>
                <a:gd name="adj2" fmla="val 22120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小朋友们，还记得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这些立体图形吗？</a:t>
              </a:r>
            </a:p>
          </p:txBody>
        </p:sp>
      </p:grpSp>
      <p:grpSp>
        <p:nvGrpSpPr>
          <p:cNvPr id="5130" name="Group 10"/>
          <p:cNvGrpSpPr/>
          <p:nvPr/>
        </p:nvGrpSpPr>
        <p:grpSpPr>
          <a:xfrm>
            <a:off x="1011071" y="4402340"/>
            <a:ext cx="6057899" cy="1717674"/>
            <a:chOff x="-1020" y="0"/>
            <a:chExt cx="3816" cy="1082"/>
          </a:xfrm>
        </p:grpSpPr>
        <p:sp>
          <p:nvSpPr>
            <p:cNvPr id="95248" name="AutoShape 11"/>
            <p:cNvSpPr/>
            <p:nvPr/>
          </p:nvSpPr>
          <p:spPr>
            <a:xfrm>
              <a:off x="70" y="0"/>
              <a:ext cx="2726" cy="682"/>
            </a:xfrm>
            <a:prstGeom prst="wedgeRoundRectCallout">
              <a:avLst>
                <a:gd name="adj1" fmla="val -57255"/>
                <a:gd name="adj2" fmla="val 30213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今天我们继续研究有关立体图形的知识。</a:t>
              </a:r>
            </a:p>
          </p:txBody>
        </p:sp>
        <p:pic>
          <p:nvPicPr>
            <p:cNvPr id="95249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0" y="0"/>
              <a:ext cx="759" cy="10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3" name="Group 13"/>
          <p:cNvGrpSpPr>
            <a:grpSpLocks noChangeAspect="1"/>
          </p:cNvGrpSpPr>
          <p:nvPr/>
        </p:nvGrpSpPr>
        <p:grpSpPr>
          <a:xfrm>
            <a:off x="2735829" y="2664458"/>
            <a:ext cx="6856412" cy="1177925"/>
            <a:chOff x="0" y="0"/>
            <a:chExt cx="4218" cy="725"/>
          </a:xfrm>
        </p:grpSpPr>
        <p:pic>
          <p:nvPicPr>
            <p:cNvPr id="95244" name="Picture 14" descr="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0"/>
              <a:ext cx="104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5245" name="Picture 15" descr="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" y="0"/>
              <a:ext cx="1043" cy="6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5246" name="Picture 16" descr="5"/>
            <p:cNvPicPr>
              <a:picLocks noChangeAspect="1"/>
            </p:cNvPicPr>
            <p:nvPr/>
          </p:nvPicPr>
          <p:blipFill>
            <a:blip r:embed="rId7"/>
            <a:srcRect l="26547" t="9340" r="27927" b="15866"/>
            <a:stretch>
              <a:fillRect/>
            </a:stretch>
          </p:blipFill>
          <p:spPr>
            <a:xfrm>
              <a:off x="1542" y="136"/>
              <a:ext cx="499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5247" name="Picture 17" descr="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9" y="0"/>
              <a:ext cx="520" cy="6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3647967" y="2779333"/>
            <a:ext cx="2592387" cy="1944688"/>
            <a:chOff x="0" y="0"/>
            <a:chExt cx="1633" cy="1225"/>
          </a:xfrm>
        </p:grpSpPr>
        <p:sp>
          <p:nvSpPr>
            <p:cNvPr id="11" name="Rectangle 3"/>
            <p:cNvSpPr/>
            <p:nvPr/>
          </p:nvSpPr>
          <p:spPr>
            <a:xfrm>
              <a:off x="0" y="0"/>
              <a:ext cx="1633" cy="1225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4"/>
            <p:cNvGrpSpPr/>
            <p:nvPr/>
          </p:nvGrpSpPr>
          <p:grpSpPr>
            <a:xfrm>
              <a:off x="136" y="181"/>
              <a:ext cx="1336" cy="864"/>
              <a:chOff x="0" y="0"/>
              <a:chExt cx="1392" cy="912"/>
            </a:xfrm>
          </p:grpSpPr>
          <p:sp>
            <p:nvSpPr>
              <p:cNvPr id="13" name="AutoShape 5"/>
              <p:cNvSpPr/>
              <p:nvPr/>
            </p:nvSpPr>
            <p:spPr>
              <a:xfrm>
                <a:off x="0" y="0"/>
                <a:ext cx="1392" cy="912"/>
              </a:xfrm>
              <a:prstGeom prst="cube">
                <a:avLst>
                  <a:gd name="adj" fmla="val 25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6"/>
              <p:cNvSpPr/>
              <p:nvPr/>
            </p:nvSpPr>
            <p:spPr>
              <a:xfrm>
                <a:off x="240" y="0"/>
                <a:ext cx="0" cy="67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Line 7"/>
              <p:cNvSpPr/>
              <p:nvPr/>
            </p:nvSpPr>
            <p:spPr>
              <a:xfrm flipV="1">
                <a:off x="0" y="672"/>
                <a:ext cx="240" cy="24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Line 8"/>
              <p:cNvSpPr/>
              <p:nvPr/>
            </p:nvSpPr>
            <p:spPr>
              <a:xfrm>
                <a:off x="240" y="672"/>
                <a:ext cx="115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53" name="Group 9"/>
          <p:cNvGrpSpPr/>
          <p:nvPr/>
        </p:nvGrpSpPr>
        <p:grpSpPr>
          <a:xfrm>
            <a:off x="2218725" y="3646816"/>
            <a:ext cx="1766070" cy="688347"/>
            <a:chOff x="-699" y="0"/>
            <a:chExt cx="1515" cy="515"/>
          </a:xfrm>
        </p:grpSpPr>
        <p:sp>
          <p:nvSpPr>
            <p:cNvPr id="96277" name="Line 10"/>
            <p:cNvSpPr/>
            <p:nvPr/>
          </p:nvSpPr>
          <p:spPr>
            <a:xfrm>
              <a:off x="0" y="0"/>
              <a:ext cx="816" cy="0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-699" y="114"/>
              <a:ext cx="771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左面</a:t>
              </a:r>
            </a:p>
          </p:txBody>
        </p:sp>
      </p:grpSp>
      <p:grpSp>
        <p:nvGrpSpPr>
          <p:cNvPr id="6156" name="Group 12"/>
          <p:cNvGrpSpPr/>
          <p:nvPr/>
        </p:nvGrpSpPr>
        <p:grpSpPr>
          <a:xfrm>
            <a:off x="3855294" y="4058858"/>
            <a:ext cx="1489710" cy="1379048"/>
            <a:chOff x="0" y="0"/>
            <a:chExt cx="958" cy="780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164507">
              <a:off x="107" y="477"/>
              <a:ext cx="85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正面</a:t>
              </a:r>
            </a:p>
          </p:txBody>
        </p:sp>
        <p:sp>
          <p:nvSpPr>
            <p:cNvPr id="96276" name="Line 14"/>
            <p:cNvSpPr/>
            <p:nvPr/>
          </p:nvSpPr>
          <p:spPr>
            <a:xfrm flipV="1">
              <a:off x="0" y="0"/>
              <a:ext cx="624" cy="62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>
            <a:off x="4998929" y="1687768"/>
            <a:ext cx="885591" cy="1373934"/>
            <a:chOff x="0" y="0"/>
            <a:chExt cx="970" cy="57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03" y="83"/>
              <a:ext cx="767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上面</a:t>
              </a:r>
            </a:p>
          </p:txBody>
        </p:sp>
        <p:sp>
          <p:nvSpPr>
            <p:cNvPr id="96274" name="Line 17"/>
            <p:cNvSpPr/>
            <p:nvPr/>
          </p:nvSpPr>
          <p:spPr>
            <a:xfrm>
              <a:off x="0" y="0"/>
              <a:ext cx="1" cy="57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266" name="TextBox 24"/>
          <p:cNvSpPr txBox="1"/>
          <p:nvPr/>
        </p:nvSpPr>
        <p:spPr>
          <a:xfrm>
            <a:off x="650558" y="1209251"/>
            <a:ext cx="176362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观察长方体</a:t>
            </a:r>
          </a:p>
        </p:txBody>
      </p:sp>
      <p:grpSp>
        <p:nvGrpSpPr>
          <p:cNvPr id="17" name="Group 18"/>
          <p:cNvGrpSpPr/>
          <p:nvPr/>
        </p:nvGrpSpPr>
        <p:grpSpPr>
          <a:xfrm>
            <a:off x="5626944" y="1526387"/>
            <a:ext cx="1873250" cy="1455737"/>
            <a:chOff x="0" y="0"/>
            <a:chExt cx="1047" cy="737"/>
          </a:xfrm>
        </p:grpSpPr>
        <p:sp>
          <p:nvSpPr>
            <p:cNvPr id="18" name="Rectangle 19"/>
            <p:cNvSpPr/>
            <p:nvPr/>
          </p:nvSpPr>
          <p:spPr>
            <a:xfrm>
              <a:off x="0" y="0"/>
              <a:ext cx="1047" cy="737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5" y="91"/>
              <a:ext cx="945" cy="54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5015598" y="4797629"/>
            <a:ext cx="1938337" cy="1152525"/>
            <a:chOff x="0" y="0"/>
            <a:chExt cx="1270" cy="499"/>
          </a:xfrm>
        </p:grpSpPr>
        <p:sp>
          <p:nvSpPr>
            <p:cNvPr id="21" name="Rectangle 25"/>
            <p:cNvSpPr/>
            <p:nvPr/>
          </p:nvSpPr>
          <p:spPr>
            <a:xfrm>
              <a:off x="0" y="0"/>
              <a:ext cx="1270" cy="499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6"/>
            <p:cNvSpPr/>
            <p:nvPr/>
          </p:nvSpPr>
          <p:spPr>
            <a:xfrm>
              <a:off x="46" y="91"/>
              <a:ext cx="1106" cy="318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1095685" y="3061702"/>
            <a:ext cx="1152525" cy="1223962"/>
            <a:chOff x="0" y="0"/>
            <a:chExt cx="548" cy="737"/>
          </a:xfrm>
        </p:grpSpPr>
        <p:sp>
          <p:nvSpPr>
            <p:cNvPr id="24" name="Rectangle 22"/>
            <p:cNvSpPr/>
            <p:nvPr/>
          </p:nvSpPr>
          <p:spPr>
            <a:xfrm>
              <a:off x="0" y="0"/>
              <a:ext cx="548" cy="737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3"/>
            <p:cNvSpPr/>
            <p:nvPr/>
          </p:nvSpPr>
          <p:spPr>
            <a:xfrm>
              <a:off x="136" y="45"/>
              <a:ext cx="323" cy="637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14" descr="25%"/>
          <p:cNvSpPr>
            <a:spLocks noChangeArrowheads="1"/>
          </p:cNvSpPr>
          <p:nvPr/>
        </p:nvSpPr>
        <p:spPr bwMode="auto">
          <a:xfrm>
            <a:off x="7143906" y="3190012"/>
            <a:ext cx="38704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长方体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不论从正面、侧面和上面看，看到的图形可能全是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也可能有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/>
          <p:nvPr/>
        </p:nvGrpSpPr>
        <p:grpSpPr>
          <a:xfrm>
            <a:off x="4292051" y="2824441"/>
            <a:ext cx="1676400" cy="1847850"/>
            <a:chOff x="0" y="0"/>
            <a:chExt cx="1452" cy="1361"/>
          </a:xfrm>
        </p:grpSpPr>
        <p:sp>
          <p:nvSpPr>
            <p:cNvPr id="98327" name="Rectangle 3"/>
            <p:cNvSpPr/>
            <p:nvPr/>
          </p:nvSpPr>
          <p:spPr>
            <a:xfrm>
              <a:off x="0" y="0"/>
              <a:ext cx="1452" cy="1361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328" name="Group 4"/>
            <p:cNvGrpSpPr/>
            <p:nvPr/>
          </p:nvGrpSpPr>
          <p:grpSpPr>
            <a:xfrm>
              <a:off x="91" y="91"/>
              <a:ext cx="1244" cy="1140"/>
              <a:chOff x="0" y="0"/>
              <a:chExt cx="1296" cy="1203"/>
            </a:xfrm>
          </p:grpSpPr>
          <p:sp>
            <p:nvSpPr>
              <p:cNvPr id="98329" name="AutoShape 5"/>
              <p:cNvSpPr/>
              <p:nvPr/>
            </p:nvSpPr>
            <p:spPr>
              <a:xfrm>
                <a:off x="0" y="3"/>
                <a:ext cx="1296" cy="1200"/>
              </a:xfrm>
              <a:prstGeom prst="cube">
                <a:avLst>
                  <a:gd name="adj" fmla="val 25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330" name="Freeform 6"/>
              <p:cNvSpPr/>
              <p:nvPr/>
            </p:nvSpPr>
            <p:spPr>
              <a:xfrm>
                <a:off x="0" y="911"/>
                <a:ext cx="309" cy="292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309" y="0"/>
                  </a:cxn>
                </a:cxnLst>
                <a:rect l="0" t="0" r="0" b="0"/>
                <a:pathLst>
                  <a:path w="309" h="292">
                    <a:moveTo>
                      <a:pt x="0" y="292"/>
                    </a:moveTo>
                    <a:lnTo>
                      <a:pt x="309" y="0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331" name="Line 7"/>
              <p:cNvSpPr/>
              <p:nvPr/>
            </p:nvSpPr>
            <p:spPr>
              <a:xfrm>
                <a:off x="336" y="915"/>
                <a:ext cx="960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332" name="Freeform 8"/>
              <p:cNvSpPr/>
              <p:nvPr/>
            </p:nvSpPr>
            <p:spPr>
              <a:xfrm>
                <a:off x="309" y="0"/>
                <a:ext cx="1" cy="9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4"/>
                  </a:cxn>
                </a:cxnLst>
                <a:rect l="0" t="0" r="0" b="0"/>
                <a:pathLst>
                  <a:path w="1" h="924">
                    <a:moveTo>
                      <a:pt x="0" y="0"/>
                    </a:moveTo>
                    <a:lnTo>
                      <a:pt x="0" y="924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dash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01" name="Group 9"/>
          <p:cNvGrpSpPr/>
          <p:nvPr/>
        </p:nvGrpSpPr>
        <p:grpSpPr>
          <a:xfrm>
            <a:off x="5864764" y="1291837"/>
            <a:ext cx="1414780" cy="1459230"/>
            <a:chOff x="0" y="0"/>
            <a:chExt cx="1225" cy="1043"/>
          </a:xfrm>
        </p:grpSpPr>
        <p:sp>
          <p:nvSpPr>
            <p:cNvPr id="98325" name="Rectangle 10"/>
            <p:cNvSpPr/>
            <p:nvPr/>
          </p:nvSpPr>
          <p:spPr>
            <a:xfrm>
              <a:off x="0" y="0"/>
              <a:ext cx="1225" cy="1043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326" name="Rectangle 11"/>
            <p:cNvSpPr/>
            <p:nvPr/>
          </p:nvSpPr>
          <p:spPr>
            <a:xfrm>
              <a:off x="136" y="90"/>
              <a:ext cx="968" cy="819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3" name="Group 21"/>
          <p:cNvGrpSpPr/>
          <p:nvPr/>
        </p:nvGrpSpPr>
        <p:grpSpPr>
          <a:xfrm>
            <a:off x="1230659" y="3036558"/>
            <a:ext cx="1414780" cy="1459230"/>
            <a:chOff x="0" y="0"/>
            <a:chExt cx="1225" cy="1043"/>
          </a:xfrm>
        </p:grpSpPr>
        <p:sp>
          <p:nvSpPr>
            <p:cNvPr id="98317" name="Rectangle 22"/>
            <p:cNvSpPr/>
            <p:nvPr/>
          </p:nvSpPr>
          <p:spPr>
            <a:xfrm>
              <a:off x="0" y="0"/>
              <a:ext cx="1225" cy="1043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318" name="Rectangle 23"/>
            <p:cNvSpPr/>
            <p:nvPr/>
          </p:nvSpPr>
          <p:spPr>
            <a:xfrm>
              <a:off x="136" y="90"/>
              <a:ext cx="968" cy="819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6" name="Group 24"/>
          <p:cNvGrpSpPr/>
          <p:nvPr/>
        </p:nvGrpSpPr>
        <p:grpSpPr>
          <a:xfrm>
            <a:off x="2717031" y="4776470"/>
            <a:ext cx="1414780" cy="1459230"/>
            <a:chOff x="0" y="0"/>
            <a:chExt cx="1225" cy="1043"/>
          </a:xfrm>
        </p:grpSpPr>
        <p:sp>
          <p:nvSpPr>
            <p:cNvPr id="98315" name="Rectangle 25"/>
            <p:cNvSpPr/>
            <p:nvPr/>
          </p:nvSpPr>
          <p:spPr>
            <a:xfrm>
              <a:off x="0" y="0"/>
              <a:ext cx="1225" cy="1043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316" name="Rectangle 26"/>
            <p:cNvSpPr/>
            <p:nvPr/>
          </p:nvSpPr>
          <p:spPr>
            <a:xfrm>
              <a:off x="136" y="90"/>
              <a:ext cx="968" cy="819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266" name="TextBox 24"/>
          <p:cNvSpPr txBox="1"/>
          <p:nvPr/>
        </p:nvSpPr>
        <p:spPr>
          <a:xfrm>
            <a:off x="660400" y="1291837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观察正方体</a:t>
            </a:r>
          </a:p>
        </p:txBody>
      </p:sp>
      <p:grpSp>
        <p:nvGrpSpPr>
          <p:cNvPr id="6153" name="Group 9"/>
          <p:cNvGrpSpPr/>
          <p:nvPr/>
        </p:nvGrpSpPr>
        <p:grpSpPr>
          <a:xfrm>
            <a:off x="2721696" y="3120351"/>
            <a:ext cx="1524000" cy="978359"/>
            <a:chOff x="-982" y="-409"/>
            <a:chExt cx="1798" cy="948"/>
          </a:xfrm>
        </p:grpSpPr>
        <p:sp>
          <p:nvSpPr>
            <p:cNvPr id="96277" name="Line 10"/>
            <p:cNvSpPr/>
            <p:nvPr/>
          </p:nvSpPr>
          <p:spPr>
            <a:xfrm>
              <a:off x="0" y="0"/>
              <a:ext cx="816" cy="0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-982" y="-409"/>
              <a:ext cx="771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左面</a:t>
              </a:r>
            </a:p>
          </p:txBody>
        </p:sp>
      </p:grpSp>
      <p:grpSp>
        <p:nvGrpSpPr>
          <p:cNvPr id="6156" name="Group 12"/>
          <p:cNvGrpSpPr/>
          <p:nvPr/>
        </p:nvGrpSpPr>
        <p:grpSpPr>
          <a:xfrm>
            <a:off x="4198071" y="4005541"/>
            <a:ext cx="1084580" cy="1194203"/>
            <a:chOff x="0" y="0"/>
            <a:chExt cx="958" cy="874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164507">
              <a:off x="107" y="482"/>
              <a:ext cx="851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正面</a:t>
              </a:r>
            </a:p>
          </p:txBody>
        </p:sp>
        <p:sp>
          <p:nvSpPr>
            <p:cNvPr id="96276" name="Line 14"/>
            <p:cNvSpPr/>
            <p:nvPr/>
          </p:nvSpPr>
          <p:spPr>
            <a:xfrm flipV="1">
              <a:off x="0" y="0"/>
              <a:ext cx="624" cy="62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>
            <a:off x="5130251" y="1632956"/>
            <a:ext cx="715139" cy="1522955"/>
            <a:chOff x="0" y="-250"/>
            <a:chExt cx="1077" cy="82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10" y="-250"/>
              <a:ext cx="767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上面</a:t>
              </a:r>
            </a:p>
          </p:txBody>
        </p:sp>
        <p:sp>
          <p:nvSpPr>
            <p:cNvPr id="96274" name="Line 17"/>
            <p:cNvSpPr/>
            <p:nvPr/>
          </p:nvSpPr>
          <p:spPr>
            <a:xfrm>
              <a:off x="0" y="0"/>
              <a:ext cx="1" cy="57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39798" y="2897039"/>
            <a:ext cx="3960178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正方体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不论从正面、侧面和上面看，看到的图形都是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相同的正方形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>
          <a:xfrm>
            <a:off x="5875146" y="4004517"/>
            <a:ext cx="1728788" cy="2016125"/>
            <a:chOff x="0" y="0"/>
            <a:chExt cx="1089" cy="1270"/>
          </a:xfrm>
        </p:grpSpPr>
        <p:sp>
          <p:nvSpPr>
            <p:cNvPr id="100376" name="Rectangle 3"/>
            <p:cNvSpPr/>
            <p:nvPr/>
          </p:nvSpPr>
          <p:spPr>
            <a:xfrm>
              <a:off x="0" y="0"/>
              <a:ext cx="1089" cy="1270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7" name="Rectangle 4"/>
            <p:cNvSpPr/>
            <p:nvPr/>
          </p:nvSpPr>
          <p:spPr>
            <a:xfrm>
              <a:off x="91" y="91"/>
              <a:ext cx="864" cy="11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45" name="Group 5"/>
          <p:cNvGrpSpPr/>
          <p:nvPr/>
        </p:nvGrpSpPr>
        <p:grpSpPr>
          <a:xfrm>
            <a:off x="5597648" y="982198"/>
            <a:ext cx="1800225" cy="1800225"/>
            <a:chOff x="0" y="0"/>
            <a:chExt cx="1134" cy="1134"/>
          </a:xfrm>
        </p:grpSpPr>
        <p:sp>
          <p:nvSpPr>
            <p:cNvPr id="100374" name="Rectangle 6"/>
            <p:cNvSpPr/>
            <p:nvPr/>
          </p:nvSpPr>
          <p:spPr>
            <a:xfrm>
              <a:off x="0" y="0"/>
              <a:ext cx="1134" cy="1134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5" name="Oval 7"/>
            <p:cNvSpPr/>
            <p:nvPr/>
          </p:nvSpPr>
          <p:spPr>
            <a:xfrm>
              <a:off x="90" y="182"/>
              <a:ext cx="864" cy="864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357" name="Group 9"/>
          <p:cNvGrpSpPr/>
          <p:nvPr/>
        </p:nvGrpSpPr>
        <p:grpSpPr>
          <a:xfrm>
            <a:off x="4456534" y="2434657"/>
            <a:ext cx="1371600" cy="2463800"/>
            <a:chOff x="0" y="0"/>
            <a:chExt cx="864" cy="1552"/>
          </a:xfrm>
        </p:grpSpPr>
        <p:sp>
          <p:nvSpPr>
            <p:cNvPr id="100372" name="AutoShape 10"/>
            <p:cNvSpPr/>
            <p:nvPr/>
          </p:nvSpPr>
          <p:spPr>
            <a:xfrm>
              <a:off x="0" y="0"/>
              <a:ext cx="864" cy="1392"/>
            </a:xfrm>
            <a:prstGeom prst="can">
              <a:avLst>
                <a:gd name="adj" fmla="val 40278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3" name="Arc 11"/>
            <p:cNvSpPr/>
            <p:nvPr/>
          </p:nvSpPr>
          <p:spPr>
            <a:xfrm rot="-8548646" flipV="1">
              <a:off x="49" y="900"/>
              <a:ext cx="67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393" h="21599" fill="none">
                  <a:moveTo>
                    <a:pt x="230" y="0"/>
                  </a:moveTo>
                  <a:cubicBezTo>
                    <a:pt x="10917" y="114"/>
                    <a:pt x="19914" y="8027"/>
                    <a:pt x="21392" y="18612"/>
                  </a:cubicBezTo>
                </a:path>
                <a:path w="21393" h="21599" stroke="0">
                  <a:moveTo>
                    <a:pt x="230" y="0"/>
                  </a:moveTo>
                  <a:cubicBezTo>
                    <a:pt x="10917" y="114"/>
                    <a:pt x="19914" y="8027"/>
                    <a:pt x="21392" y="18612"/>
                  </a:cubicBezTo>
                  <a:lnTo>
                    <a:pt x="0" y="21599"/>
                  </a:lnTo>
                  <a:lnTo>
                    <a:pt x="23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61" name="Group 21"/>
          <p:cNvGrpSpPr/>
          <p:nvPr/>
        </p:nvGrpSpPr>
        <p:grpSpPr>
          <a:xfrm>
            <a:off x="1052394" y="2848995"/>
            <a:ext cx="1728788" cy="2016125"/>
            <a:chOff x="0" y="0"/>
            <a:chExt cx="1089" cy="1270"/>
          </a:xfrm>
        </p:grpSpPr>
        <p:sp>
          <p:nvSpPr>
            <p:cNvPr id="100364" name="Rectangle 22"/>
            <p:cNvSpPr/>
            <p:nvPr/>
          </p:nvSpPr>
          <p:spPr>
            <a:xfrm>
              <a:off x="0" y="0"/>
              <a:ext cx="1089" cy="1270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65" name="Rectangle 23"/>
            <p:cNvSpPr/>
            <p:nvPr/>
          </p:nvSpPr>
          <p:spPr>
            <a:xfrm>
              <a:off x="91" y="91"/>
              <a:ext cx="864" cy="11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3" name="Group 9"/>
          <p:cNvGrpSpPr/>
          <p:nvPr/>
        </p:nvGrpSpPr>
        <p:grpSpPr>
          <a:xfrm>
            <a:off x="2538064" y="3423352"/>
            <a:ext cx="1766070" cy="688347"/>
            <a:chOff x="-699" y="0"/>
            <a:chExt cx="1515" cy="515"/>
          </a:xfrm>
        </p:grpSpPr>
        <p:sp>
          <p:nvSpPr>
            <p:cNvPr id="96277" name="Line 10"/>
            <p:cNvSpPr/>
            <p:nvPr/>
          </p:nvSpPr>
          <p:spPr>
            <a:xfrm>
              <a:off x="0" y="0"/>
              <a:ext cx="816" cy="0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-699" y="114"/>
              <a:ext cx="771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左面</a:t>
              </a:r>
            </a:p>
          </p:txBody>
        </p:sp>
      </p:grpSp>
      <p:grpSp>
        <p:nvGrpSpPr>
          <p:cNvPr id="6156" name="Group 12"/>
          <p:cNvGrpSpPr/>
          <p:nvPr/>
        </p:nvGrpSpPr>
        <p:grpSpPr>
          <a:xfrm>
            <a:off x="3897734" y="4184082"/>
            <a:ext cx="1489710" cy="1379048"/>
            <a:chOff x="0" y="0"/>
            <a:chExt cx="958" cy="780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164507">
              <a:off x="107" y="477"/>
              <a:ext cx="85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正面</a:t>
              </a:r>
            </a:p>
          </p:txBody>
        </p:sp>
        <p:sp>
          <p:nvSpPr>
            <p:cNvPr id="96276" name="Line 14"/>
            <p:cNvSpPr/>
            <p:nvPr/>
          </p:nvSpPr>
          <p:spPr>
            <a:xfrm flipV="1">
              <a:off x="0" y="0"/>
              <a:ext cx="624" cy="62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>
            <a:off x="4893727" y="1195344"/>
            <a:ext cx="885591" cy="1373934"/>
            <a:chOff x="0" y="0"/>
            <a:chExt cx="970" cy="57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03" y="83"/>
              <a:ext cx="767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上面</a:t>
              </a:r>
            </a:p>
          </p:txBody>
        </p:sp>
        <p:sp>
          <p:nvSpPr>
            <p:cNvPr id="96274" name="Line 17"/>
            <p:cNvSpPr/>
            <p:nvPr/>
          </p:nvSpPr>
          <p:spPr>
            <a:xfrm>
              <a:off x="0" y="0"/>
              <a:ext cx="1" cy="57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266" name="TextBox 24"/>
          <p:cNvSpPr txBox="1"/>
          <p:nvPr/>
        </p:nvSpPr>
        <p:spPr>
          <a:xfrm>
            <a:off x="660400" y="1253249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观察圆柱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35672" y="2119629"/>
            <a:ext cx="402278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圆柱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从上面看和下面看到的是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相同的圆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，从正面和侧面看到的都是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相同的长方形或正方形。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/>
          <p:nvPr/>
        </p:nvGrpSpPr>
        <p:grpSpPr>
          <a:xfrm>
            <a:off x="3795190" y="2495911"/>
            <a:ext cx="2160587" cy="2109787"/>
            <a:chOff x="0" y="0"/>
            <a:chExt cx="1361" cy="1270"/>
          </a:xfrm>
        </p:grpSpPr>
        <p:sp>
          <p:nvSpPr>
            <p:cNvPr id="102423" name="Rectangle 3"/>
            <p:cNvSpPr/>
            <p:nvPr/>
          </p:nvSpPr>
          <p:spPr>
            <a:xfrm>
              <a:off x="0" y="0"/>
              <a:ext cx="1361" cy="1270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02424" name="Picture 4" descr="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44000"/>
            </a:blip>
            <a:stretch>
              <a:fillRect/>
            </a:stretch>
          </p:blipFill>
          <p:spPr>
            <a:xfrm>
              <a:off x="227" y="227"/>
              <a:ext cx="998" cy="9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6" name="Group 8"/>
          <p:cNvGrpSpPr/>
          <p:nvPr/>
        </p:nvGrpSpPr>
        <p:grpSpPr>
          <a:xfrm>
            <a:off x="5622236" y="1130300"/>
            <a:ext cx="1584325" cy="1554163"/>
            <a:chOff x="0" y="0"/>
            <a:chExt cx="998" cy="979"/>
          </a:xfrm>
        </p:grpSpPr>
        <p:sp>
          <p:nvSpPr>
            <p:cNvPr id="102419" name="Rectangle 9"/>
            <p:cNvSpPr/>
            <p:nvPr/>
          </p:nvSpPr>
          <p:spPr>
            <a:xfrm>
              <a:off x="0" y="0"/>
              <a:ext cx="998" cy="979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20" name="Oval 10"/>
            <p:cNvSpPr/>
            <p:nvPr/>
          </p:nvSpPr>
          <p:spPr>
            <a:xfrm>
              <a:off x="91" y="46"/>
              <a:ext cx="865" cy="861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02" name="Group 14"/>
          <p:cNvGrpSpPr/>
          <p:nvPr/>
        </p:nvGrpSpPr>
        <p:grpSpPr>
          <a:xfrm>
            <a:off x="4847927" y="4461235"/>
            <a:ext cx="1584325" cy="1554163"/>
            <a:chOff x="0" y="0"/>
            <a:chExt cx="998" cy="979"/>
          </a:xfrm>
        </p:grpSpPr>
        <p:sp>
          <p:nvSpPr>
            <p:cNvPr id="102415" name="Rectangle 15"/>
            <p:cNvSpPr/>
            <p:nvPr/>
          </p:nvSpPr>
          <p:spPr>
            <a:xfrm>
              <a:off x="0" y="0"/>
              <a:ext cx="998" cy="979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16" name="Oval 16"/>
            <p:cNvSpPr/>
            <p:nvPr/>
          </p:nvSpPr>
          <p:spPr>
            <a:xfrm>
              <a:off x="91" y="46"/>
              <a:ext cx="865" cy="861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08" name="Group 20"/>
          <p:cNvGrpSpPr/>
          <p:nvPr/>
        </p:nvGrpSpPr>
        <p:grpSpPr>
          <a:xfrm>
            <a:off x="957804" y="2930264"/>
            <a:ext cx="1584325" cy="1554163"/>
            <a:chOff x="0" y="0"/>
            <a:chExt cx="998" cy="979"/>
          </a:xfrm>
        </p:grpSpPr>
        <p:sp>
          <p:nvSpPr>
            <p:cNvPr id="102411" name="Rectangle 21"/>
            <p:cNvSpPr/>
            <p:nvPr/>
          </p:nvSpPr>
          <p:spPr>
            <a:xfrm>
              <a:off x="0" y="0"/>
              <a:ext cx="998" cy="979"/>
            </a:xfrm>
            <a:prstGeom prst="rect">
              <a:avLst/>
            </a:prstGeom>
            <a:solidFill>
              <a:schemeClr val="bg1"/>
            </a:solidFill>
            <a:ln w="76200" cap="flat" cmpd="tri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12" name="Oval 22"/>
            <p:cNvSpPr/>
            <p:nvPr/>
          </p:nvSpPr>
          <p:spPr>
            <a:xfrm>
              <a:off x="91" y="46"/>
              <a:ext cx="865" cy="861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410" name="TextBox 24"/>
          <p:cNvSpPr txBox="1"/>
          <p:nvPr/>
        </p:nvSpPr>
        <p:spPr>
          <a:xfrm>
            <a:off x="716598" y="1255851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观察球</a:t>
            </a:r>
          </a:p>
        </p:txBody>
      </p:sp>
      <p:grpSp>
        <p:nvGrpSpPr>
          <p:cNvPr id="6153" name="Group 9"/>
          <p:cNvGrpSpPr/>
          <p:nvPr/>
        </p:nvGrpSpPr>
        <p:grpSpPr>
          <a:xfrm>
            <a:off x="2631552" y="3128688"/>
            <a:ext cx="1524000" cy="978359"/>
            <a:chOff x="-982" y="-409"/>
            <a:chExt cx="1798" cy="948"/>
          </a:xfrm>
        </p:grpSpPr>
        <p:sp>
          <p:nvSpPr>
            <p:cNvPr id="96277" name="Line 10"/>
            <p:cNvSpPr/>
            <p:nvPr/>
          </p:nvSpPr>
          <p:spPr>
            <a:xfrm>
              <a:off x="0" y="0"/>
              <a:ext cx="816" cy="0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-982" y="-409"/>
              <a:ext cx="771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左面</a:t>
              </a:r>
            </a:p>
          </p:txBody>
        </p:sp>
      </p:grpSp>
      <p:grpSp>
        <p:nvGrpSpPr>
          <p:cNvPr id="6156" name="Group 12"/>
          <p:cNvGrpSpPr/>
          <p:nvPr/>
        </p:nvGrpSpPr>
        <p:grpSpPr>
          <a:xfrm>
            <a:off x="4155552" y="3916723"/>
            <a:ext cx="1084580" cy="1194203"/>
            <a:chOff x="0" y="0"/>
            <a:chExt cx="958" cy="874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 rot="1164507">
              <a:off x="107" y="482"/>
              <a:ext cx="851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正面</a:t>
              </a:r>
            </a:p>
          </p:txBody>
        </p:sp>
        <p:sp>
          <p:nvSpPr>
            <p:cNvPr id="96276" name="Line 14"/>
            <p:cNvSpPr/>
            <p:nvPr/>
          </p:nvSpPr>
          <p:spPr>
            <a:xfrm flipV="1">
              <a:off x="0" y="0"/>
              <a:ext cx="624" cy="62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>
            <a:off x="4947397" y="1349828"/>
            <a:ext cx="715139" cy="1522955"/>
            <a:chOff x="0" y="-250"/>
            <a:chExt cx="1077" cy="82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10" y="-250"/>
              <a:ext cx="767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上面</a:t>
              </a:r>
            </a:p>
          </p:txBody>
        </p:sp>
        <p:sp>
          <p:nvSpPr>
            <p:cNvPr id="96274" name="Line 17"/>
            <p:cNvSpPr/>
            <p:nvPr/>
          </p:nvSpPr>
          <p:spPr>
            <a:xfrm>
              <a:off x="0" y="0"/>
              <a:ext cx="1" cy="574"/>
            </a:xfrm>
            <a:prstGeom prst="line">
              <a:avLst/>
            </a:prstGeom>
            <a:ln w="603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675556" y="2684463"/>
            <a:ext cx="3528737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不论从正面、侧面和上面看，看到的图形都是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相同的圆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4947578"/>
            <a:ext cx="11261524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从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不同的方向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观察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同一个立体图形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，看到的形状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可能是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相同的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，也可能是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不同的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。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847532" y="1648369"/>
          <a:ext cx="8229600" cy="301778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9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立方体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正面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侧面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上面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长方体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正方体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圆柱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球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2271" y="2605127"/>
            <a:ext cx="151288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5866" y="2589042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85986" y="2629555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371" y="3100809"/>
            <a:ext cx="151288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0475" y="3105267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6617" y="3100809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8992" y="3649860"/>
            <a:ext cx="151288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9202" y="3601140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3022" y="3612282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9636" y="4130632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6880" y="4130632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2997" y="4130631"/>
            <a:ext cx="15113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71"/>
          <p:cNvGrpSpPr/>
          <p:nvPr/>
        </p:nvGrpSpPr>
        <p:grpSpPr>
          <a:xfrm>
            <a:off x="6065838" y="1984468"/>
            <a:ext cx="665162" cy="1430337"/>
            <a:chOff x="793" y="2160"/>
            <a:chExt cx="725" cy="1496"/>
          </a:xfrm>
        </p:grpSpPr>
        <p:sp>
          <p:nvSpPr>
            <p:cNvPr id="106521" name="Rectangle 59"/>
            <p:cNvSpPr/>
            <p:nvPr/>
          </p:nvSpPr>
          <p:spPr>
            <a:xfrm>
              <a:off x="793" y="2160"/>
              <a:ext cx="725" cy="1496"/>
            </a:xfrm>
            <a:prstGeom prst="rect">
              <a:avLst/>
            </a:prstGeom>
            <a:solidFill>
              <a:srgbClr val="5DAEFF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22" name="Line 61"/>
            <p:cNvSpPr/>
            <p:nvPr/>
          </p:nvSpPr>
          <p:spPr>
            <a:xfrm>
              <a:off x="793" y="2700"/>
              <a:ext cx="7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23" name="Line 62"/>
            <p:cNvSpPr/>
            <p:nvPr/>
          </p:nvSpPr>
          <p:spPr>
            <a:xfrm>
              <a:off x="793" y="2742"/>
              <a:ext cx="7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24" name="Rectangle 63"/>
            <p:cNvSpPr/>
            <p:nvPr/>
          </p:nvSpPr>
          <p:spPr>
            <a:xfrm>
              <a:off x="793" y="2450"/>
              <a:ext cx="109" cy="43"/>
            </a:xfrm>
            <a:prstGeom prst="rect">
              <a:avLst/>
            </a:prstGeom>
            <a:solidFill>
              <a:srgbClr val="99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25" name="Rectangle 64"/>
            <p:cNvSpPr/>
            <p:nvPr/>
          </p:nvSpPr>
          <p:spPr>
            <a:xfrm>
              <a:off x="793" y="2908"/>
              <a:ext cx="109" cy="42"/>
            </a:xfrm>
            <a:prstGeom prst="rect">
              <a:avLst/>
            </a:prstGeom>
            <a:solidFill>
              <a:srgbClr val="99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6499" name="Rectangle 65"/>
          <p:cNvSpPr/>
          <p:nvPr/>
        </p:nvSpPr>
        <p:spPr>
          <a:xfrm>
            <a:off x="9261475" y="1995580"/>
            <a:ext cx="587375" cy="1406525"/>
          </a:xfrm>
          <a:prstGeom prst="rect">
            <a:avLst/>
          </a:prstGeom>
          <a:solidFill>
            <a:srgbClr val="5DAE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500" name="Rectangle 66"/>
          <p:cNvSpPr/>
          <p:nvPr/>
        </p:nvSpPr>
        <p:spPr>
          <a:xfrm>
            <a:off x="7715250" y="2649630"/>
            <a:ext cx="622300" cy="631825"/>
          </a:xfrm>
          <a:prstGeom prst="rect">
            <a:avLst/>
          </a:prstGeom>
          <a:solidFill>
            <a:srgbClr val="5DAE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6501" name="直接连接符 6"/>
          <p:cNvCxnSpPr/>
          <p:nvPr/>
        </p:nvCxnSpPr>
        <p:spPr>
          <a:xfrm>
            <a:off x="5384800" y="1700305"/>
            <a:ext cx="0" cy="3449638"/>
          </a:xfrm>
          <a:prstGeom prst="line">
            <a:avLst/>
          </a:prstGeom>
          <a:ln w="127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0400" y="1375070"/>
            <a:ext cx="2556836" cy="5030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连一连。</a:t>
            </a:r>
          </a:p>
        </p:txBody>
      </p:sp>
      <p:grpSp>
        <p:nvGrpSpPr>
          <p:cNvPr id="106503" name="Group 58"/>
          <p:cNvGrpSpPr/>
          <p:nvPr/>
        </p:nvGrpSpPr>
        <p:grpSpPr>
          <a:xfrm>
            <a:off x="3656013" y="2616293"/>
            <a:ext cx="1033462" cy="1871662"/>
            <a:chOff x="884" y="1071"/>
            <a:chExt cx="1180" cy="1951"/>
          </a:xfrm>
        </p:grpSpPr>
        <p:sp>
          <p:nvSpPr>
            <p:cNvPr id="106515" name="AutoShape 52"/>
            <p:cNvSpPr/>
            <p:nvPr/>
          </p:nvSpPr>
          <p:spPr>
            <a:xfrm>
              <a:off x="884" y="1071"/>
              <a:ext cx="1180" cy="1951"/>
            </a:xfrm>
            <a:prstGeom prst="cube">
              <a:avLst>
                <a:gd name="adj" fmla="val 25000"/>
              </a:avLst>
            </a:prstGeom>
            <a:solidFill>
              <a:srgbClr val="5DAEFF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16" name="Line 53"/>
            <p:cNvSpPr/>
            <p:nvPr/>
          </p:nvSpPr>
          <p:spPr>
            <a:xfrm>
              <a:off x="884" y="1978"/>
              <a:ext cx="86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17" name="Line 54"/>
            <p:cNvSpPr/>
            <p:nvPr/>
          </p:nvSpPr>
          <p:spPr>
            <a:xfrm>
              <a:off x="884" y="1978"/>
              <a:ext cx="86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18" name="Line 55"/>
            <p:cNvSpPr/>
            <p:nvPr/>
          </p:nvSpPr>
          <p:spPr>
            <a:xfrm>
              <a:off x="884" y="2023"/>
              <a:ext cx="86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19" name="Rectangle 56"/>
            <p:cNvSpPr/>
            <p:nvPr/>
          </p:nvSpPr>
          <p:spPr>
            <a:xfrm>
              <a:off x="884" y="1660"/>
              <a:ext cx="136" cy="46"/>
            </a:xfrm>
            <a:prstGeom prst="rect">
              <a:avLst/>
            </a:prstGeom>
            <a:solidFill>
              <a:schemeClr val="folHlink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520" name="Rectangle 57"/>
            <p:cNvSpPr/>
            <p:nvPr/>
          </p:nvSpPr>
          <p:spPr>
            <a:xfrm>
              <a:off x="884" y="2205"/>
              <a:ext cx="136" cy="45"/>
            </a:xfrm>
            <a:prstGeom prst="rect">
              <a:avLst/>
            </a:prstGeom>
            <a:solidFill>
              <a:schemeClr val="folHlink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6496050" y="3303680"/>
            <a:ext cx="1547813" cy="10064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flipV="1">
            <a:off x="8012113" y="3405280"/>
            <a:ext cx="1511300" cy="10287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>
            <a:off x="6421438" y="3427505"/>
            <a:ext cx="2957512" cy="84613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06507" name="Picture 33" descr="小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752693"/>
            <a:ext cx="873125" cy="82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8" name="Picture 34" descr="小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4129180"/>
            <a:ext cx="746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9" name="Picture 35" descr="乌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50" y="3624355"/>
            <a:ext cx="64611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0" name="Picture 36" descr="乌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388" y="4259355"/>
            <a:ext cx="5175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1" name="Picture 37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5613" y="4114893"/>
            <a:ext cx="630237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2" name="Picture 38" descr="小鸟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600" y="4114893"/>
            <a:ext cx="1008063" cy="95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矩形 22"/>
          <p:cNvSpPr/>
          <p:nvPr/>
        </p:nvSpPr>
        <p:spPr>
          <a:xfrm>
            <a:off x="6229124" y="4179844"/>
            <a:ext cx="800219" cy="50302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小英</a:t>
            </a:r>
          </a:p>
        </p:txBody>
      </p:sp>
      <p:sp>
        <p:nvSpPr>
          <p:cNvPr id="7174" name="矩形 27"/>
          <p:cNvSpPr/>
          <p:nvPr/>
        </p:nvSpPr>
        <p:spPr>
          <a:xfrm>
            <a:off x="7475522" y="4176488"/>
            <a:ext cx="800219" cy="50302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小刚</a:t>
            </a:r>
          </a:p>
        </p:txBody>
      </p:sp>
      <p:sp>
        <p:nvSpPr>
          <p:cNvPr id="7175" name="矩形 28"/>
          <p:cNvSpPr/>
          <p:nvPr/>
        </p:nvSpPr>
        <p:spPr>
          <a:xfrm>
            <a:off x="8762122" y="4176488"/>
            <a:ext cx="800219" cy="50302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小强</a:t>
            </a:r>
          </a:p>
        </p:txBody>
      </p:sp>
      <p:grpSp>
        <p:nvGrpSpPr>
          <p:cNvPr id="7176" name="Group 8"/>
          <p:cNvGrpSpPr/>
          <p:nvPr/>
        </p:nvGrpSpPr>
        <p:grpSpPr>
          <a:xfrm>
            <a:off x="2303000" y="2253004"/>
            <a:ext cx="7251528" cy="2497616"/>
            <a:chOff x="0" y="0"/>
            <a:chExt cx="4898" cy="1687"/>
          </a:xfrm>
        </p:grpSpPr>
        <p:pic>
          <p:nvPicPr>
            <p:cNvPr id="97292" name="Picture 9" descr="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"/>
              <a:ext cx="2086" cy="160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97293" name="直接连接符 4"/>
            <p:cNvCxnSpPr/>
            <p:nvPr/>
          </p:nvCxnSpPr>
          <p:spPr>
            <a:xfrm>
              <a:off x="2358" y="0"/>
              <a:ext cx="0" cy="168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cxnSp>
        <p:pic>
          <p:nvPicPr>
            <p:cNvPr id="97294" name="Picture 11" descr="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0" y="256"/>
              <a:ext cx="2268" cy="9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文本框 8"/>
          <p:cNvSpPr txBox="1"/>
          <p:nvPr/>
        </p:nvSpPr>
        <p:spPr>
          <a:xfrm>
            <a:off x="718889" y="1290102"/>
            <a:ext cx="5450531" cy="50302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下面右边的三幅图分别是谁看到的？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515600" cy="822325"/>
          </a:xfrm>
        </p:spPr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三、巩固练习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79aea9-7d33-4552-9e1f-b30fc2b6aeac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宽屏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三、巩固练习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2020-06-22T09:57:41Z</dcterms:created>
  <dcterms:modified xsi:type="dcterms:W3CDTF">2021-01-08T23:16:36Z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