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71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9" r:id="rId11"/>
    <p:sldId id="287" r:id="rId12"/>
    <p:sldId id="270" r:id="rId13"/>
    <p:sldId id="272" r:id="rId14"/>
  </p:sldIdLst>
  <p:sldSz cx="12192000" cy="6858000"/>
  <p:notesSz cx="6858000" cy="9144000"/>
  <p:custDataLst>
    <p:tags r:id="rId1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7256">
          <p15:clr>
            <a:srgbClr val="A4A3A4"/>
          </p15:clr>
        </p15:guide>
        <p15:guide id="2" orient="horz" pos="648">
          <p15:clr>
            <a:srgbClr val="A4A3A4"/>
          </p15:clr>
        </p15:guide>
        <p15:guide id="3" orient="horz" pos="712">
          <p15:clr>
            <a:srgbClr val="A4A3A4"/>
          </p15:clr>
        </p15:guide>
        <p15:guide id="4" orient="horz" pos="3928">
          <p15:clr>
            <a:srgbClr val="A4A3A4"/>
          </p15:clr>
        </p15:guide>
        <p15:guide id="5" orient="horz" pos="386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CC80"/>
    <a:srgbClr val="48CEFC"/>
    <a:srgbClr val="ABE9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02" d="100"/>
          <a:sy n="102" d="100"/>
        </p:scale>
        <p:origin x="870" y="114"/>
      </p:cViewPr>
      <p:guideLst>
        <p:guide pos="7256"/>
        <p:guide orient="horz" pos="648"/>
        <p:guide orient="horz" pos="712"/>
        <p:guide orient="horz" pos="3928"/>
        <p:guide orient="horz" pos="3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32FB9976-0288-432E-A469-1DBBF09C9963}" type="datetimeFigureOut">
              <a:rPr lang="zh-CN" altLang="en-US" smtClean="0"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543BE0F4-F33D-4906-914D-F4219F007C52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andolFang R" panose="00000500000000000000" pitchFamily="50" charset="-122"/>
                <a:ea typeface="FandolFang R" panose="00000500000000000000" pitchFamily="50" charset="-122"/>
                <a:cs typeface="+mn-cs"/>
              </a:rPr>
              <a:t>11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4BD80-458D-41D4-A242-ED0B44164974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6123B-AFAF-48DD-8EB9-A59BFA4910F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箭头: V 形 2"/>
          <p:cNvSpPr/>
          <p:nvPr userDrawn="1"/>
        </p:nvSpPr>
        <p:spPr>
          <a:xfrm>
            <a:off x="571500" y="381000"/>
            <a:ext cx="457200" cy="457200"/>
          </a:xfrm>
          <a:prstGeom prst="chevron">
            <a:avLst/>
          </a:prstGeom>
          <a:solidFill>
            <a:srgbClr val="A2CC8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4" name="箭头: V 形 3"/>
          <p:cNvSpPr/>
          <p:nvPr userDrawn="1"/>
        </p:nvSpPr>
        <p:spPr>
          <a:xfrm>
            <a:off x="927100" y="381000"/>
            <a:ext cx="457200" cy="457200"/>
          </a:xfrm>
          <a:prstGeom prst="chevron">
            <a:avLst/>
          </a:prstGeom>
          <a:solidFill>
            <a:srgbClr val="A2CC8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D328-291A-47AC-BDFD-986BBBD9F7A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03F8-67D8-4B14-B435-8036BD8CFE8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C7A4BD80-458D-41D4-A242-ED0B44164974}" type="datetimeFigureOut">
              <a:rPr lang="zh-CN" altLang="en-US" smtClean="0"/>
              <a:t>2021/1/9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C1A6123B-AFAF-48DD-8EB9-A59BFA4910FB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图片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91" t="867" r="1431" b="618"/>
          <a:stretch>
            <a:fillRect/>
          </a:stretch>
        </p:blipFill>
        <p:spPr>
          <a:xfrm>
            <a:off x="-2597035" y="-1"/>
            <a:ext cx="6986498" cy="6863788"/>
          </a:xfrm>
          <a:custGeom>
            <a:avLst/>
            <a:gdLst>
              <a:gd name="connsiteX0" fmla="*/ 0 w 6986498"/>
              <a:gd name="connsiteY0" fmla="*/ 0 h 6863788"/>
              <a:gd name="connsiteX1" fmla="*/ 3003866 w 6986498"/>
              <a:gd name="connsiteY1" fmla="*/ 0 h 6863788"/>
              <a:gd name="connsiteX2" fmla="*/ 4374308 w 6986498"/>
              <a:gd name="connsiteY2" fmla="*/ 3426108 h 6863788"/>
              <a:gd name="connsiteX3" fmla="*/ 3001551 w 6986498"/>
              <a:gd name="connsiteY3" fmla="*/ 6858001 h 6863788"/>
              <a:gd name="connsiteX4" fmla="*/ 3124261 w 6986498"/>
              <a:gd name="connsiteY4" fmla="*/ 6858001 h 6863788"/>
              <a:gd name="connsiteX5" fmla="*/ 4497018 w 6986498"/>
              <a:gd name="connsiteY5" fmla="*/ 3426108 h 6863788"/>
              <a:gd name="connsiteX6" fmla="*/ 3126576 w 6986498"/>
              <a:gd name="connsiteY6" fmla="*/ 1 h 6863788"/>
              <a:gd name="connsiteX7" fmla="*/ 5613741 w 6986498"/>
              <a:gd name="connsiteY7" fmla="*/ 1 h 6863788"/>
              <a:gd name="connsiteX8" fmla="*/ 6986498 w 6986498"/>
              <a:gd name="connsiteY8" fmla="*/ 3431895 h 6863788"/>
              <a:gd name="connsiteX9" fmla="*/ 5613741 w 6986498"/>
              <a:gd name="connsiteY9" fmla="*/ 6863788 h 6863788"/>
              <a:gd name="connsiteX10" fmla="*/ 122711 w 6986498"/>
              <a:gd name="connsiteY10" fmla="*/ 6863788 h 6863788"/>
              <a:gd name="connsiteX11" fmla="*/ 122711 w 6986498"/>
              <a:gd name="connsiteY11" fmla="*/ 6858001 h 6863788"/>
              <a:gd name="connsiteX12" fmla="*/ 0 w 6986498"/>
              <a:gd name="connsiteY12" fmla="*/ 6858001 h 6863788"/>
              <a:gd name="connsiteX13" fmla="*/ 0 w 6986498"/>
              <a:gd name="connsiteY13" fmla="*/ 0 h 6863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986498" h="6863788">
                <a:moveTo>
                  <a:pt x="0" y="0"/>
                </a:moveTo>
                <a:lnTo>
                  <a:pt x="3003866" y="0"/>
                </a:lnTo>
                <a:lnTo>
                  <a:pt x="4374308" y="3426108"/>
                </a:lnTo>
                <a:lnTo>
                  <a:pt x="3001551" y="6858001"/>
                </a:lnTo>
                <a:lnTo>
                  <a:pt x="3124261" y="6858001"/>
                </a:lnTo>
                <a:lnTo>
                  <a:pt x="4497018" y="3426108"/>
                </a:lnTo>
                <a:lnTo>
                  <a:pt x="3126576" y="1"/>
                </a:lnTo>
                <a:lnTo>
                  <a:pt x="5613741" y="1"/>
                </a:lnTo>
                <a:lnTo>
                  <a:pt x="6986498" y="3431895"/>
                </a:lnTo>
                <a:lnTo>
                  <a:pt x="5613741" y="6863788"/>
                </a:lnTo>
                <a:lnTo>
                  <a:pt x="122711" y="6863788"/>
                </a:lnTo>
                <a:lnTo>
                  <a:pt x="122711" y="6858001"/>
                </a:lnTo>
                <a:lnTo>
                  <a:pt x="0" y="6858001"/>
                </a:lnTo>
                <a:lnTo>
                  <a:pt x="0" y="0"/>
                </a:lnTo>
                <a:close/>
              </a:path>
            </a:pathLst>
          </a:custGeom>
        </p:spPr>
      </p:pic>
      <p:grpSp>
        <p:nvGrpSpPr>
          <p:cNvPr id="3" name="组合 2"/>
          <p:cNvGrpSpPr/>
          <p:nvPr/>
        </p:nvGrpSpPr>
        <p:grpSpPr>
          <a:xfrm>
            <a:off x="4643826" y="2120640"/>
            <a:ext cx="7136336" cy="2898513"/>
            <a:chOff x="6147269" y="2844265"/>
            <a:chExt cx="5112385" cy="2076459"/>
          </a:xfrm>
        </p:grpSpPr>
        <p:grpSp>
          <p:nvGrpSpPr>
            <p:cNvPr id="4" name="组合 3"/>
            <p:cNvGrpSpPr/>
            <p:nvPr/>
          </p:nvGrpSpPr>
          <p:grpSpPr>
            <a:xfrm>
              <a:off x="6147269" y="3331609"/>
              <a:ext cx="5033250" cy="1589115"/>
              <a:chOff x="-4714868" y="2110674"/>
              <a:chExt cx="5033250" cy="1589115"/>
            </a:xfrm>
          </p:grpSpPr>
          <p:sp>
            <p:nvSpPr>
              <p:cNvPr id="6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A2CC80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xippt  </a:t>
                </a:r>
                <a:r>
                  <a:rPr kumimoji="0" lang="zh-CN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2020.6.1</a:t>
                </a:r>
                <a:endPara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7" name="组合 6"/>
              <p:cNvGrpSpPr/>
              <p:nvPr/>
            </p:nvGrpSpPr>
            <p:grpSpPr>
              <a:xfrm>
                <a:off x="-4714868" y="2110674"/>
                <a:ext cx="5033250" cy="1003799"/>
                <a:chOff x="-4714868" y="2110674"/>
                <a:chExt cx="5033250" cy="1003799"/>
              </a:xfrm>
            </p:grpSpPr>
            <p:sp>
              <p:nvSpPr>
                <p:cNvPr id="8" name="文本框 7"/>
                <p:cNvSpPr txBox="1"/>
                <p:nvPr/>
              </p:nvSpPr>
              <p:spPr>
                <a:xfrm>
                  <a:off x="-4714868" y="2808615"/>
                  <a:ext cx="5033249" cy="30585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9" name="直接连接符 8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0" name="文本占位符 19"/>
                <p:cNvSpPr txBox="1"/>
                <p:nvPr/>
              </p:nvSpPr>
              <p:spPr>
                <a:xfrm>
                  <a:off x="-4708756" y="2110674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kumimoji="0" lang="en-US" altLang="zh-CN" sz="5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A2CC8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6.1 </a:t>
                  </a:r>
                  <a:r>
                    <a:rPr lang="en-US" altLang="zh-CN" sz="5400" b="1" dirty="0">
                      <a:solidFill>
                        <a:srgbClr val="A2CC80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7</a:t>
                  </a:r>
                  <a:r>
                    <a:rPr lang="zh-CN" altLang="en-US" sz="5400" b="1" dirty="0">
                      <a:solidFill>
                        <a:srgbClr val="A2CC80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的乘法口诀</a:t>
                  </a:r>
                  <a:endParaRPr kumimoji="0" lang="zh-CN" altLang="en-US" sz="5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A2CC8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5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lang="zh-CN" altLang="en-US" sz="3600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第四单元  表内乘法</a:t>
              </a:r>
            </a:p>
          </p:txBody>
        </p:sp>
      </p:grpSp>
      <p:sp>
        <p:nvSpPr>
          <p:cNvPr id="11" name="矩形 10"/>
          <p:cNvSpPr/>
          <p:nvPr/>
        </p:nvSpPr>
        <p:spPr>
          <a:xfrm>
            <a:off x="9561081" y="587818"/>
            <a:ext cx="4062342" cy="298450"/>
          </a:xfrm>
          <a:prstGeom prst="rect">
            <a:avLst/>
          </a:prstGeom>
          <a:solidFill>
            <a:srgbClr val="A2CC80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人教版小学数学二年级上册</a:t>
            </a:r>
          </a:p>
        </p:txBody>
      </p:sp>
      <p:sp>
        <p:nvSpPr>
          <p:cNvPr id="35" name="矩形 34"/>
          <p:cNvSpPr/>
          <p:nvPr/>
        </p:nvSpPr>
        <p:spPr>
          <a:xfrm rot="1331889">
            <a:off x="3660438" y="4251364"/>
            <a:ext cx="156095" cy="2676330"/>
          </a:xfrm>
          <a:prstGeom prst="rect">
            <a:avLst/>
          </a:prstGeom>
          <a:solidFill>
            <a:srgbClr val="A2C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1"/>
          <p:cNvSpPr txBox="1">
            <a:spLocks noChangeArrowheads="1"/>
          </p:cNvSpPr>
          <p:nvPr/>
        </p:nvSpPr>
        <p:spPr bwMode="auto">
          <a:xfrm>
            <a:off x="2759076" y="3534778"/>
            <a:ext cx="54721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r>
              <a:rPr lang="zh-CN" altLang="en-US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口诀是：</a:t>
            </a:r>
            <a:r>
              <a:rPr lang="en-US" altLang="zh-CN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                           </a:t>
            </a:r>
            <a:r>
              <a:rPr lang="zh-CN" altLang="en-US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4419280" y="3486037"/>
            <a:ext cx="19907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algn="ctr"/>
            <a:r>
              <a:rPr lang="zh-CN" altLang="en-US" sz="2400" b="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五七三十五</a:t>
            </a:r>
          </a:p>
        </p:txBody>
      </p:sp>
      <p:sp>
        <p:nvSpPr>
          <p:cNvPr id="14339" name="Text Box 9"/>
          <p:cNvSpPr txBox="1">
            <a:spLocks noChangeArrowheads="1"/>
          </p:cNvSpPr>
          <p:nvPr/>
        </p:nvSpPr>
        <p:spPr bwMode="auto">
          <a:xfrm>
            <a:off x="660400" y="1339677"/>
            <a:ext cx="52371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r>
              <a:rPr lang="en-US" altLang="zh-CN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2. </a:t>
            </a:r>
            <a:r>
              <a:rPr lang="zh-CN" altLang="en-US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篮子里一共有多少颗？</a:t>
            </a:r>
          </a:p>
        </p:txBody>
      </p:sp>
      <p:grpSp>
        <p:nvGrpSpPr>
          <p:cNvPr id="14340" name="Group 30"/>
          <p:cNvGrpSpPr/>
          <p:nvPr/>
        </p:nvGrpSpPr>
        <p:grpSpPr bwMode="auto">
          <a:xfrm>
            <a:off x="2908300" y="2708276"/>
            <a:ext cx="4243388" cy="557213"/>
            <a:chOff x="2109" y="3876"/>
            <a:chExt cx="2673" cy="351"/>
          </a:xfrm>
        </p:grpSpPr>
        <p:grpSp>
          <p:nvGrpSpPr>
            <p:cNvPr id="14341" name="Group 29"/>
            <p:cNvGrpSpPr/>
            <p:nvPr/>
          </p:nvGrpSpPr>
          <p:grpSpPr bwMode="auto">
            <a:xfrm>
              <a:off x="2109" y="3876"/>
              <a:ext cx="1788" cy="351"/>
              <a:chOff x="794" y="1471"/>
              <a:chExt cx="1788" cy="351"/>
            </a:xfrm>
          </p:grpSpPr>
          <p:sp>
            <p:nvSpPr>
              <p:cNvPr id="14342" name="Oval 24"/>
              <p:cNvSpPr>
                <a:spLocks noChangeArrowheads="1"/>
              </p:cNvSpPr>
              <p:nvPr/>
            </p:nvSpPr>
            <p:spPr bwMode="auto">
              <a:xfrm>
                <a:off x="1196" y="1482"/>
                <a:ext cx="340" cy="34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</a:ln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1pPr>
                <a:lvl2pPr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2pPr>
                <a:lvl3pPr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3pPr>
                <a:lvl4pPr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4pPr>
                <a:lvl5pPr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9pPr>
              </a:lstStyle>
              <a:p>
                <a:endParaRPr lang="zh-CN" altLang="en-US" sz="2400" b="0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4343" name="Rectangle 25"/>
              <p:cNvSpPr>
                <a:spLocks noChangeArrowheads="1"/>
              </p:cNvSpPr>
              <p:nvPr/>
            </p:nvSpPr>
            <p:spPr bwMode="auto">
              <a:xfrm>
                <a:off x="794" y="1482"/>
                <a:ext cx="317" cy="317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1pPr>
                <a:lvl2pPr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2pPr>
                <a:lvl3pPr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3pPr>
                <a:lvl4pPr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4pPr>
                <a:lvl5pPr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9pPr>
              </a:lstStyle>
              <a:p>
                <a:endParaRPr lang="zh-CN" altLang="en-US" sz="2400" b="0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4344" name="Rectangle 26"/>
              <p:cNvSpPr>
                <a:spLocks noChangeArrowheads="1"/>
              </p:cNvSpPr>
              <p:nvPr/>
            </p:nvSpPr>
            <p:spPr bwMode="auto">
              <a:xfrm>
                <a:off x="1628" y="1482"/>
                <a:ext cx="317" cy="317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1pPr>
                <a:lvl2pPr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2pPr>
                <a:lvl3pPr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3pPr>
                <a:lvl4pPr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4pPr>
                <a:lvl5pPr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9pPr>
              </a:lstStyle>
              <a:p>
                <a:endParaRPr lang="zh-CN" altLang="en-US" sz="2400" b="0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4345" name="Rectangle 27"/>
              <p:cNvSpPr>
                <a:spLocks noChangeArrowheads="1"/>
              </p:cNvSpPr>
              <p:nvPr/>
            </p:nvSpPr>
            <p:spPr bwMode="auto">
              <a:xfrm>
                <a:off x="2265" y="1482"/>
                <a:ext cx="317" cy="317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1pPr>
                <a:lvl2pPr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2pPr>
                <a:lvl3pPr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3pPr>
                <a:lvl4pPr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4pPr>
                <a:lvl5pPr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9pPr>
              </a:lstStyle>
              <a:p>
                <a:endParaRPr lang="zh-CN" altLang="en-US" sz="2400" b="0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4346" name="Text Box 28"/>
              <p:cNvSpPr txBox="1">
                <a:spLocks noChangeArrowheads="1"/>
              </p:cNvSpPr>
              <p:nvPr/>
            </p:nvSpPr>
            <p:spPr bwMode="auto">
              <a:xfrm>
                <a:off x="1942" y="1471"/>
                <a:ext cx="310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1pPr>
                <a:lvl2pPr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2pPr>
                <a:lvl3pPr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3pPr>
                <a:lvl4pPr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4pPr>
                <a:lvl5pPr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9pPr>
              </a:lstStyle>
              <a:p>
                <a:r>
                  <a:rPr lang="zh-CN" altLang="en-US" sz="2400" b="0" kern="0"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＝</a:t>
                </a:r>
              </a:p>
            </p:txBody>
          </p:sp>
        </p:grpSp>
        <p:sp>
          <p:nvSpPr>
            <p:cNvPr id="14347" name="Text Box 12"/>
            <p:cNvSpPr txBox="1">
              <a:spLocks noChangeArrowheads="1"/>
            </p:cNvSpPr>
            <p:nvPr/>
          </p:nvSpPr>
          <p:spPr bwMode="auto">
            <a:xfrm>
              <a:off x="3742" y="3893"/>
              <a:ext cx="104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algn="ctr"/>
              <a:r>
                <a:rPr lang="zh-CN" altLang="en-US" sz="2400" b="0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（颗）</a:t>
              </a:r>
            </a:p>
          </p:txBody>
        </p:sp>
      </p:grpSp>
      <p:grpSp>
        <p:nvGrpSpPr>
          <p:cNvPr id="4" name="Group 30"/>
          <p:cNvGrpSpPr/>
          <p:nvPr/>
        </p:nvGrpSpPr>
        <p:grpSpPr bwMode="auto">
          <a:xfrm>
            <a:off x="2872451" y="2718273"/>
            <a:ext cx="3005138" cy="485775"/>
            <a:chOff x="678" y="1720"/>
            <a:chExt cx="1893" cy="306"/>
          </a:xfrm>
        </p:grpSpPr>
        <p:sp>
          <p:nvSpPr>
            <p:cNvPr id="14349" name="Text Box 17"/>
            <p:cNvSpPr txBox="1">
              <a:spLocks noChangeArrowheads="1"/>
            </p:cNvSpPr>
            <p:nvPr/>
          </p:nvSpPr>
          <p:spPr bwMode="auto">
            <a:xfrm>
              <a:off x="1537" y="1720"/>
              <a:ext cx="297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algn="ctr"/>
              <a:r>
                <a:rPr lang="zh-CN" altLang="en-US" sz="2400" b="0" kern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7</a:t>
              </a:r>
            </a:p>
          </p:txBody>
        </p:sp>
        <p:sp>
          <p:nvSpPr>
            <p:cNvPr id="14350" name="Text Box 18"/>
            <p:cNvSpPr txBox="1">
              <a:spLocks noChangeArrowheads="1"/>
            </p:cNvSpPr>
            <p:nvPr/>
          </p:nvSpPr>
          <p:spPr bwMode="auto">
            <a:xfrm>
              <a:off x="678" y="1731"/>
              <a:ext cx="33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algn="ctr"/>
              <a:r>
                <a:rPr lang="zh-CN" altLang="en-US" sz="2400" b="0" kern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5</a:t>
              </a:r>
            </a:p>
          </p:txBody>
        </p:sp>
        <p:sp>
          <p:nvSpPr>
            <p:cNvPr id="14351" name="Text Box 19"/>
            <p:cNvSpPr txBox="1">
              <a:spLocks noChangeArrowheads="1"/>
            </p:cNvSpPr>
            <p:nvPr/>
          </p:nvSpPr>
          <p:spPr bwMode="auto">
            <a:xfrm>
              <a:off x="2067" y="1720"/>
              <a:ext cx="50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algn="ctr"/>
              <a:r>
                <a:rPr lang="zh-CN" altLang="en-US" sz="2400" b="0" kern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35</a:t>
              </a:r>
            </a:p>
          </p:txBody>
        </p:sp>
        <p:sp>
          <p:nvSpPr>
            <p:cNvPr id="14352" name="Text Box 20"/>
            <p:cNvSpPr txBox="1">
              <a:spLocks noChangeArrowheads="1"/>
            </p:cNvSpPr>
            <p:nvPr/>
          </p:nvSpPr>
          <p:spPr bwMode="auto">
            <a:xfrm>
              <a:off x="1095" y="1735"/>
              <a:ext cx="327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algn="ctr"/>
              <a:r>
                <a:rPr lang="zh-CN" altLang="en-US" sz="2400" b="0" kern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×</a:t>
              </a:r>
            </a:p>
          </p:txBody>
        </p:sp>
      </p:grpSp>
      <p:sp>
        <p:nvSpPr>
          <p:cNvPr id="14355" name="AutoShape 21"/>
          <p:cNvSpPr>
            <a:spLocks noChangeArrowheads="1"/>
          </p:cNvSpPr>
          <p:nvPr/>
        </p:nvSpPr>
        <p:spPr bwMode="auto">
          <a:xfrm>
            <a:off x="6767514" y="1339850"/>
            <a:ext cx="3840163" cy="1573212"/>
          </a:xfrm>
          <a:prstGeom prst="wedgeRoundRectCallout">
            <a:avLst>
              <a:gd name="adj1" fmla="val 31875"/>
              <a:gd name="adj2" fmla="val 64356"/>
              <a:gd name="adj3" fmla="val 16667"/>
            </a:avLst>
          </a:prstGeom>
          <a:solidFill>
            <a:schemeClr val="bg1"/>
          </a:solidFill>
          <a:ln w="19050">
            <a:solidFill>
              <a:srgbClr val="3399FF"/>
            </a:solidFill>
            <a:miter lim="800000"/>
          </a:ln>
        </p:spPr>
        <p:txBody>
          <a:bodyPr wrap="squar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我每天吃5颗松果。</a:t>
            </a:r>
            <a:endParaRPr lang="en-US" altLang="zh-CN" sz="2400" b="0" kern="0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zh-CN" altLang="en-US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篮子里的松果正好我能吃一个星期。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2759076" y="4387326"/>
            <a:ext cx="58340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r>
              <a:rPr lang="zh-CN" altLang="en-US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答：篮子里一共有</a:t>
            </a:r>
            <a:r>
              <a:rPr lang="en-US" altLang="zh-CN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35</a:t>
            </a:r>
            <a:r>
              <a:rPr lang="zh-CN" altLang="en-US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个松果。</a:t>
            </a:r>
          </a:p>
        </p:txBody>
      </p:sp>
      <p:sp>
        <p:nvSpPr>
          <p:cNvPr id="23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四、当堂训练，巩固口诀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7730" y="3315627"/>
            <a:ext cx="2511935" cy="16791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bldLvl="0"/>
      <p:bldP spid="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3000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C:\Users\Administrator.USER-20160531FW\Desktop\t01bdad5a314f318e8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600" y="2014072"/>
            <a:ext cx="6207527" cy="2758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2" name="椭圆形标注 4"/>
          <p:cNvSpPr>
            <a:spLocks noChangeArrowheads="1"/>
          </p:cNvSpPr>
          <p:nvPr/>
        </p:nvSpPr>
        <p:spPr bwMode="auto">
          <a:xfrm>
            <a:off x="3171462" y="1845439"/>
            <a:ext cx="2242595" cy="1138619"/>
          </a:xfrm>
          <a:prstGeom prst="wedgeEllipseCallout">
            <a:avLst>
              <a:gd name="adj1" fmla="val 41604"/>
              <a:gd name="adj2" fmla="val 72889"/>
            </a:avLst>
          </a:prstGeom>
          <a:solidFill>
            <a:srgbClr val="FFFFCC"/>
          </a:solidFill>
          <a:ln w="12700">
            <a:solidFill>
              <a:schemeClr val="tx1"/>
            </a:solidFill>
            <a:round/>
          </a:ln>
        </p:spPr>
        <p:txBody>
          <a:bodyPr anchor="ctr"/>
          <a:lstStyle>
            <a:lvl1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algn="ctr"/>
            <a:r>
              <a:rPr lang="zh-CN" altLang="en-US" b="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我们每人给你带了</a:t>
            </a:r>
            <a:r>
              <a:rPr lang="en-US" altLang="zh-CN" b="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</a:t>
            </a:r>
            <a:r>
              <a:rPr lang="zh-CN" altLang="en-US" b="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件礼物</a:t>
            </a:r>
          </a:p>
        </p:txBody>
      </p:sp>
      <p:sp>
        <p:nvSpPr>
          <p:cNvPr id="15363" name="圆角矩形标注 5"/>
          <p:cNvSpPr>
            <a:spLocks noChangeArrowheads="1"/>
          </p:cNvSpPr>
          <p:nvPr/>
        </p:nvSpPr>
        <p:spPr bwMode="auto">
          <a:xfrm>
            <a:off x="8100551" y="1844674"/>
            <a:ext cx="2555875" cy="1223963"/>
          </a:xfrm>
          <a:prstGeom prst="wedgeRoundRectCallout">
            <a:avLst>
              <a:gd name="adj1" fmla="val -27563"/>
              <a:gd name="adj2" fmla="val 99440"/>
              <a:gd name="adj3" fmla="val 16667"/>
            </a:avLst>
          </a:prstGeom>
          <a:solidFill>
            <a:srgbClr val="FFFFCC"/>
          </a:solidFill>
          <a:ln w="12700">
            <a:solidFill>
              <a:schemeClr val="tx1"/>
            </a:solidFill>
            <a:round/>
          </a:ln>
        </p:spPr>
        <p:txBody>
          <a:bodyPr anchor="ctr"/>
          <a:lstStyle>
            <a:lvl1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algn="ctr"/>
            <a:r>
              <a:rPr lang="zh-CN" altLang="en-US" b="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哈哈，我比你们都带的多，我带了</a:t>
            </a:r>
            <a:r>
              <a:rPr lang="en-US" altLang="zh-CN" b="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</a:t>
            </a:r>
            <a:r>
              <a:rPr lang="zh-CN" altLang="en-US" b="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件礼物。</a:t>
            </a:r>
          </a:p>
        </p:txBody>
      </p:sp>
      <p:sp>
        <p:nvSpPr>
          <p:cNvPr id="15364" name="TextBox 6"/>
          <p:cNvSpPr txBox="1">
            <a:spLocks noChangeArrowheads="1"/>
          </p:cNvSpPr>
          <p:nvPr/>
        </p:nvSpPr>
        <p:spPr bwMode="auto">
          <a:xfrm>
            <a:off x="660400" y="5127083"/>
            <a:ext cx="8137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r>
              <a:rPr lang="zh-CN" altLang="en-US" b="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白雪公主今天收到了多少件礼物呢？</a:t>
            </a:r>
          </a:p>
        </p:txBody>
      </p:sp>
      <p:sp>
        <p:nvSpPr>
          <p:cNvPr id="6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四、当堂训练，巩固口诀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图片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91" t="867" r="1431" b="618"/>
          <a:stretch>
            <a:fillRect/>
          </a:stretch>
        </p:blipFill>
        <p:spPr>
          <a:xfrm>
            <a:off x="-2597035" y="-1"/>
            <a:ext cx="6986498" cy="6863788"/>
          </a:xfrm>
          <a:custGeom>
            <a:avLst/>
            <a:gdLst>
              <a:gd name="connsiteX0" fmla="*/ 0 w 6986498"/>
              <a:gd name="connsiteY0" fmla="*/ 0 h 6863788"/>
              <a:gd name="connsiteX1" fmla="*/ 3003866 w 6986498"/>
              <a:gd name="connsiteY1" fmla="*/ 0 h 6863788"/>
              <a:gd name="connsiteX2" fmla="*/ 4374308 w 6986498"/>
              <a:gd name="connsiteY2" fmla="*/ 3426108 h 6863788"/>
              <a:gd name="connsiteX3" fmla="*/ 3001551 w 6986498"/>
              <a:gd name="connsiteY3" fmla="*/ 6858001 h 6863788"/>
              <a:gd name="connsiteX4" fmla="*/ 3124261 w 6986498"/>
              <a:gd name="connsiteY4" fmla="*/ 6858001 h 6863788"/>
              <a:gd name="connsiteX5" fmla="*/ 4497018 w 6986498"/>
              <a:gd name="connsiteY5" fmla="*/ 3426108 h 6863788"/>
              <a:gd name="connsiteX6" fmla="*/ 3126576 w 6986498"/>
              <a:gd name="connsiteY6" fmla="*/ 1 h 6863788"/>
              <a:gd name="connsiteX7" fmla="*/ 5613741 w 6986498"/>
              <a:gd name="connsiteY7" fmla="*/ 1 h 6863788"/>
              <a:gd name="connsiteX8" fmla="*/ 6986498 w 6986498"/>
              <a:gd name="connsiteY8" fmla="*/ 3431895 h 6863788"/>
              <a:gd name="connsiteX9" fmla="*/ 5613741 w 6986498"/>
              <a:gd name="connsiteY9" fmla="*/ 6863788 h 6863788"/>
              <a:gd name="connsiteX10" fmla="*/ 122711 w 6986498"/>
              <a:gd name="connsiteY10" fmla="*/ 6863788 h 6863788"/>
              <a:gd name="connsiteX11" fmla="*/ 122711 w 6986498"/>
              <a:gd name="connsiteY11" fmla="*/ 6858001 h 6863788"/>
              <a:gd name="connsiteX12" fmla="*/ 0 w 6986498"/>
              <a:gd name="connsiteY12" fmla="*/ 6858001 h 6863788"/>
              <a:gd name="connsiteX13" fmla="*/ 0 w 6986498"/>
              <a:gd name="connsiteY13" fmla="*/ 0 h 6863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986498" h="6863788">
                <a:moveTo>
                  <a:pt x="0" y="0"/>
                </a:moveTo>
                <a:lnTo>
                  <a:pt x="3003866" y="0"/>
                </a:lnTo>
                <a:lnTo>
                  <a:pt x="4374308" y="3426108"/>
                </a:lnTo>
                <a:lnTo>
                  <a:pt x="3001551" y="6858001"/>
                </a:lnTo>
                <a:lnTo>
                  <a:pt x="3124261" y="6858001"/>
                </a:lnTo>
                <a:lnTo>
                  <a:pt x="4497018" y="3426108"/>
                </a:lnTo>
                <a:lnTo>
                  <a:pt x="3126576" y="1"/>
                </a:lnTo>
                <a:lnTo>
                  <a:pt x="5613741" y="1"/>
                </a:lnTo>
                <a:lnTo>
                  <a:pt x="6986498" y="3431895"/>
                </a:lnTo>
                <a:lnTo>
                  <a:pt x="5613741" y="6863788"/>
                </a:lnTo>
                <a:lnTo>
                  <a:pt x="122711" y="6863788"/>
                </a:lnTo>
                <a:lnTo>
                  <a:pt x="122711" y="6858001"/>
                </a:lnTo>
                <a:lnTo>
                  <a:pt x="0" y="6858001"/>
                </a:lnTo>
                <a:lnTo>
                  <a:pt x="0" y="0"/>
                </a:lnTo>
                <a:close/>
              </a:path>
            </a:pathLst>
          </a:custGeom>
        </p:spPr>
      </p:pic>
      <p:grpSp>
        <p:nvGrpSpPr>
          <p:cNvPr id="3" name="组合 2"/>
          <p:cNvGrpSpPr/>
          <p:nvPr/>
        </p:nvGrpSpPr>
        <p:grpSpPr>
          <a:xfrm>
            <a:off x="4643826" y="2120640"/>
            <a:ext cx="7136336" cy="2898513"/>
            <a:chOff x="6147269" y="2844265"/>
            <a:chExt cx="5112385" cy="2076459"/>
          </a:xfrm>
        </p:grpSpPr>
        <p:grpSp>
          <p:nvGrpSpPr>
            <p:cNvPr id="4" name="组合 3"/>
            <p:cNvGrpSpPr/>
            <p:nvPr/>
          </p:nvGrpSpPr>
          <p:grpSpPr>
            <a:xfrm>
              <a:off x="6147269" y="3331609"/>
              <a:ext cx="5033250" cy="1589115"/>
              <a:chOff x="-4714868" y="2110674"/>
              <a:chExt cx="5033250" cy="1589115"/>
            </a:xfrm>
          </p:grpSpPr>
          <p:sp>
            <p:nvSpPr>
              <p:cNvPr id="6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A2CC80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xippt  </a:t>
                </a:r>
                <a:r>
                  <a:rPr kumimoji="0" lang="zh-CN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2020.6.1</a:t>
                </a:r>
                <a:endPara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7" name="组合 6"/>
              <p:cNvGrpSpPr/>
              <p:nvPr/>
            </p:nvGrpSpPr>
            <p:grpSpPr>
              <a:xfrm>
                <a:off x="-4714868" y="2110674"/>
                <a:ext cx="5033250" cy="1003799"/>
                <a:chOff x="-4714868" y="2110674"/>
                <a:chExt cx="5033250" cy="1003799"/>
              </a:xfrm>
            </p:grpSpPr>
            <p:sp>
              <p:nvSpPr>
                <p:cNvPr id="8" name="文本框 7"/>
                <p:cNvSpPr txBox="1"/>
                <p:nvPr/>
              </p:nvSpPr>
              <p:spPr>
                <a:xfrm>
                  <a:off x="-4714868" y="2808615"/>
                  <a:ext cx="5033249" cy="30585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9" name="直接连接符 8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0" name="文本占位符 19"/>
                <p:cNvSpPr txBox="1"/>
                <p:nvPr/>
              </p:nvSpPr>
              <p:spPr>
                <a:xfrm>
                  <a:off x="-4708756" y="2110674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kumimoji="0" lang="zh-CN" altLang="en-US" sz="5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A2CC8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感谢你的聆听</a:t>
                  </a:r>
                </a:p>
              </p:txBody>
            </p:sp>
          </p:grpSp>
        </p:grpSp>
        <p:sp>
          <p:nvSpPr>
            <p:cNvPr id="5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lang="zh-CN" altLang="en-US" sz="3600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第四单元  表内乘法</a:t>
              </a:r>
            </a:p>
          </p:txBody>
        </p:sp>
      </p:grpSp>
      <p:sp>
        <p:nvSpPr>
          <p:cNvPr id="11" name="矩形 10"/>
          <p:cNvSpPr/>
          <p:nvPr/>
        </p:nvSpPr>
        <p:spPr>
          <a:xfrm>
            <a:off x="9561081" y="586555"/>
            <a:ext cx="4062342" cy="300975"/>
          </a:xfrm>
          <a:prstGeom prst="rect">
            <a:avLst/>
          </a:prstGeom>
          <a:solidFill>
            <a:srgbClr val="A2CC80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人教版小学数学一年级上册</a:t>
            </a:r>
          </a:p>
        </p:txBody>
      </p:sp>
      <p:sp>
        <p:nvSpPr>
          <p:cNvPr id="35" name="矩形 34"/>
          <p:cNvSpPr/>
          <p:nvPr/>
        </p:nvSpPr>
        <p:spPr>
          <a:xfrm rot="1331889">
            <a:off x="3660438" y="4251364"/>
            <a:ext cx="156095" cy="2676330"/>
          </a:xfrm>
          <a:prstGeom prst="rect">
            <a:avLst/>
          </a:prstGeom>
          <a:solidFill>
            <a:srgbClr val="A2C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081557" y="4170312"/>
            <a:ext cx="1997319" cy="461665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r>
              <a:rPr lang="zh-CN" altLang="en-US" sz="2400" b="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1×</a:t>
            </a:r>
            <a:r>
              <a:rPr lang="en-US" altLang="zh-CN" sz="2400" b="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</a:t>
            </a:r>
            <a:r>
              <a:rPr lang="zh-CN" altLang="en-US" sz="2400" b="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</a:p>
        </p:txBody>
      </p:sp>
      <p:sp>
        <p:nvSpPr>
          <p:cNvPr id="2" name="TextBox 9"/>
          <p:cNvSpPr txBox="1">
            <a:spLocks noChangeArrowheads="1"/>
          </p:cNvSpPr>
          <p:nvPr/>
        </p:nvSpPr>
        <p:spPr bwMode="auto">
          <a:xfrm>
            <a:off x="6081557" y="4170312"/>
            <a:ext cx="1997319" cy="461665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r>
              <a:rPr lang="en-US" altLang="zh-CN" sz="2400" b="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  <a:r>
              <a:rPr lang="zh-CN" altLang="en-US" sz="2400" b="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×</a:t>
            </a:r>
            <a:r>
              <a:rPr lang="en-US" altLang="zh-CN" sz="2400" b="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400" b="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</a:p>
        </p:txBody>
      </p:sp>
      <p:sp>
        <p:nvSpPr>
          <p:cNvPr id="3" name="TextBox 9"/>
          <p:cNvSpPr txBox="1">
            <a:spLocks noChangeArrowheads="1"/>
          </p:cNvSpPr>
          <p:nvPr/>
        </p:nvSpPr>
        <p:spPr bwMode="auto">
          <a:xfrm>
            <a:off x="6081558" y="4170312"/>
            <a:ext cx="1997318" cy="461665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r>
              <a:rPr lang="en-US" altLang="zh-CN" sz="2400" b="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r>
              <a:rPr lang="zh-CN" altLang="en-US" sz="2400" b="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×</a:t>
            </a:r>
            <a:r>
              <a:rPr lang="en-US" altLang="zh-CN" sz="2400" b="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400" b="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</a:p>
        </p:txBody>
      </p:sp>
      <p:sp>
        <p:nvSpPr>
          <p:cNvPr id="4" name="TextBox 9"/>
          <p:cNvSpPr txBox="1">
            <a:spLocks noChangeArrowheads="1"/>
          </p:cNvSpPr>
          <p:nvPr/>
        </p:nvSpPr>
        <p:spPr bwMode="auto">
          <a:xfrm>
            <a:off x="6081557" y="4170312"/>
            <a:ext cx="1805385" cy="461665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r>
              <a:rPr lang="en-US" altLang="zh-CN" sz="2400" b="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</a:t>
            </a:r>
            <a:r>
              <a:rPr lang="zh-CN" altLang="en-US" sz="2400" b="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×</a:t>
            </a:r>
            <a:r>
              <a:rPr lang="en-US" altLang="zh-CN" sz="2400" b="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</a:t>
            </a:r>
            <a:r>
              <a:rPr lang="zh-CN" altLang="en-US" sz="2400" b="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</a:p>
        </p:txBody>
      </p:sp>
      <p:sp>
        <p:nvSpPr>
          <p:cNvPr id="5" name="TextBox 9"/>
          <p:cNvSpPr txBox="1">
            <a:spLocks noChangeArrowheads="1"/>
          </p:cNvSpPr>
          <p:nvPr/>
        </p:nvSpPr>
        <p:spPr bwMode="auto">
          <a:xfrm>
            <a:off x="6081556" y="4170312"/>
            <a:ext cx="1726013" cy="461665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r>
              <a:rPr lang="en-US" altLang="zh-CN" sz="2400" b="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en-US" sz="2400" b="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×</a:t>
            </a:r>
            <a:r>
              <a:rPr lang="en-US" altLang="zh-CN" sz="2400" b="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  <a:r>
              <a:rPr lang="zh-CN" altLang="en-US" sz="2400" b="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</a:p>
        </p:txBody>
      </p:sp>
      <p:sp>
        <p:nvSpPr>
          <p:cNvPr id="5127" name="Text Box 3"/>
          <p:cNvSpPr txBox="1">
            <a:spLocks noChangeArrowheads="1"/>
          </p:cNvSpPr>
          <p:nvPr/>
        </p:nvSpPr>
        <p:spPr bwMode="auto">
          <a:xfrm>
            <a:off x="646751" y="1417244"/>
            <a:ext cx="59039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r>
              <a:rPr lang="zh-CN" altLang="en-US" sz="2400" b="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看屏幕，口算。</a:t>
            </a:r>
          </a:p>
        </p:txBody>
      </p:sp>
      <p:sp>
        <p:nvSpPr>
          <p:cNvPr id="8221" name="Rectangle 29"/>
          <p:cNvSpPr>
            <a:spLocks noChangeArrowheads="1"/>
          </p:cNvSpPr>
          <p:nvPr/>
        </p:nvSpPr>
        <p:spPr bwMode="auto">
          <a:xfrm>
            <a:off x="3598707" y="1875131"/>
            <a:ext cx="2727325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2400" b="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1×</a:t>
            </a:r>
            <a:r>
              <a:rPr lang="en-US" altLang="zh-CN" sz="2400" b="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</a:t>
            </a:r>
            <a:r>
              <a:rPr lang="zh-CN" altLang="en-US" sz="2400" b="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  <a:r>
              <a:rPr lang="en-US" altLang="zh-CN" sz="2400" b="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</a:t>
            </a:r>
          </a:p>
          <a:p>
            <a:pPr>
              <a:lnSpc>
                <a:spcPct val="130000"/>
              </a:lnSpc>
            </a:pPr>
            <a:r>
              <a:rPr lang="en-US" altLang="zh-CN" sz="2400" b="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en-US" sz="2400" b="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×</a:t>
            </a:r>
            <a:r>
              <a:rPr lang="en-US" altLang="zh-CN" sz="2400" b="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  <a:r>
              <a:rPr lang="zh-CN" altLang="en-US" sz="2400" b="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  <a:r>
              <a:rPr lang="en-US" altLang="zh-CN" sz="2400" b="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15</a:t>
            </a:r>
          </a:p>
          <a:p>
            <a:pPr>
              <a:lnSpc>
                <a:spcPct val="130000"/>
              </a:lnSpc>
            </a:pPr>
            <a:r>
              <a:rPr lang="en-US" altLang="zh-CN" sz="2400" b="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  <a:r>
              <a:rPr lang="zh-CN" altLang="en-US" sz="2400" b="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×</a:t>
            </a:r>
            <a:r>
              <a:rPr lang="en-US" altLang="zh-CN" sz="2400" b="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400" b="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  <a:r>
              <a:rPr lang="en-US" altLang="zh-CN" sz="2400" b="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</a:t>
            </a:r>
          </a:p>
          <a:p>
            <a:pPr>
              <a:lnSpc>
                <a:spcPct val="130000"/>
              </a:lnSpc>
            </a:pPr>
            <a:r>
              <a:rPr lang="en-US" altLang="zh-CN" sz="2400" b="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r>
              <a:rPr lang="zh-CN" altLang="en-US" sz="2400" b="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×</a:t>
            </a:r>
            <a:r>
              <a:rPr lang="en-US" altLang="zh-CN" sz="2400" b="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400" b="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  <a:r>
              <a:rPr lang="en-US" altLang="zh-CN" sz="2400" b="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</a:t>
            </a:r>
          </a:p>
          <a:p>
            <a:pPr>
              <a:lnSpc>
                <a:spcPct val="130000"/>
              </a:lnSpc>
            </a:pPr>
            <a:r>
              <a:rPr lang="en-US" altLang="zh-CN" sz="2400" b="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</a:t>
            </a:r>
            <a:r>
              <a:rPr lang="zh-CN" altLang="en-US" sz="2400" b="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×</a:t>
            </a:r>
            <a:r>
              <a:rPr lang="en-US" altLang="zh-CN" sz="2400" b="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</a:t>
            </a:r>
            <a:r>
              <a:rPr lang="zh-CN" altLang="en-US" sz="2400" b="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  <a:r>
              <a:rPr lang="en-US" altLang="zh-CN" sz="2400" b="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36</a:t>
            </a:r>
            <a:endParaRPr lang="zh-CN" altLang="en-US" sz="2400" b="0" kern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225" name="Rectangle 33"/>
          <p:cNvSpPr>
            <a:spLocks noChangeArrowheads="1"/>
          </p:cNvSpPr>
          <p:nvPr/>
        </p:nvSpPr>
        <p:spPr bwMode="auto">
          <a:xfrm>
            <a:off x="7125338" y="4137288"/>
            <a:ext cx="13684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r>
              <a:rPr lang="en-US" altLang="zh-CN" sz="2400" b="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36</a:t>
            </a:r>
            <a:endParaRPr lang="zh-CN" altLang="en-US" sz="2400" b="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7247576" y="4137288"/>
            <a:ext cx="24447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r>
              <a:rPr lang="en-US" altLang="zh-CN" sz="2400" b="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</a:t>
            </a:r>
            <a:endParaRPr lang="zh-CN" altLang="en-US" sz="2400" b="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215" name="Rectangle 23"/>
          <p:cNvSpPr>
            <a:spLocks noChangeArrowheads="1"/>
          </p:cNvSpPr>
          <p:nvPr/>
        </p:nvSpPr>
        <p:spPr bwMode="auto">
          <a:xfrm>
            <a:off x="7125338" y="4130119"/>
            <a:ext cx="5881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r>
              <a:rPr lang="en-US" altLang="zh-CN" sz="2400" b="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15</a:t>
            </a:r>
            <a:endParaRPr lang="zh-CN" altLang="en-US" sz="2400" b="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217" name="Rectangle 25"/>
          <p:cNvSpPr>
            <a:spLocks noChangeArrowheads="1"/>
          </p:cNvSpPr>
          <p:nvPr/>
        </p:nvSpPr>
        <p:spPr bwMode="auto">
          <a:xfrm>
            <a:off x="7125338" y="4137534"/>
            <a:ext cx="8278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r>
              <a:rPr lang="en-US" altLang="zh-CN" sz="2400" b="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</a:t>
            </a:r>
            <a:endParaRPr lang="zh-CN" altLang="en-US" sz="2400" b="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219" name="Rectangle 27"/>
          <p:cNvSpPr>
            <a:spLocks noChangeArrowheads="1"/>
          </p:cNvSpPr>
          <p:nvPr/>
        </p:nvSpPr>
        <p:spPr bwMode="auto">
          <a:xfrm>
            <a:off x="7204711" y="4137288"/>
            <a:ext cx="7540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r>
              <a:rPr lang="en-US" altLang="zh-CN" sz="2400" b="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</a:t>
            </a:r>
            <a:endParaRPr lang="zh-CN" altLang="en-US" sz="2400" b="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5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一、复习铺垫，引入新课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8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2" dur="1000"/>
                                        <p:tgtEl>
                                          <p:spTgt spid="8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2" grpId="0" animBg="1"/>
      <p:bldP spid="2" grpId="1" animBg="1"/>
      <p:bldP spid="3" grpId="0" animBg="1"/>
      <p:bldP spid="3" grpId="1" animBg="1"/>
      <p:bldP spid="4" grpId="0" animBg="1"/>
      <p:bldP spid="4" grpId="1" animBg="1"/>
      <p:bldP spid="5" grpId="0" animBg="1"/>
      <p:bldP spid="8221" grpId="0"/>
      <p:bldP spid="8225" grpId="0"/>
      <p:bldP spid="8225" grpId="1"/>
      <p:bldP spid="8213" grpId="0"/>
      <p:bldP spid="8213" grpId="1"/>
      <p:bldP spid="8215" grpId="0"/>
      <p:bldP spid="8215" grpId="1"/>
      <p:bldP spid="8217" grpId="0"/>
      <p:bldP spid="8217" grpId="1"/>
      <p:bldP spid="8219" grpId="0"/>
      <p:bldP spid="8219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4"/>
          <p:cNvSpPr txBox="1">
            <a:spLocks noChangeArrowheads="1"/>
          </p:cNvSpPr>
          <p:nvPr/>
        </p:nvSpPr>
        <p:spPr bwMode="auto">
          <a:xfrm>
            <a:off x="4325772" y="2943731"/>
            <a:ext cx="2808287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60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3×7=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6629234" y="2943732"/>
            <a:ext cx="1223963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600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21</a:t>
            </a:r>
          </a:p>
        </p:txBody>
      </p:sp>
      <p:sp>
        <p:nvSpPr>
          <p:cNvPr id="4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一、复习铺垫，引入新课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83" name="Picture 1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2604" y="2526028"/>
            <a:ext cx="3990975" cy="240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25"/>
          <p:cNvGrpSpPr/>
          <p:nvPr/>
        </p:nvGrpSpPr>
        <p:grpSpPr bwMode="auto">
          <a:xfrm>
            <a:off x="3102517" y="2741928"/>
            <a:ext cx="2281237" cy="2335213"/>
            <a:chOff x="331" y="1434"/>
            <a:chExt cx="1437" cy="1471"/>
          </a:xfrm>
        </p:grpSpPr>
        <p:pic>
          <p:nvPicPr>
            <p:cNvPr id="7171" name="Picture 7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" y="1434"/>
              <a:ext cx="1416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2" name="Picture 8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8" y="1468"/>
              <a:ext cx="720" cy="1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3" name="Picture 9"/>
            <p:cNvPicPr>
              <a:picLocks noChangeAspect="1" noChangeArrowheads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" y="1461"/>
              <a:ext cx="372" cy="10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4" name="Picture 10"/>
            <p:cNvPicPr>
              <a:picLocks noChangeAspect="1" noChangeArrowheads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1" y="1825"/>
              <a:ext cx="360" cy="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5" name="Picture 11"/>
            <p:cNvPicPr>
              <a:picLocks noChangeAspect="1" noChangeArrowheads="1"/>
            </p:cNvPicPr>
            <p:nvPr/>
          </p:nvPicPr>
          <p:blipFill>
            <a:blip r:embed="rId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7" y="2181"/>
              <a:ext cx="708" cy="7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6" name="Picture 12"/>
            <p:cNvPicPr>
              <a:picLocks noChangeAspect="1" noChangeArrowheads="1"/>
            </p:cNvPicPr>
            <p:nvPr/>
          </p:nvPicPr>
          <p:blipFill>
            <a:blip r:embed="rId9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0" y="2545"/>
              <a:ext cx="684" cy="3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7" name="Picture 13"/>
            <p:cNvPicPr>
              <a:picLocks noChangeAspect="1" noChangeArrowheads="1"/>
            </p:cNvPicPr>
            <p:nvPr/>
          </p:nvPicPr>
          <p:blipFill>
            <a:blip r:embed="rId10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" y="2205"/>
              <a:ext cx="708" cy="6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78" name="Text Box 16"/>
            <p:cNvSpPr txBox="1">
              <a:spLocks noChangeArrowheads="1"/>
            </p:cNvSpPr>
            <p:nvPr/>
          </p:nvSpPr>
          <p:spPr bwMode="auto">
            <a:xfrm>
              <a:off x="839" y="1525"/>
              <a:ext cx="315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r>
                <a:rPr lang="en-US" altLang="zh-CN" sz="2400" b="0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①</a:t>
              </a:r>
            </a:p>
          </p:txBody>
        </p:sp>
        <p:sp>
          <p:nvSpPr>
            <p:cNvPr id="7179" name="Rectangle 17"/>
            <p:cNvSpPr>
              <a:spLocks noChangeArrowheads="1"/>
            </p:cNvSpPr>
            <p:nvPr/>
          </p:nvSpPr>
          <p:spPr bwMode="auto">
            <a:xfrm>
              <a:off x="1393" y="1963"/>
              <a:ext cx="315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r>
                <a:rPr lang="en-US" altLang="zh-CN" sz="2400" b="0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②</a:t>
              </a:r>
            </a:p>
          </p:txBody>
        </p:sp>
        <p:sp>
          <p:nvSpPr>
            <p:cNvPr id="7180" name="Rectangle 18"/>
            <p:cNvSpPr>
              <a:spLocks noChangeArrowheads="1"/>
            </p:cNvSpPr>
            <p:nvPr/>
          </p:nvSpPr>
          <p:spPr bwMode="auto">
            <a:xfrm>
              <a:off x="349" y="1797"/>
              <a:ext cx="315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r>
                <a:rPr lang="en-US" altLang="zh-CN" sz="2400" b="0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③</a:t>
              </a:r>
            </a:p>
          </p:txBody>
        </p:sp>
        <p:sp>
          <p:nvSpPr>
            <p:cNvPr id="7181" name="Rectangle 19"/>
            <p:cNvSpPr>
              <a:spLocks noChangeArrowheads="1"/>
            </p:cNvSpPr>
            <p:nvPr/>
          </p:nvSpPr>
          <p:spPr bwMode="auto">
            <a:xfrm>
              <a:off x="675" y="2012"/>
              <a:ext cx="315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r>
                <a:rPr lang="en-US" altLang="zh-CN" sz="2400" b="0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④</a:t>
              </a:r>
            </a:p>
          </p:txBody>
        </p:sp>
        <p:sp>
          <p:nvSpPr>
            <p:cNvPr id="7182" name="Rectangle 20"/>
            <p:cNvSpPr>
              <a:spLocks noChangeArrowheads="1"/>
            </p:cNvSpPr>
            <p:nvPr/>
          </p:nvSpPr>
          <p:spPr bwMode="auto">
            <a:xfrm>
              <a:off x="890" y="2375"/>
              <a:ext cx="315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r>
                <a:rPr lang="en-US" altLang="zh-CN" sz="2400" b="0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⑤</a:t>
              </a:r>
            </a:p>
          </p:txBody>
        </p:sp>
        <p:sp>
          <p:nvSpPr>
            <p:cNvPr id="3" name="Rectangle 21"/>
            <p:cNvSpPr>
              <a:spLocks noChangeArrowheads="1"/>
            </p:cNvSpPr>
            <p:nvPr/>
          </p:nvSpPr>
          <p:spPr bwMode="auto">
            <a:xfrm>
              <a:off x="1250" y="2614"/>
              <a:ext cx="315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r>
                <a:rPr lang="en-US" altLang="zh-CN" sz="2400" b="0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⑥</a:t>
              </a:r>
            </a:p>
          </p:txBody>
        </p:sp>
        <p:sp>
          <p:nvSpPr>
            <p:cNvPr id="7184" name="Rectangle 22"/>
            <p:cNvSpPr>
              <a:spLocks noChangeArrowheads="1"/>
            </p:cNvSpPr>
            <p:nvPr/>
          </p:nvSpPr>
          <p:spPr bwMode="auto">
            <a:xfrm>
              <a:off x="389" y="2538"/>
              <a:ext cx="315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r>
                <a:rPr lang="en-US" altLang="zh-CN" sz="2400" b="0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⑦</a:t>
              </a:r>
            </a:p>
          </p:txBody>
        </p:sp>
      </p:grpSp>
      <p:sp>
        <p:nvSpPr>
          <p:cNvPr id="7185" name="Text Box 24"/>
          <p:cNvSpPr txBox="1">
            <a:spLocks noChangeArrowheads="1"/>
          </p:cNvSpPr>
          <p:nvPr/>
        </p:nvSpPr>
        <p:spPr bwMode="auto">
          <a:xfrm>
            <a:off x="577628" y="1363623"/>
            <a:ext cx="11320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r>
              <a:rPr lang="zh-CN" altLang="en-US" sz="2400" b="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七巧板</a:t>
            </a:r>
          </a:p>
        </p:txBody>
      </p:sp>
      <p:sp>
        <p:nvSpPr>
          <p:cNvPr id="20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二、自主探究，编制口诀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Picture 27" descr="未标题-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4066" y="1474213"/>
            <a:ext cx="8569325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4" name="Text Box 18"/>
          <p:cNvSpPr txBox="1">
            <a:spLocks noChangeArrowheads="1"/>
          </p:cNvSpPr>
          <p:nvPr/>
        </p:nvSpPr>
        <p:spPr bwMode="auto">
          <a:xfrm>
            <a:off x="787330" y="3588101"/>
            <a:ext cx="51133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400" b="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、你看到了哪些数学信息？</a:t>
            </a:r>
          </a:p>
        </p:txBody>
      </p:sp>
      <p:sp>
        <p:nvSpPr>
          <p:cNvPr id="8195" name="Text Box 19"/>
          <p:cNvSpPr txBox="1">
            <a:spLocks noChangeArrowheads="1"/>
          </p:cNvSpPr>
          <p:nvPr/>
        </p:nvSpPr>
        <p:spPr bwMode="auto">
          <a:xfrm>
            <a:off x="787330" y="4669188"/>
            <a:ext cx="51133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400" b="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、你能提出哪些数学问题？</a:t>
            </a:r>
          </a:p>
        </p:txBody>
      </p:sp>
      <p:sp>
        <p:nvSpPr>
          <p:cNvPr id="7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二、自主探究，编制口诀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AutoShape 47"/>
          <p:cNvSpPr>
            <a:spLocks noChangeArrowheads="1"/>
          </p:cNvSpPr>
          <p:nvPr/>
        </p:nvSpPr>
        <p:spPr bwMode="auto">
          <a:xfrm>
            <a:off x="5136466" y="3352706"/>
            <a:ext cx="1631951" cy="2974975"/>
          </a:xfrm>
          <a:prstGeom prst="roundRect">
            <a:avLst>
              <a:gd name="adj" fmla="val 16667"/>
            </a:avLst>
          </a:prstGeom>
          <a:solidFill>
            <a:srgbClr val="E1F7FF"/>
          </a:solidFill>
          <a:ln w="19050">
            <a:solidFill>
              <a:schemeClr val="tx1"/>
            </a:solidFill>
            <a:round/>
          </a:ln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endParaRPr lang="zh-CN" altLang="en-US" b="0" kern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218" name="Text Box 20"/>
          <p:cNvSpPr txBox="1">
            <a:spLocks noChangeArrowheads="1"/>
          </p:cNvSpPr>
          <p:nvPr/>
        </p:nvSpPr>
        <p:spPr bwMode="auto">
          <a:xfrm>
            <a:off x="5273526" y="3497261"/>
            <a:ext cx="20161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r>
              <a:rPr lang="zh-CN" altLang="en-US" b="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一七得七</a:t>
            </a:r>
          </a:p>
        </p:txBody>
      </p:sp>
      <p:sp>
        <p:nvSpPr>
          <p:cNvPr id="10247" name="Rectangle 28"/>
          <p:cNvSpPr>
            <a:spLocks noChangeArrowheads="1"/>
          </p:cNvSpPr>
          <p:nvPr/>
        </p:nvSpPr>
        <p:spPr bwMode="auto">
          <a:xfrm>
            <a:off x="5273525" y="3894136"/>
            <a:ext cx="158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r>
              <a:rPr lang="zh-CN" altLang="en-US" b="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二七十四</a:t>
            </a:r>
          </a:p>
        </p:txBody>
      </p:sp>
      <p:sp>
        <p:nvSpPr>
          <p:cNvPr id="10248" name="Rectangle 29"/>
          <p:cNvSpPr>
            <a:spLocks noChangeArrowheads="1"/>
          </p:cNvSpPr>
          <p:nvPr/>
        </p:nvSpPr>
        <p:spPr bwMode="auto">
          <a:xfrm>
            <a:off x="5273525" y="4289424"/>
            <a:ext cx="1693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r>
              <a:rPr lang="zh-CN" altLang="en-US" b="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三七二十一</a:t>
            </a:r>
          </a:p>
        </p:txBody>
      </p:sp>
      <p:sp>
        <p:nvSpPr>
          <p:cNvPr id="10249" name="Rectangle 30"/>
          <p:cNvSpPr>
            <a:spLocks noChangeArrowheads="1"/>
          </p:cNvSpPr>
          <p:nvPr/>
        </p:nvSpPr>
        <p:spPr bwMode="auto">
          <a:xfrm>
            <a:off x="5273525" y="4684711"/>
            <a:ext cx="16875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r>
              <a:rPr lang="zh-CN" altLang="en-US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四七二十八</a:t>
            </a:r>
          </a:p>
        </p:txBody>
      </p:sp>
      <p:sp>
        <p:nvSpPr>
          <p:cNvPr id="10250" name="Rectangle 31"/>
          <p:cNvSpPr>
            <a:spLocks noChangeArrowheads="1"/>
          </p:cNvSpPr>
          <p:nvPr/>
        </p:nvSpPr>
        <p:spPr bwMode="auto">
          <a:xfrm>
            <a:off x="5273526" y="5081586"/>
            <a:ext cx="16779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r>
              <a:rPr lang="zh-CN" altLang="en-US" b="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五七三十五</a:t>
            </a:r>
          </a:p>
        </p:txBody>
      </p:sp>
      <p:sp>
        <p:nvSpPr>
          <p:cNvPr id="10251" name="Rectangle 32"/>
          <p:cNvSpPr>
            <a:spLocks noChangeArrowheads="1"/>
          </p:cNvSpPr>
          <p:nvPr/>
        </p:nvSpPr>
        <p:spPr bwMode="auto">
          <a:xfrm>
            <a:off x="5273526" y="5476874"/>
            <a:ext cx="16779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r>
              <a:rPr lang="zh-CN" altLang="en-US" b="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六七四十二</a:t>
            </a:r>
          </a:p>
        </p:txBody>
      </p:sp>
      <p:sp>
        <p:nvSpPr>
          <p:cNvPr id="10252" name="Rectangle 33"/>
          <p:cNvSpPr>
            <a:spLocks noChangeArrowheads="1"/>
          </p:cNvSpPr>
          <p:nvPr/>
        </p:nvSpPr>
        <p:spPr bwMode="auto">
          <a:xfrm>
            <a:off x="5273526" y="5873749"/>
            <a:ext cx="18002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r>
              <a:rPr lang="zh-CN" altLang="en-US" b="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七七四十九</a:t>
            </a:r>
          </a:p>
        </p:txBody>
      </p:sp>
      <p:grpSp>
        <p:nvGrpSpPr>
          <p:cNvPr id="9225" name="组合 1"/>
          <p:cNvGrpSpPr/>
          <p:nvPr/>
        </p:nvGrpSpPr>
        <p:grpSpPr bwMode="auto">
          <a:xfrm>
            <a:off x="3424605" y="3479800"/>
            <a:ext cx="5294313" cy="2803525"/>
            <a:chOff x="1654175" y="2384425"/>
            <a:chExt cx="5294313" cy="2768660"/>
          </a:xfrm>
        </p:grpSpPr>
        <p:sp>
          <p:nvSpPr>
            <p:cNvPr id="2" name="Rectangle 27"/>
            <p:cNvSpPr>
              <a:spLocks noChangeArrowheads="1"/>
            </p:cNvSpPr>
            <p:nvPr/>
          </p:nvSpPr>
          <p:spPr bwMode="auto">
            <a:xfrm>
              <a:off x="5343525" y="2384425"/>
              <a:ext cx="1423988" cy="3919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r>
                <a:rPr lang="en-US" altLang="zh-CN" b="0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7</a:t>
              </a:r>
              <a:r>
                <a:rPr lang="zh-CN" altLang="en-US" b="0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×</a:t>
              </a:r>
              <a:r>
                <a:rPr lang="en-US" altLang="zh-CN" b="0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  <a:r>
                <a:rPr lang="zh-CN" altLang="en-US" b="0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＝</a:t>
              </a:r>
              <a:r>
                <a:rPr lang="en-US" altLang="zh-CN" b="0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7</a:t>
              </a:r>
              <a:endParaRPr lang="zh-CN" altLang="en-US" b="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" name="Rectangle 34"/>
            <p:cNvSpPr>
              <a:spLocks noChangeArrowheads="1"/>
            </p:cNvSpPr>
            <p:nvPr/>
          </p:nvSpPr>
          <p:spPr bwMode="auto">
            <a:xfrm>
              <a:off x="5343525" y="2781068"/>
              <a:ext cx="1604963" cy="3919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r>
                <a:rPr lang="en-US" altLang="zh-CN" b="0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7</a:t>
              </a:r>
              <a:r>
                <a:rPr lang="zh-CN" altLang="en-US" b="0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×</a:t>
              </a:r>
              <a:r>
                <a:rPr lang="en-US" altLang="zh-CN" b="0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  <a:r>
                <a:rPr lang="zh-CN" altLang="en-US" b="0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＝</a:t>
              </a:r>
              <a:endParaRPr lang="en-US" altLang="zh-CN" b="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" name="Rectangle 35"/>
            <p:cNvSpPr>
              <a:spLocks noChangeArrowheads="1"/>
            </p:cNvSpPr>
            <p:nvPr/>
          </p:nvSpPr>
          <p:spPr bwMode="auto">
            <a:xfrm>
              <a:off x="5343525" y="3176143"/>
              <a:ext cx="1604963" cy="3919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r>
                <a:rPr lang="en-US" altLang="zh-CN" b="0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7</a:t>
              </a:r>
              <a:r>
                <a:rPr lang="zh-CN" altLang="en-US" b="0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×</a:t>
              </a:r>
              <a:r>
                <a:rPr lang="en-US" altLang="zh-CN" b="0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3</a:t>
              </a:r>
              <a:r>
                <a:rPr lang="zh-CN" altLang="en-US" b="0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＝</a:t>
              </a:r>
              <a:endParaRPr lang="en-US" altLang="zh-CN" b="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5" name="Rectangle 36"/>
            <p:cNvSpPr>
              <a:spLocks noChangeArrowheads="1"/>
            </p:cNvSpPr>
            <p:nvPr/>
          </p:nvSpPr>
          <p:spPr bwMode="auto">
            <a:xfrm>
              <a:off x="5343525" y="3571218"/>
              <a:ext cx="1604963" cy="3919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r>
                <a:rPr lang="en-US" altLang="zh-CN" b="0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7</a:t>
              </a:r>
              <a:r>
                <a:rPr lang="zh-CN" altLang="en-US" b="0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×</a:t>
              </a:r>
              <a:r>
                <a:rPr lang="en-US" altLang="zh-CN" b="0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4</a:t>
              </a:r>
              <a:r>
                <a:rPr lang="zh-CN" altLang="en-US" b="0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＝</a:t>
              </a:r>
              <a:endParaRPr lang="en-US" altLang="zh-CN" b="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" name="Rectangle 37"/>
            <p:cNvSpPr>
              <a:spLocks noChangeArrowheads="1"/>
            </p:cNvSpPr>
            <p:nvPr/>
          </p:nvSpPr>
          <p:spPr bwMode="auto">
            <a:xfrm>
              <a:off x="5343525" y="3969428"/>
              <a:ext cx="1604963" cy="3919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r>
                <a:rPr lang="en-US" altLang="zh-CN" b="0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7</a:t>
              </a:r>
              <a:r>
                <a:rPr lang="zh-CN" altLang="en-US" b="0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×</a:t>
              </a:r>
              <a:r>
                <a:rPr lang="en-US" altLang="zh-CN" b="0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5</a:t>
              </a:r>
              <a:r>
                <a:rPr lang="zh-CN" altLang="en-US" b="0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＝</a:t>
              </a:r>
              <a:endParaRPr lang="en-US" altLang="zh-CN" b="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231" name="Rectangle 38"/>
            <p:cNvSpPr>
              <a:spLocks noChangeArrowheads="1"/>
            </p:cNvSpPr>
            <p:nvPr/>
          </p:nvSpPr>
          <p:spPr bwMode="auto">
            <a:xfrm>
              <a:off x="5343525" y="4364503"/>
              <a:ext cx="1604963" cy="3919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r>
                <a:rPr lang="en-US" altLang="zh-CN" b="0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7</a:t>
              </a:r>
              <a:r>
                <a:rPr lang="zh-CN" altLang="en-US" b="0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×</a:t>
              </a:r>
              <a:r>
                <a:rPr lang="en-US" altLang="zh-CN" b="0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6</a:t>
              </a:r>
              <a:r>
                <a:rPr lang="zh-CN" altLang="en-US" b="0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＝</a:t>
              </a:r>
              <a:endParaRPr lang="en-US" altLang="zh-CN" b="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232" name="Rectangle 40"/>
            <p:cNvSpPr>
              <a:spLocks noChangeArrowheads="1"/>
            </p:cNvSpPr>
            <p:nvPr/>
          </p:nvSpPr>
          <p:spPr bwMode="auto">
            <a:xfrm>
              <a:off x="1654175" y="2384425"/>
              <a:ext cx="1236663" cy="3919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r>
                <a:rPr lang="zh-CN" altLang="en-US" b="0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1×7＝</a:t>
              </a:r>
              <a:r>
                <a:rPr lang="en-US" altLang="zh-CN" b="0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7</a:t>
              </a:r>
              <a:endParaRPr lang="zh-CN" altLang="en-US" b="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233" name="Rectangle 41"/>
            <p:cNvSpPr>
              <a:spLocks noChangeArrowheads="1"/>
            </p:cNvSpPr>
            <p:nvPr/>
          </p:nvSpPr>
          <p:spPr bwMode="auto">
            <a:xfrm>
              <a:off x="1654175" y="2781068"/>
              <a:ext cx="1393825" cy="3919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r>
                <a:rPr lang="en-US" altLang="zh-CN" b="0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  <a:r>
                <a:rPr lang="zh-CN" altLang="en-US" b="0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×7＝</a:t>
              </a:r>
              <a:endParaRPr lang="en-US" altLang="zh-CN" b="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234" name="Rectangle 42"/>
            <p:cNvSpPr>
              <a:spLocks noChangeArrowheads="1"/>
            </p:cNvSpPr>
            <p:nvPr/>
          </p:nvSpPr>
          <p:spPr bwMode="auto">
            <a:xfrm>
              <a:off x="1654175" y="3176143"/>
              <a:ext cx="1393825" cy="3919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r>
                <a:rPr lang="en-US" altLang="zh-CN" b="0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3</a:t>
              </a:r>
              <a:r>
                <a:rPr lang="zh-CN" altLang="en-US" b="0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×7＝</a:t>
              </a:r>
              <a:endParaRPr lang="en-US" altLang="zh-CN" b="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235" name="Rectangle 43"/>
            <p:cNvSpPr>
              <a:spLocks noChangeArrowheads="1"/>
            </p:cNvSpPr>
            <p:nvPr/>
          </p:nvSpPr>
          <p:spPr bwMode="auto">
            <a:xfrm>
              <a:off x="1654175" y="3571218"/>
              <a:ext cx="1393825" cy="3919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r>
                <a:rPr lang="en-US" altLang="zh-CN" b="0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4</a:t>
              </a:r>
              <a:r>
                <a:rPr lang="zh-CN" altLang="en-US" b="0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×7＝</a:t>
              </a:r>
              <a:endParaRPr lang="en-US" altLang="zh-CN" b="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236" name="Rectangle 44"/>
            <p:cNvSpPr>
              <a:spLocks noChangeArrowheads="1"/>
            </p:cNvSpPr>
            <p:nvPr/>
          </p:nvSpPr>
          <p:spPr bwMode="auto">
            <a:xfrm>
              <a:off x="1654175" y="3969428"/>
              <a:ext cx="1393825" cy="3919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r>
                <a:rPr lang="en-US" altLang="zh-CN" b="0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5</a:t>
              </a:r>
              <a:r>
                <a:rPr lang="zh-CN" altLang="en-US" b="0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×7＝</a:t>
              </a:r>
              <a:endParaRPr lang="en-US" altLang="zh-CN" b="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237" name="Rectangle 45"/>
            <p:cNvSpPr>
              <a:spLocks noChangeArrowheads="1"/>
            </p:cNvSpPr>
            <p:nvPr/>
          </p:nvSpPr>
          <p:spPr bwMode="auto">
            <a:xfrm>
              <a:off x="1654175" y="4364503"/>
              <a:ext cx="1393825" cy="3919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r>
                <a:rPr lang="en-US" altLang="zh-CN" b="0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6</a:t>
              </a:r>
              <a:r>
                <a:rPr lang="zh-CN" altLang="en-US" b="0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×7＝</a:t>
              </a:r>
              <a:endParaRPr lang="en-US" altLang="zh-CN" b="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238" name="Rectangle 46"/>
            <p:cNvSpPr>
              <a:spLocks noChangeArrowheads="1"/>
            </p:cNvSpPr>
            <p:nvPr/>
          </p:nvSpPr>
          <p:spPr bwMode="auto">
            <a:xfrm>
              <a:off x="1654175" y="4761145"/>
              <a:ext cx="1393825" cy="3919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r>
                <a:rPr lang="en-US" altLang="zh-CN" b="0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7</a:t>
              </a:r>
              <a:r>
                <a:rPr lang="zh-CN" altLang="en-US" b="0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×7＝</a:t>
              </a:r>
            </a:p>
          </p:txBody>
        </p:sp>
      </p:grpSp>
      <p:pic>
        <p:nvPicPr>
          <p:cNvPr id="9239" name="Picture 28" descr="72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1259" y="2543175"/>
            <a:ext cx="5476875" cy="66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40" name="Picture 27" descr="未标题-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2483" y="1130300"/>
            <a:ext cx="6337300" cy="134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4864508" y="2828895"/>
            <a:ext cx="470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r>
              <a:rPr lang="zh-CN" altLang="en-US" b="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14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5440771" y="2830513"/>
            <a:ext cx="466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r>
              <a:rPr lang="zh-CN" altLang="en-US" b="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21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6088470" y="2828895"/>
            <a:ext cx="470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r>
              <a:rPr lang="zh-CN" altLang="en-US" b="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28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6736170" y="2828101"/>
            <a:ext cx="470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r>
              <a:rPr lang="zh-CN" altLang="en-US" b="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35</a:t>
            </a: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7383870" y="2828895"/>
            <a:ext cx="470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r>
              <a:rPr lang="zh-CN" altLang="en-US" b="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42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7960134" y="2830513"/>
            <a:ext cx="466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r>
              <a:rPr lang="zh-CN" altLang="en-US" b="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49</a:t>
            </a:r>
          </a:p>
        </p:txBody>
      </p:sp>
      <p:sp>
        <p:nvSpPr>
          <p:cNvPr id="5" name="Text Box 38"/>
          <p:cNvSpPr txBox="1">
            <a:spLocks noChangeArrowheads="1"/>
          </p:cNvSpPr>
          <p:nvPr/>
        </p:nvSpPr>
        <p:spPr bwMode="auto">
          <a:xfrm>
            <a:off x="4277888" y="3856008"/>
            <a:ext cx="5762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r>
              <a:rPr lang="en-US" altLang="zh-CN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14</a:t>
            </a:r>
          </a:p>
        </p:txBody>
      </p:sp>
      <p:sp>
        <p:nvSpPr>
          <p:cNvPr id="6" name="Text Box 39"/>
          <p:cNvSpPr txBox="1">
            <a:spLocks noChangeArrowheads="1"/>
          </p:cNvSpPr>
          <p:nvPr/>
        </p:nvSpPr>
        <p:spPr bwMode="auto">
          <a:xfrm>
            <a:off x="7934397" y="3865440"/>
            <a:ext cx="5762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r>
              <a:rPr lang="en-US" altLang="zh-CN" b="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14</a:t>
            </a:r>
          </a:p>
        </p:txBody>
      </p:sp>
      <p:sp>
        <p:nvSpPr>
          <p:cNvPr id="7" name="Text Box 40"/>
          <p:cNvSpPr txBox="1">
            <a:spLocks noChangeArrowheads="1"/>
          </p:cNvSpPr>
          <p:nvPr/>
        </p:nvSpPr>
        <p:spPr bwMode="auto">
          <a:xfrm>
            <a:off x="4277888" y="4251296"/>
            <a:ext cx="5762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b="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21</a:t>
            </a:r>
          </a:p>
        </p:txBody>
      </p:sp>
      <p:sp>
        <p:nvSpPr>
          <p:cNvPr id="8" name="Text Box 41"/>
          <p:cNvSpPr txBox="1">
            <a:spLocks noChangeArrowheads="1"/>
          </p:cNvSpPr>
          <p:nvPr/>
        </p:nvSpPr>
        <p:spPr bwMode="auto">
          <a:xfrm>
            <a:off x="7934398" y="4263903"/>
            <a:ext cx="7191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b="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21</a:t>
            </a:r>
          </a:p>
        </p:txBody>
      </p:sp>
      <p:sp>
        <p:nvSpPr>
          <p:cNvPr id="9" name="Text Box 42"/>
          <p:cNvSpPr txBox="1">
            <a:spLocks noChangeArrowheads="1"/>
          </p:cNvSpPr>
          <p:nvPr/>
        </p:nvSpPr>
        <p:spPr bwMode="auto">
          <a:xfrm>
            <a:off x="4206451" y="4648171"/>
            <a:ext cx="5762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b="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28</a:t>
            </a:r>
          </a:p>
        </p:txBody>
      </p:sp>
      <p:sp>
        <p:nvSpPr>
          <p:cNvPr id="10283" name="Text Box 43"/>
          <p:cNvSpPr txBox="1">
            <a:spLocks noChangeArrowheads="1"/>
          </p:cNvSpPr>
          <p:nvPr/>
        </p:nvSpPr>
        <p:spPr bwMode="auto">
          <a:xfrm>
            <a:off x="7886772" y="4657603"/>
            <a:ext cx="5762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b="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28</a:t>
            </a: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4183429" y="5090288"/>
            <a:ext cx="470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r>
              <a:rPr lang="zh-CN" altLang="en-US" b="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35</a:t>
            </a: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7866429" y="5076001"/>
            <a:ext cx="470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r>
              <a:rPr lang="zh-CN" altLang="en-US" b="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35</a:t>
            </a: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4216767" y="5494307"/>
            <a:ext cx="470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r>
              <a:rPr lang="zh-CN" altLang="en-US" b="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42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7890242" y="5494307"/>
            <a:ext cx="470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r>
              <a:rPr lang="zh-CN" altLang="en-US" b="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42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4216768" y="5873750"/>
            <a:ext cx="466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r>
              <a:rPr lang="zh-CN" altLang="en-US" b="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49</a:t>
            </a:r>
          </a:p>
        </p:txBody>
      </p:sp>
      <p:sp>
        <p:nvSpPr>
          <p:cNvPr id="43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二、自主探究，编制口诀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0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/>
      <p:bldP spid="10248" grpId="0"/>
      <p:bldP spid="10249" grpId="0"/>
      <p:bldP spid="10250" grpId="0"/>
      <p:bldP spid="10251" grpId="0"/>
      <p:bldP spid="10252" grpId="0"/>
      <p:bldP spid="17" grpId="0"/>
      <p:bldP spid="9226" grpId="0"/>
      <p:bldP spid="9227" grpId="0"/>
      <p:bldP spid="9228" grpId="0"/>
      <p:bldP spid="9229" grpId="0"/>
      <p:bldP spid="9230" grpId="0"/>
      <p:bldP spid="5" grpId="0"/>
      <p:bldP spid="6" grpId="0"/>
      <p:bldP spid="7" grpId="0"/>
      <p:bldP spid="8" grpId="0"/>
      <p:bldP spid="9" grpId="0"/>
      <p:bldP spid="10283" grpId="0"/>
      <p:bldP spid="10" grpId="0"/>
      <p:bldP spid="11" grpId="0"/>
      <p:bldP spid="12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Picture 3" descr="11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9377" y="2917898"/>
            <a:ext cx="2743200" cy="212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AutoShape 4"/>
          <p:cNvSpPr>
            <a:spLocks noChangeArrowheads="1"/>
          </p:cNvSpPr>
          <p:nvPr/>
        </p:nvSpPr>
        <p:spPr bwMode="auto">
          <a:xfrm>
            <a:off x="2140091" y="2045782"/>
            <a:ext cx="1447800" cy="685800"/>
          </a:xfrm>
          <a:prstGeom prst="wedgeEllipseCallout">
            <a:avLst>
              <a:gd name="adj1" fmla="val -20616"/>
              <a:gd name="adj2" fmla="val 104861"/>
            </a:avLst>
          </a:prstGeom>
          <a:solidFill>
            <a:srgbClr val="FF99CC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algn="ctr"/>
            <a:r>
              <a:rPr lang="zh-CN" altLang="en-US" sz="2400" b="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四七</a:t>
            </a:r>
          </a:p>
        </p:txBody>
      </p:sp>
      <p:sp>
        <p:nvSpPr>
          <p:cNvPr id="22533" name="AutoShape 5"/>
          <p:cNvSpPr>
            <a:spLocks noChangeArrowheads="1"/>
          </p:cNvSpPr>
          <p:nvPr/>
        </p:nvSpPr>
        <p:spPr bwMode="auto">
          <a:xfrm>
            <a:off x="4056203" y="2139444"/>
            <a:ext cx="1752600" cy="838200"/>
          </a:xfrm>
          <a:prstGeom prst="cloudCallout">
            <a:avLst>
              <a:gd name="adj1" fmla="val -44838"/>
              <a:gd name="adj2" fmla="val 70074"/>
            </a:avLst>
          </a:prstGeom>
          <a:solidFill>
            <a:srgbClr val="99CC00"/>
          </a:solidFill>
          <a:ln w="9525">
            <a:solidFill>
              <a:schemeClr val="tx1"/>
            </a:solidFill>
            <a:bevel/>
          </a:ln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algn="ctr"/>
            <a:r>
              <a:rPr lang="zh-CN" altLang="en-US" sz="2400" b="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二十八</a:t>
            </a:r>
          </a:p>
        </p:txBody>
      </p:sp>
      <p:sp>
        <p:nvSpPr>
          <p:cNvPr id="10244" name="Text Box 6"/>
          <p:cNvSpPr txBox="1">
            <a:spLocks noChangeArrowheads="1"/>
          </p:cNvSpPr>
          <p:nvPr/>
        </p:nvSpPr>
        <p:spPr bwMode="auto">
          <a:xfrm>
            <a:off x="6627954" y="1884661"/>
            <a:ext cx="3928157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400" b="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五七（           ）</a:t>
            </a:r>
          </a:p>
          <a:p>
            <a:pPr>
              <a:spcBef>
                <a:spcPct val="50000"/>
              </a:spcBef>
            </a:pPr>
            <a:r>
              <a:rPr lang="zh-CN" altLang="en-US" sz="2400" b="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四七（           ）</a:t>
            </a:r>
          </a:p>
          <a:p>
            <a:pPr>
              <a:spcBef>
                <a:spcPct val="50000"/>
              </a:spcBef>
            </a:pPr>
            <a:r>
              <a:rPr lang="zh-CN" altLang="en-US" sz="2400" b="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六七（           ）</a:t>
            </a:r>
          </a:p>
          <a:p>
            <a:pPr>
              <a:spcBef>
                <a:spcPct val="50000"/>
              </a:spcBef>
            </a:pPr>
            <a:r>
              <a:rPr lang="zh-CN" altLang="en-US" sz="2400" b="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三七（           ）</a:t>
            </a:r>
          </a:p>
          <a:p>
            <a:pPr>
              <a:spcBef>
                <a:spcPct val="50000"/>
              </a:spcBef>
            </a:pPr>
            <a:r>
              <a:rPr lang="zh-CN" altLang="en-US" sz="2400" b="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七七（           ）</a:t>
            </a:r>
          </a:p>
          <a:p>
            <a:pPr>
              <a:spcBef>
                <a:spcPct val="50000"/>
              </a:spcBef>
            </a:pPr>
            <a:r>
              <a:rPr lang="zh-CN" altLang="en-US" sz="2400" b="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一七（           ）</a:t>
            </a:r>
          </a:p>
          <a:p>
            <a:pPr>
              <a:spcBef>
                <a:spcPct val="50000"/>
              </a:spcBef>
            </a:pPr>
            <a:r>
              <a:rPr lang="zh-CN" altLang="en-US" sz="2400" b="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二七（           ） 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7511729" y="2423597"/>
            <a:ext cx="1447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400" b="0" kern="0" dirty="0">
                <a:solidFill>
                  <a:srgbClr val="F8163C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二十八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7511729" y="1867131"/>
            <a:ext cx="1447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400" b="0" kern="0" dirty="0">
                <a:solidFill>
                  <a:srgbClr val="F8163C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三十五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7511729" y="2994280"/>
            <a:ext cx="1447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400" b="0" kern="0" dirty="0">
                <a:solidFill>
                  <a:srgbClr val="F8163C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四十二</a:t>
            </a: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7608847" y="4059514"/>
            <a:ext cx="1447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400" b="0" kern="0" dirty="0">
                <a:solidFill>
                  <a:srgbClr val="F8163C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四十九</a:t>
            </a: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7511729" y="3517477"/>
            <a:ext cx="1447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400" b="0" kern="0" dirty="0">
                <a:solidFill>
                  <a:srgbClr val="F8163C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二十一</a:t>
            </a:r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7701446" y="4601551"/>
            <a:ext cx="1447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400" b="0" kern="0">
                <a:solidFill>
                  <a:srgbClr val="F8163C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得七</a:t>
            </a:r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7730624" y="5143588"/>
            <a:ext cx="1447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400" b="0" kern="0" dirty="0">
                <a:solidFill>
                  <a:srgbClr val="F8163C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十四</a:t>
            </a:r>
          </a:p>
        </p:txBody>
      </p:sp>
      <p:sp>
        <p:nvSpPr>
          <p:cNvPr id="10253" name="TextBox 15"/>
          <p:cNvSpPr txBox="1">
            <a:spLocks noChangeArrowheads="1"/>
          </p:cNvSpPr>
          <p:nvPr/>
        </p:nvSpPr>
        <p:spPr bwMode="auto">
          <a:xfrm>
            <a:off x="660400" y="1364088"/>
            <a:ext cx="28797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r>
              <a:rPr lang="zh-CN" altLang="en-US" sz="2400" b="0" kern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数学游戏</a:t>
            </a:r>
          </a:p>
        </p:txBody>
      </p:sp>
      <p:sp>
        <p:nvSpPr>
          <p:cNvPr id="15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三、巧用方法，记住口诀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tton3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tton3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tton3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tton3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tton3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tton3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tton3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tton3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animBg="1"/>
      <p:bldP spid="22533" grpId="0" animBg="1"/>
      <p:bldP spid="22535" grpId="0"/>
      <p:bldP spid="22536" grpId="0"/>
      <p:bldP spid="22537" grpId="0"/>
      <p:bldP spid="22538" grpId="0"/>
      <p:bldP spid="22539" grpId="0"/>
      <p:bldP spid="22540" grpId="0"/>
      <p:bldP spid="2254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660400" y="1755110"/>
            <a:ext cx="108585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</a:t>
            </a:r>
            <a:r>
              <a:rPr lang="zh-CN" altLang="en-US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孙悟空在炼丹炉中七七四十九天，炼成了火眼金睛，取经的路上遇到妖怪，不管三七二十一，举起金箍棒就打。</a:t>
            </a: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2298700" y="3687763"/>
            <a:ext cx="17636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r>
              <a:rPr lang="zh-CN" altLang="en-US" sz="2400" b="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七七四十九</a:t>
            </a:r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4710435" y="3687763"/>
            <a:ext cx="17636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r>
              <a:rPr lang="zh-CN" altLang="en-US" sz="2400" b="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三七二十一</a:t>
            </a:r>
          </a:p>
        </p:txBody>
      </p:sp>
      <p:sp>
        <p:nvSpPr>
          <p:cNvPr id="11270" name="TextBox 8"/>
          <p:cNvSpPr txBox="1">
            <a:spLocks noChangeArrowheads="1"/>
          </p:cNvSpPr>
          <p:nvPr/>
        </p:nvSpPr>
        <p:spPr bwMode="auto">
          <a:xfrm>
            <a:off x="590562" y="1293445"/>
            <a:ext cx="46799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r>
              <a:rPr lang="zh-CN" altLang="en-US" sz="2400" b="0" kern="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推理记忆</a:t>
            </a:r>
          </a:p>
        </p:txBody>
      </p:sp>
      <p:sp>
        <p:nvSpPr>
          <p:cNvPr id="9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三、巧用方法，记住口诀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9" grpId="0"/>
      <p:bldP spid="5131" grpId="0"/>
      <p:bldP spid="513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Box 1"/>
          <p:cNvSpPr txBox="1">
            <a:spLocks noChangeArrowheads="1"/>
          </p:cNvSpPr>
          <p:nvPr/>
        </p:nvSpPr>
        <p:spPr bwMode="auto">
          <a:xfrm>
            <a:off x="2005877" y="1722298"/>
            <a:ext cx="63357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endParaRPr lang="zh-CN" altLang="en-US" sz="4000" kern="0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2290" name="TextBox 2"/>
          <p:cNvSpPr txBox="1">
            <a:spLocks noChangeArrowheads="1"/>
          </p:cNvSpPr>
          <p:nvPr/>
        </p:nvSpPr>
        <p:spPr bwMode="auto">
          <a:xfrm>
            <a:off x="660400" y="1398448"/>
            <a:ext cx="76327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r>
              <a:rPr lang="en-US" altLang="zh-CN" sz="2400" b="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400" b="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、根据口诀写出乘法算式，你能写几个？</a:t>
            </a:r>
          </a:p>
        </p:txBody>
      </p:sp>
      <p:sp>
        <p:nvSpPr>
          <p:cNvPr id="12291" name="TextBox 3"/>
          <p:cNvSpPr txBox="1">
            <a:spLocks noChangeArrowheads="1"/>
          </p:cNvSpPr>
          <p:nvPr/>
        </p:nvSpPr>
        <p:spPr bwMode="auto">
          <a:xfrm>
            <a:off x="3425050" y="2250930"/>
            <a:ext cx="76327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r>
              <a:rPr lang="zh-CN" altLang="en-US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四七二十八   六七四十二      七七四十九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558433" y="2958955"/>
            <a:ext cx="18716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r>
              <a:rPr lang="en-US" altLang="zh-CN" sz="2400" b="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4×7=28</a:t>
            </a:r>
            <a:endParaRPr lang="zh-CN" altLang="en-US" sz="2400" b="0" kern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558433" y="3608243"/>
            <a:ext cx="16557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r>
              <a:rPr lang="en-US" altLang="zh-CN" sz="2400" b="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7×4=28</a:t>
            </a:r>
            <a:endParaRPr lang="zh-CN" altLang="en-US" sz="2400" b="0" kern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430095" y="2958955"/>
            <a:ext cx="18002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r>
              <a:rPr lang="en-US" altLang="zh-CN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6×7=42</a:t>
            </a:r>
            <a:endParaRPr lang="zh-CN" altLang="en-US" sz="2400" b="0" kern="0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430095" y="3656531"/>
            <a:ext cx="16573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r>
              <a:rPr lang="en-US" altLang="zh-CN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7×6=42</a:t>
            </a:r>
            <a:endParaRPr lang="zh-CN" altLang="en-US" sz="2400" b="0" kern="0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396524" y="2958954"/>
            <a:ext cx="20875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r>
              <a:rPr lang="en-US" altLang="zh-CN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7×7=49</a:t>
            </a:r>
            <a:endParaRPr lang="zh-CN" altLang="en-US" sz="2400" b="0" kern="0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四、当堂训练，巩固口诀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5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办公资源网：www.bangongziyuan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640</Words>
  <Application>Microsoft Office PowerPoint</Application>
  <PresentationFormat>宽屏</PresentationFormat>
  <Paragraphs>146</Paragraphs>
  <Slides>13</Slides>
  <Notes>13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7" baseType="lpstr">
      <vt:lpstr>FandolFang R</vt:lpstr>
      <vt:lpstr>思源黑体 CN Light</vt:lpstr>
      <vt:lpstr>Arial</vt:lpstr>
      <vt:lpstr>办公资源网：www.bangongziyuan.com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2</cp:revision>
  <dcterms:created xsi:type="dcterms:W3CDTF">2020-06-22T09:57:29Z</dcterms:created>
  <dcterms:modified xsi:type="dcterms:W3CDTF">2021-01-08T23:16:44Z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