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4" r:id="rId3"/>
    <p:sldId id="263" r:id="rId4"/>
    <p:sldId id="368" r:id="rId5"/>
    <p:sldId id="397" r:id="rId6"/>
    <p:sldId id="398" r:id="rId7"/>
    <p:sldId id="261" r:id="rId8"/>
    <p:sldId id="328" r:id="rId9"/>
    <p:sldId id="329" r:id="rId10"/>
    <p:sldId id="275" r:id="rId11"/>
    <p:sldId id="295" r:id="rId12"/>
    <p:sldId id="323" r:id="rId13"/>
    <p:sldId id="399" r:id="rId14"/>
    <p:sldId id="293" r:id="rId15"/>
    <p:sldId id="352" r:id="rId16"/>
    <p:sldId id="353" r:id="rId17"/>
    <p:sldId id="288" r:id="rId18"/>
    <p:sldId id="287" r:id="rId19"/>
    <p:sldId id="258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C7761810-0DE9-43B9-96F5-76C35B5CA4D7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D6B94189-6548-43BE-857E-6A8EDD572B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12290" name="文本占位符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3"/>
          <p:cNvSpPr/>
          <p:nvPr userDrawn="1"/>
        </p:nvSpPr>
        <p:spPr>
          <a:xfrm flipH="1">
            <a:off x="0" y="811414"/>
            <a:ext cx="3753458" cy="45719"/>
          </a:xfrm>
          <a:prstGeom prst="rect">
            <a:avLst/>
          </a:prstGeom>
          <a:gradFill flip="none" rotWithShape="0">
            <a:gsLst>
              <a:gs pos="100000">
                <a:srgbClr val="F01D06"/>
              </a:gs>
              <a:gs pos="0">
                <a:srgbClr val="F5AD14"/>
              </a:gs>
            </a:gsLst>
            <a:lin ang="2700000" scaled="1"/>
          </a:gradFill>
          <a:ln w="12700" cap="flat" cmpd="sng" algn="ctr">
            <a:noFill/>
            <a:prstDash val="solid"/>
            <a:miter lim="800000"/>
          </a:ln>
          <a:effectLst>
            <a:outerShdw blurRad="609600" dist="152400" dir="13500000" sx="55000" sy="55000" algn="br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Bold"/>
              <a:ea typeface="思源黑体 CN Bold"/>
              <a:cs typeface="+mn-ea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3877985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 algn="l">
              <a:buNone/>
              <a:defRPr lang="zh-CN" altLang="en-US" sz="2400" smtClean="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0" lvl="0" algn="ctr"/>
            <a:r>
              <a:rPr lang="zh-CN" altLang="en-US"/>
              <a:t>单击此处编辑母版文本样式</a:t>
            </a:r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54475" y="292414"/>
            <a:ext cx="546945" cy="424732"/>
          </a:xfrm>
          <a:prstGeom prst="rect">
            <a:avLst/>
          </a:prstGeom>
        </p:spPr>
        <p:txBody>
          <a:bodyPr wrap="none">
            <a:spAutoFit/>
          </a:bodyPr>
          <a:lstStyle>
            <a:lvl1pPr marL="0" indent="0">
              <a:buNone/>
              <a:defRPr lang="zh-CN" altLang="en-US" sz="2400" smtClean="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marL="228600" lvl="0" indent="-228600" algn="ctr"/>
            <a:r>
              <a:rPr lang="en-US" altLang="zh-CN"/>
              <a:t>01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  <a:lvl2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2pPr>
            <a:lvl3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3pPr>
            <a:lvl4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4pPr>
            <a:lvl5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128" y="0"/>
            <a:ext cx="12192000" cy="6857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3380" y="0"/>
            <a:ext cx="10799744" cy="6857999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72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2137" y="1490027"/>
            <a:ext cx="7433735" cy="3750945"/>
          </a:xfrm>
          <a:prstGeom prst="rect">
            <a:avLst/>
          </a:prstGeom>
          <a:noFill/>
          <a:ln>
            <a:gradFill flip="none" rotWithShape="1">
              <a:gsLst>
                <a:gs pos="34000">
                  <a:schemeClr val="tx1">
                    <a:lumMod val="75000"/>
                    <a:lumOff val="25000"/>
                    <a:alpha val="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1046704" y="5006114"/>
            <a:ext cx="0" cy="14097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266446" y="1983444"/>
            <a:ext cx="3877985" cy="4505176"/>
            <a:chOff x="7332403" y="2188973"/>
            <a:chExt cx="3877985" cy="4505176"/>
          </a:xfrm>
        </p:grpSpPr>
        <p:sp>
          <p:nvSpPr>
            <p:cNvPr id="13" name="AutoShape2"/>
            <p:cNvSpPr/>
            <p:nvPr/>
          </p:nvSpPr>
          <p:spPr>
            <a:xfrm flipH="1">
              <a:off x="7351910" y="2755643"/>
              <a:ext cx="3781806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7500">
                  <a:gradFill flip="none" rotWithShape="1"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</a:t>
              </a:r>
              <a:r>
                <a:rPr lang="zh-CN" altLang="en-US" sz="7500">
                  <a:gradFill flip="none" rotWithShape="1"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轴对称</a:t>
              </a:r>
              <a:r>
                <a:rPr lang="en-US" altLang="zh-CN" sz="7500">
                  <a:gradFill flip="none" rotWithShape="1"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-</a:t>
              </a:r>
              <a:endParaRPr lang="zh-CN" altLang="en-US" sz="7500">
                <a:gradFill flip="none" rotWithShape="1">
                  <a:gsLst>
                    <a:gs pos="0">
                      <a:srgbClr val="F5AD14"/>
                    </a:gs>
                    <a:gs pos="100000">
                      <a:srgbClr val="F01D06"/>
                    </a:gs>
                  </a:gsLst>
                  <a:lin ang="2700000" scaled="1"/>
                </a:gra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AutoShape3"/>
            <p:cNvSpPr/>
            <p:nvPr/>
          </p:nvSpPr>
          <p:spPr>
            <a:xfrm flipH="1">
              <a:off x="7366080" y="4043043"/>
              <a:ext cx="3753458" cy="369332"/>
            </a:xfrm>
            <a:prstGeom prst="rect">
              <a:avLst/>
            </a:prstGeom>
            <a:gradFill flip="none" rotWithShape="0">
              <a:gsLst>
                <a:gs pos="100000">
                  <a:srgbClr val="F01D06"/>
                </a:gs>
                <a:gs pos="0">
                  <a:srgbClr val="F5AD14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09600" dist="152400" dir="13500000" sx="55000" sy="55000" algn="b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/>
                <a:ea typeface="思源黑体 CN Bold"/>
                <a:cs typeface="+mn-ea"/>
              </a:endParaRPr>
            </a:p>
          </p:txBody>
        </p:sp>
        <p:sp>
          <p:nvSpPr>
            <p:cNvPr id="15" name="AutoShape4"/>
            <p:cNvSpPr/>
            <p:nvPr/>
          </p:nvSpPr>
          <p:spPr>
            <a:xfrm flipH="1">
              <a:off x="7366079" y="4089210"/>
              <a:ext cx="37534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120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-AXISYMMETRY-</a:t>
              </a:r>
              <a:endParaRPr lang="zh-CN" altLang="en-US" sz="120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Text box1"/>
            <p:cNvSpPr txBox="1"/>
            <p:nvPr/>
          </p:nvSpPr>
          <p:spPr>
            <a:xfrm flipH="1">
              <a:off x="7557320" y="4596203"/>
              <a:ext cx="3428150" cy="26161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授课日期：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</a:t>
              </a:r>
            </a:p>
          </p:txBody>
        </p:sp>
        <p:sp>
          <p:nvSpPr>
            <p:cNvPr id="17" name="AutoShape2"/>
            <p:cNvSpPr/>
            <p:nvPr/>
          </p:nvSpPr>
          <p:spPr>
            <a:xfrm flipH="1">
              <a:off x="7332403" y="2188973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二年级下册数学课件</a:t>
              </a:r>
            </a:p>
          </p:txBody>
        </p:sp>
        <p:sp>
          <p:nvSpPr>
            <p:cNvPr id="19" name="AutoShape2"/>
            <p:cNvSpPr/>
            <p:nvPr/>
          </p:nvSpPr>
          <p:spPr>
            <a:xfrm flipH="1">
              <a:off x="9762058" y="5770819"/>
              <a:ext cx="1223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3.1</a:t>
              </a:r>
              <a:endParaRPr lang="zh-CN" alt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AutoShape2"/>
          <p:cNvSpPr/>
          <p:nvPr/>
        </p:nvSpPr>
        <p:spPr>
          <a:xfrm flipH="1">
            <a:off x="10655209" y="369380"/>
            <a:ext cx="1075166" cy="276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1068388" y="2545590"/>
            <a:ext cx="10055225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40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沿某一条直线对折后，图形的两边能够完全重合，这样的图形叫做轴对称图形，该直线叫做对称轴。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知识提炼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527947" y="2236304"/>
            <a:ext cx="11252623" cy="3110948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文本框 1"/>
          <p:cNvSpPr txBox="1">
            <a:spLocks noChangeArrowheads="1"/>
          </p:cNvSpPr>
          <p:nvPr/>
        </p:nvSpPr>
        <p:spPr bwMode="auto">
          <a:xfrm>
            <a:off x="684903" y="1245861"/>
            <a:ext cx="36982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P29 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做一做）</a:t>
            </a:r>
          </a:p>
        </p:txBody>
      </p:sp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1621632" y="2102366"/>
            <a:ext cx="8948737" cy="523220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下面这些图形中，哪些是轴对称图形？</a:t>
            </a:r>
          </a:p>
        </p:txBody>
      </p:sp>
      <p:pic>
        <p:nvPicPr>
          <p:cNvPr id="16387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42"/>
          <a:stretch>
            <a:fillRect/>
          </a:stretch>
        </p:blipFill>
        <p:spPr bwMode="auto">
          <a:xfrm>
            <a:off x="2938670" y="3047027"/>
            <a:ext cx="6314660" cy="227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621632" y="5746060"/>
            <a:ext cx="8948738" cy="523220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第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幅和第</a:t>
            </a:r>
            <a:r>
              <a:rPr lang="en-US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幅图是轴对称图形</a:t>
            </a:r>
            <a:endParaRPr lang="zh-CN" altLang="en-US" sz="2800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小试牛刀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05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4"/>
          <p:cNvSpPr txBox="1">
            <a:spLocks noChangeArrowheads="1"/>
          </p:cNvSpPr>
          <p:nvPr/>
        </p:nvSpPr>
        <p:spPr bwMode="auto">
          <a:xfrm>
            <a:off x="958502" y="1267813"/>
            <a:ext cx="9582150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例：下面是轴对称图形的有（    ）。</a:t>
            </a:r>
          </a:p>
        </p:txBody>
      </p:sp>
      <p:sp>
        <p:nvSpPr>
          <p:cNvPr id="2" name="文本框 9"/>
          <p:cNvSpPr txBox="1">
            <a:spLocks noChangeArrowheads="1"/>
          </p:cNvSpPr>
          <p:nvPr/>
        </p:nvSpPr>
        <p:spPr bwMode="auto">
          <a:xfrm>
            <a:off x="1668969" y="4511076"/>
            <a:ext cx="245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错误解答：</a:t>
            </a:r>
          </a:p>
        </p:txBody>
      </p:sp>
      <p:sp>
        <p:nvSpPr>
          <p:cNvPr id="19462" name="文本框 10"/>
          <p:cNvSpPr txBox="1">
            <a:spLocks noChangeArrowheads="1"/>
          </p:cNvSpPr>
          <p:nvPr/>
        </p:nvSpPr>
        <p:spPr bwMode="auto">
          <a:xfrm>
            <a:off x="3211196" y="4454381"/>
            <a:ext cx="1688796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①②③④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7438580" y="4511076"/>
            <a:ext cx="26717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正确解答：</a:t>
            </a:r>
          </a:p>
        </p:txBody>
      </p:sp>
      <p:sp>
        <p:nvSpPr>
          <p:cNvPr id="4" name="文本框 10"/>
          <p:cNvSpPr txBox="1">
            <a:spLocks noChangeArrowheads="1"/>
          </p:cNvSpPr>
          <p:nvPr/>
        </p:nvSpPr>
        <p:spPr bwMode="auto">
          <a:xfrm>
            <a:off x="8980806" y="4440095"/>
            <a:ext cx="2255837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②③④</a:t>
            </a:r>
          </a:p>
        </p:txBody>
      </p:sp>
      <p:pic>
        <p:nvPicPr>
          <p:cNvPr id="17415" name="图片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3389" y="2176464"/>
            <a:ext cx="886618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易错提醒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06</a:t>
            </a:r>
            <a:endParaRPr lang="zh-CN" altLang="en-US"/>
          </a:p>
        </p:txBody>
      </p:sp>
      <p:sp>
        <p:nvSpPr>
          <p:cNvPr id="11" name="文本框 9"/>
          <p:cNvSpPr txBox="1">
            <a:spLocks noChangeArrowheads="1"/>
          </p:cNvSpPr>
          <p:nvPr/>
        </p:nvSpPr>
        <p:spPr bwMode="auto">
          <a:xfrm>
            <a:off x="1635625" y="5344442"/>
            <a:ext cx="2579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错因分析：</a:t>
            </a:r>
          </a:p>
        </p:txBody>
      </p:sp>
      <p:sp>
        <p:nvSpPr>
          <p:cNvPr id="12" name="文本框 1"/>
          <p:cNvSpPr txBox="1">
            <a:spLocks noChangeArrowheads="1"/>
          </p:cNvSpPr>
          <p:nvPr/>
        </p:nvSpPr>
        <p:spPr bwMode="auto">
          <a:xfrm>
            <a:off x="2967121" y="5267208"/>
            <a:ext cx="8023225" cy="12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本题错在没有正确掌握轴对称图形的特点。</a:t>
            </a:r>
            <a:endParaRPr lang="en-US" altLang="zh-CN" sz="20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对折后，折痕两侧的部分能够完全重合的图形才是轴对称图形，</a:t>
            </a:r>
            <a:endParaRPr lang="en-US" altLang="zh-CN" sz="20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图①对折后两侧的部分不能完全重合，所以不是轴对称图形。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462" grpId="0"/>
      <p:bldP spid="3" grpId="0"/>
      <p:bldP spid="4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矩形 5"/>
          <p:cNvSpPr>
            <a:spLocks noChangeArrowheads="1"/>
          </p:cNvSpPr>
          <p:nvPr/>
        </p:nvSpPr>
        <p:spPr bwMode="auto">
          <a:xfrm>
            <a:off x="801420" y="1139960"/>
            <a:ext cx="98647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1.(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P33 T2)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下面的数字图案，哪些是轴对称的？</a:t>
            </a:r>
            <a:endParaRPr lang="en-US" altLang="zh-CN" sz="24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19458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3985" y="1882361"/>
            <a:ext cx="76406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椭圆 2"/>
          <p:cNvSpPr>
            <a:spLocks noChangeArrowheads="1"/>
          </p:cNvSpPr>
          <p:nvPr/>
        </p:nvSpPr>
        <p:spPr bwMode="auto">
          <a:xfrm>
            <a:off x="1261373" y="1912799"/>
            <a:ext cx="835784" cy="873126"/>
          </a:xfrm>
          <a:prstGeom prst="ellipse">
            <a:avLst/>
          </a:prstGeom>
          <a:noFill/>
          <a:ln w="25400">
            <a:solidFill>
              <a:srgbClr val="F58C2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椭圆 8"/>
          <p:cNvSpPr>
            <a:spLocks noChangeArrowheads="1"/>
          </p:cNvSpPr>
          <p:nvPr/>
        </p:nvSpPr>
        <p:spPr bwMode="auto">
          <a:xfrm>
            <a:off x="7470086" y="1949311"/>
            <a:ext cx="835786" cy="873126"/>
          </a:xfrm>
          <a:prstGeom prst="ellipse">
            <a:avLst/>
          </a:prstGeom>
          <a:noFill/>
          <a:ln w="25400">
            <a:solidFill>
              <a:srgbClr val="F58C2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10" name="文本框 4"/>
          <p:cNvSpPr txBox="1">
            <a:spLocks noChangeArrowheads="1"/>
          </p:cNvSpPr>
          <p:nvPr/>
        </p:nvSpPr>
        <p:spPr bwMode="auto">
          <a:xfrm>
            <a:off x="801420" y="3026118"/>
            <a:ext cx="10698154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2.(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选自教材</a:t>
            </a:r>
            <a:r>
              <a:rPr lang="en-US" altLang="zh-CN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P33 T3)</a:t>
            </a:r>
            <a:r>
              <a:rPr lang="zh-CN" altLang="en-US"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下面的图形分别是从哪张对折后的纸上剪下来的？连一连。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725550" y="4770315"/>
            <a:ext cx="2486145" cy="744371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832284" y="4770315"/>
            <a:ext cx="1301040" cy="619235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5209692" y="4806199"/>
            <a:ext cx="2671088" cy="83454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544776" y="4763874"/>
            <a:ext cx="1127139" cy="834542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42" descr="未标题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92"/>
          <a:stretch>
            <a:fillRect/>
          </a:stretch>
        </p:blipFill>
        <p:spPr bwMode="auto">
          <a:xfrm>
            <a:off x="3417312" y="5514685"/>
            <a:ext cx="4540757" cy="81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8" descr="未标题-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43"/>
          <a:stretch>
            <a:fillRect/>
          </a:stretch>
        </p:blipFill>
        <p:spPr bwMode="auto">
          <a:xfrm>
            <a:off x="3237890" y="3717706"/>
            <a:ext cx="5067982" cy="1064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"/>
          <p:cNvSpPr txBox="1">
            <a:spLocks noChangeArrowheads="1"/>
          </p:cNvSpPr>
          <p:nvPr/>
        </p:nvSpPr>
        <p:spPr bwMode="auto">
          <a:xfrm>
            <a:off x="896939" y="1192214"/>
            <a:ext cx="10398125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3.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下面的哪些图形是轴对称图形。</a:t>
            </a:r>
          </a:p>
        </p:txBody>
      </p:sp>
      <p:pic>
        <p:nvPicPr>
          <p:cNvPr id="21506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05075" y="2255839"/>
            <a:ext cx="7181850" cy="268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 flipH="1">
            <a:off x="5710238" y="2255838"/>
            <a:ext cx="0" cy="25384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H="1">
            <a:off x="8078788" y="2255838"/>
            <a:ext cx="0" cy="253841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3975868" y="5665786"/>
            <a:ext cx="42402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第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幅和第</a:t>
            </a:r>
            <a:r>
              <a:rPr lang="en-US" altLang="zh-CN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幅图是轴对称图形</a:t>
            </a:r>
            <a:endParaRPr lang="zh-CN" altLang="en-US" sz="2400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文本框 1"/>
          <p:cNvSpPr txBox="1">
            <a:spLocks noChangeArrowheads="1"/>
          </p:cNvSpPr>
          <p:nvPr/>
        </p:nvSpPr>
        <p:spPr bwMode="auto">
          <a:xfrm>
            <a:off x="876641" y="1163222"/>
            <a:ext cx="9904413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下面哪些图形是轴对称图形？在下面的括号里画“√”。</a:t>
            </a:r>
          </a:p>
        </p:txBody>
      </p:sp>
      <p:pic>
        <p:nvPicPr>
          <p:cNvPr id="22530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10706" y="2141944"/>
            <a:ext cx="5767388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64720" y="3321457"/>
            <a:ext cx="693737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√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647531" y="3321457"/>
            <a:ext cx="693738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647531" y="5148668"/>
            <a:ext cx="693738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7797006" y="5148668"/>
            <a:ext cx="69923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√</a:t>
            </a:r>
          </a:p>
        </p:txBody>
      </p:sp>
      <p:sp>
        <p:nvSpPr>
          <p:cNvPr id="11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2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图片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7270" y="1858144"/>
            <a:ext cx="5437073" cy="115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矩形 10"/>
          <p:cNvSpPr>
            <a:spLocks noChangeArrowheads="1"/>
          </p:cNvSpPr>
          <p:nvPr/>
        </p:nvSpPr>
        <p:spPr bwMode="auto">
          <a:xfrm>
            <a:off x="876641" y="1201886"/>
            <a:ext cx="10086975" cy="504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 latinLnBrk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5.下面的字母，哪些是轴对称图形？请将</a:t>
            </a: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它们写在下面的横线上。</a:t>
            </a:r>
            <a:endParaRPr lang="en-US" altLang="zh-CN" sz="24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4429270" y="2308732"/>
            <a:ext cx="62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E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306128" y="2308732"/>
            <a:ext cx="6254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O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1192327" y="2308732"/>
            <a:ext cx="5349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A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0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07</a:t>
            </a:r>
            <a:endParaRPr lang="zh-CN" altLang="en-US"/>
          </a:p>
        </p:txBody>
      </p:sp>
      <p:sp>
        <p:nvSpPr>
          <p:cNvPr id="11" name="文本框 1"/>
          <p:cNvSpPr txBox="1">
            <a:spLocks noChangeArrowheads="1"/>
          </p:cNvSpPr>
          <p:nvPr/>
        </p:nvSpPr>
        <p:spPr bwMode="auto">
          <a:xfrm>
            <a:off x="876641" y="3358756"/>
            <a:ext cx="9659938" cy="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4. 下面的图案分别是从哪张纸上剪下来的？连一连。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55421" y="4075493"/>
            <a:ext cx="3737654" cy="2224794"/>
            <a:chOff x="2664166" y="5095422"/>
            <a:chExt cx="6667500" cy="3968750"/>
          </a:xfrm>
        </p:grpSpPr>
        <p:pic>
          <p:nvPicPr>
            <p:cNvPr id="12" name="图片 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664166" y="5095422"/>
              <a:ext cx="6667500" cy="3968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接连接符 12"/>
            <p:cNvCxnSpPr/>
            <p:nvPr/>
          </p:nvCxnSpPr>
          <p:spPr>
            <a:xfrm>
              <a:off x="3319805" y="6120947"/>
              <a:ext cx="2312987" cy="1460500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>
              <a:off x="5789954" y="6120947"/>
              <a:ext cx="2652712" cy="153193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>
            <a:xfrm flipH="1">
              <a:off x="3473792" y="5924097"/>
              <a:ext cx="4968875" cy="17287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920544" y="1496783"/>
            <a:ext cx="5165517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>
            <a:spAutoFit/>
          </a:bodyPr>
          <a:lstStyle/>
          <a:p>
            <a:pPr>
              <a:defRPr/>
            </a:pPr>
            <a:r>
              <a:rPr lang="zh-CN" altLang="zh-CN" sz="2800" b="1" noProof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+mn-ea"/>
              </a:rPr>
              <a:t>这节课你们都学会了哪些知识？</a:t>
            </a:r>
          </a:p>
        </p:txBody>
      </p:sp>
      <p:sp>
        <p:nvSpPr>
          <p:cNvPr id="115" name="文本框 114"/>
          <p:cNvSpPr txBox="1">
            <a:spLocks noChangeArrowheads="1"/>
          </p:cNvSpPr>
          <p:nvPr/>
        </p:nvSpPr>
        <p:spPr bwMode="auto">
          <a:xfrm>
            <a:off x="810406" y="3074424"/>
            <a:ext cx="10687703" cy="225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        </a:t>
            </a:r>
            <a:r>
              <a:rPr lang="zh-CN" altLang="zh-CN" sz="36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宋体" panose="02010600030101010101" pitchFamily="2" charset="-122"/>
              </a:rPr>
              <a:t>沿某一条直线对折后，图形的两边能够完全重合，这样的图形叫做轴对称图形，该直线叫做对称轴。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课堂小结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08</a:t>
            </a:r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527947" y="2851401"/>
            <a:ext cx="11252623" cy="2585670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6128" y="0"/>
            <a:ext cx="12192000" cy="6857999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813380" y="0"/>
            <a:ext cx="10799744" cy="6857999"/>
          </a:xfrm>
          <a:prstGeom prst="rect">
            <a:avLst/>
          </a:prstGeom>
          <a:gradFill flip="none" rotWithShape="1">
            <a:gsLst>
              <a:gs pos="38000">
                <a:schemeClr val="bg1">
                  <a:alpha val="0"/>
                </a:schemeClr>
              </a:gs>
              <a:gs pos="72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062137" y="1490027"/>
            <a:ext cx="7433735" cy="3750945"/>
          </a:xfrm>
          <a:prstGeom prst="rect">
            <a:avLst/>
          </a:prstGeom>
          <a:noFill/>
          <a:ln>
            <a:gradFill flip="none" rotWithShape="1">
              <a:gsLst>
                <a:gs pos="34000">
                  <a:schemeClr val="tx1">
                    <a:lumMod val="75000"/>
                    <a:lumOff val="25000"/>
                    <a:alpha val="0"/>
                  </a:schemeClr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11046704" y="5006114"/>
            <a:ext cx="0" cy="140970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7160920" y="1983444"/>
            <a:ext cx="4031873" cy="4505176"/>
            <a:chOff x="7226877" y="2188973"/>
            <a:chExt cx="4031873" cy="4505176"/>
          </a:xfrm>
        </p:grpSpPr>
        <p:sp>
          <p:nvSpPr>
            <p:cNvPr id="13" name="AutoShape2"/>
            <p:cNvSpPr/>
            <p:nvPr/>
          </p:nvSpPr>
          <p:spPr>
            <a:xfrm flipH="1">
              <a:off x="7226877" y="2755643"/>
              <a:ext cx="4031873" cy="12464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7500">
                  <a:gradFill flip="none" rotWithShape="1">
                    <a:gsLst>
                      <a:gs pos="0">
                        <a:srgbClr val="F5AD14"/>
                      </a:gs>
                      <a:gs pos="100000">
                        <a:srgbClr val="F01D06"/>
                      </a:gs>
                    </a:gsLst>
                    <a:lin ang="2700000" scaled="1"/>
                  </a:gra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谢谢倾听</a:t>
              </a:r>
            </a:p>
          </p:txBody>
        </p:sp>
        <p:sp>
          <p:nvSpPr>
            <p:cNvPr id="14" name="AutoShape3"/>
            <p:cNvSpPr/>
            <p:nvPr/>
          </p:nvSpPr>
          <p:spPr>
            <a:xfrm flipH="1">
              <a:off x="7366080" y="4043043"/>
              <a:ext cx="3753458" cy="369332"/>
            </a:xfrm>
            <a:prstGeom prst="rect">
              <a:avLst/>
            </a:prstGeom>
            <a:gradFill flip="none" rotWithShape="0">
              <a:gsLst>
                <a:gs pos="100000">
                  <a:srgbClr val="F01D06"/>
                </a:gs>
                <a:gs pos="0">
                  <a:srgbClr val="F5AD14"/>
                </a:gs>
              </a:gsLst>
              <a:lin ang="2700000" scaled="1"/>
            </a:gradFill>
            <a:ln w="12700" cap="flat" cmpd="sng" algn="ctr">
              <a:noFill/>
              <a:prstDash val="solid"/>
              <a:miter lim="800000"/>
            </a:ln>
            <a:effectLst>
              <a:outerShdw blurRad="609600" dist="152400" dir="13500000" sx="55000" sy="55000" algn="br" rotWithShape="0">
                <a:prstClr val="black">
                  <a:alpha val="2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Bold"/>
                <a:ea typeface="思源黑体 CN Bold"/>
                <a:cs typeface="+mn-ea"/>
              </a:endParaRPr>
            </a:p>
          </p:txBody>
        </p:sp>
        <p:sp>
          <p:nvSpPr>
            <p:cNvPr id="15" name="AutoShape4"/>
            <p:cNvSpPr/>
            <p:nvPr/>
          </p:nvSpPr>
          <p:spPr>
            <a:xfrm flipH="1">
              <a:off x="7366079" y="4089210"/>
              <a:ext cx="3753460" cy="276999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algn="dist"/>
              <a:r>
                <a:rPr lang="en-US" altLang="zh-CN" sz="1200">
                  <a:solidFill>
                    <a:prstClr val="white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>
                <a:solidFill>
                  <a:prstClr val="white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16" name="Text box1"/>
            <p:cNvSpPr txBox="1"/>
            <p:nvPr/>
          </p:nvSpPr>
          <p:spPr>
            <a:xfrm flipH="1">
              <a:off x="7680902" y="4596258"/>
              <a:ext cx="3303905" cy="26035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主讲老师：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xippt   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授课日期：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年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月</a:t>
              </a:r>
              <a:r>
                <a:rPr lang="en-US" altLang="zh-CN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xx</a:t>
              </a:r>
              <a:r>
                <a:rPr lang="zh-CN" altLang="en-US" sz="1100">
                  <a:solidFill>
                    <a:prstClr val="black"/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日</a:t>
              </a:r>
            </a:p>
          </p:txBody>
        </p:sp>
        <p:sp>
          <p:nvSpPr>
            <p:cNvPr id="17" name="AutoShape2"/>
            <p:cNvSpPr/>
            <p:nvPr/>
          </p:nvSpPr>
          <p:spPr>
            <a:xfrm flipH="1">
              <a:off x="7332403" y="2188973"/>
              <a:ext cx="3877985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二年级下册数学课件</a:t>
              </a:r>
            </a:p>
          </p:txBody>
        </p:sp>
        <p:sp>
          <p:nvSpPr>
            <p:cNvPr id="19" name="AutoShape2"/>
            <p:cNvSpPr/>
            <p:nvPr/>
          </p:nvSpPr>
          <p:spPr>
            <a:xfrm flipH="1">
              <a:off x="9762058" y="5770819"/>
              <a:ext cx="1223412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5400">
                  <a:solidFill>
                    <a:schemeClr val="tx1">
                      <a:lumMod val="50000"/>
                      <a:lumOff val="50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3.1</a:t>
              </a:r>
              <a:endParaRPr lang="zh-CN" altLang="en-US" sz="54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18" name="AutoShape2"/>
          <p:cNvSpPr/>
          <p:nvPr/>
        </p:nvSpPr>
        <p:spPr>
          <a:xfrm flipH="1">
            <a:off x="10655209" y="369380"/>
            <a:ext cx="1075166" cy="276999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YOUR LOGO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文本框 1"/>
          <p:cNvSpPr txBox="1">
            <a:spLocks noChangeArrowheads="1"/>
          </p:cNvSpPr>
          <p:nvPr/>
        </p:nvSpPr>
        <p:spPr bwMode="auto">
          <a:xfrm>
            <a:off x="801420" y="2272334"/>
            <a:ext cx="10979150" cy="2969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宋体" panose="02010600030101010101" pitchFamily="2" charset="-122"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初步认识轴对称图形，了解轴对称图形的特点，能准确判断生活中哪些物体是轴对称图形。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（重点）</a:t>
            </a:r>
            <a:endParaRPr lang="zh-CN" altLang="en-US" sz="32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zh-CN" altLang="en-US" sz="32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能够动手剪出轴对称图形，并能够找出轴对称图形的对称轴。</a:t>
            </a:r>
            <a:r>
              <a:rPr lang="zh-CN" altLang="en-US" sz="3200" b="1">
                <a:solidFill>
                  <a:srgbClr val="FF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（难点）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学习目标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27947" y="1838739"/>
            <a:ext cx="11252623" cy="3906078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19"/>
          <p:cNvSpPr>
            <a:spLocks noChangeArrowheads="1"/>
          </p:cNvSpPr>
          <p:nvPr/>
        </p:nvSpPr>
        <p:spPr bwMode="auto">
          <a:xfrm>
            <a:off x="1060174" y="2703927"/>
            <a:ext cx="4477514" cy="2172155"/>
          </a:xfrm>
          <a:prstGeom prst="wedgeRoundRectCallout">
            <a:avLst>
              <a:gd name="adj1" fmla="val 66741"/>
              <a:gd name="adj2" fmla="val -2949"/>
              <a:gd name="adj3" fmla="val 16667"/>
            </a:avLst>
          </a:prstGeom>
          <a:noFill/>
          <a:ln w="19050">
            <a:solidFill>
              <a:srgbClr val="F58C2E"/>
            </a:solidFill>
            <a:miter lim="800000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这些游乐项目里有许多数学知识呢，今天我们就一起来研究图形的运动。</a:t>
            </a:r>
          </a:p>
        </p:txBody>
      </p:sp>
      <p:pic>
        <p:nvPicPr>
          <p:cNvPr id="7171" name="Picture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837" y="1172140"/>
            <a:ext cx="4686989" cy="5088546"/>
          </a:xfrm>
          <a:prstGeom prst="rect">
            <a:avLst/>
          </a:prstGeom>
          <a:noFill/>
          <a:ln w="12700">
            <a:solidFill>
              <a:srgbClr val="F58C2E"/>
            </a:solidFill>
            <a:miter lim="800000"/>
            <a:headEnd/>
            <a:tailEnd/>
          </a:ln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情景导入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70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r="46925" b="6731"/>
          <a:stretch>
            <a:fillRect/>
          </a:stretch>
        </p:blipFill>
        <p:spPr bwMode="auto">
          <a:xfrm>
            <a:off x="5670550" y="1938130"/>
            <a:ext cx="3835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14575" y="1734931"/>
            <a:ext cx="22161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2223055" y="5049649"/>
            <a:ext cx="7745894" cy="116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请同学们仔细观察这些图片，你们发现了什么？</a:t>
            </a:r>
            <a:endParaRPr lang="en-US" altLang="zh-CN" sz="2800" b="1">
              <a:solidFill>
                <a:srgbClr val="000000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它们都有哪些特点？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情景导入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1810300" y="4983921"/>
            <a:ext cx="8571402" cy="1297609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FandolFang R" panose="00000500000000000000" pitchFamily="50" charset="-122"/>
              <a:ea typeface="FandolFang R" panose="00000500000000000000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70" descr="未标题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82" r="46925" b="6731"/>
          <a:stretch>
            <a:fillRect/>
          </a:stretch>
        </p:blipFill>
        <p:spPr bwMode="auto">
          <a:xfrm>
            <a:off x="5973141" y="1850749"/>
            <a:ext cx="3835400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图片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17166" y="1647550"/>
            <a:ext cx="22161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直接连接符 3"/>
          <p:cNvCxnSpPr/>
          <p:nvPr/>
        </p:nvCxnSpPr>
        <p:spPr>
          <a:xfrm flipH="1">
            <a:off x="3722067" y="1504674"/>
            <a:ext cx="3175" cy="2870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直接连接符 1"/>
          <p:cNvCxnSpPr/>
          <p:nvPr/>
        </p:nvCxnSpPr>
        <p:spPr>
          <a:xfrm flipH="1">
            <a:off x="8008317" y="1504674"/>
            <a:ext cx="3175" cy="28702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9"/>
          <p:cNvSpPr txBox="1">
            <a:spLocks noChangeArrowheads="1"/>
          </p:cNvSpPr>
          <p:nvPr/>
        </p:nvSpPr>
        <p:spPr bwMode="auto">
          <a:xfrm>
            <a:off x="1921289" y="4850142"/>
            <a:ext cx="8349422" cy="1316964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沿一条直线对折后，左右两边能够完全重合，</a:t>
            </a:r>
            <a:endParaRPr lang="en-US" altLang="zh-CN" sz="2800" b="1">
              <a:solidFill>
                <a:schemeClr val="tx1">
                  <a:lumMod val="85000"/>
                  <a:lumOff val="15000"/>
                </a:schemeClr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具有这种特征的物体或图形，就是对称的。</a:t>
            </a:r>
          </a:p>
        </p:txBody>
      </p:sp>
      <p:sp>
        <p:nvSpPr>
          <p:cNvPr id="9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情景导入</a:t>
            </a:r>
          </a:p>
        </p:txBody>
      </p:sp>
      <p:sp>
        <p:nvSpPr>
          <p:cNvPr id="10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b="5359"/>
          <a:stretch>
            <a:fillRect/>
          </a:stretch>
        </p:blipFill>
        <p:spPr bwMode="auto">
          <a:xfrm>
            <a:off x="5305425" y="3356044"/>
            <a:ext cx="1581150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8" t="7048" r="12949" b="9065"/>
          <a:stretch>
            <a:fillRect/>
          </a:stretch>
        </p:blipFill>
        <p:spPr bwMode="auto">
          <a:xfrm>
            <a:off x="9067799" y="3402081"/>
            <a:ext cx="1262063" cy="184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138" y="3403669"/>
            <a:ext cx="1706562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3356115" y="1655307"/>
            <a:ext cx="5479770" cy="584775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生活中的对称现象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2701925" y="3246506"/>
            <a:ext cx="0" cy="220345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6049963" y="3290956"/>
            <a:ext cx="0" cy="220345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9690098" y="3219519"/>
            <a:ext cx="0" cy="220345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情景导入</a:t>
            </a:r>
          </a:p>
        </p:txBody>
      </p:sp>
      <p:sp>
        <p:nvSpPr>
          <p:cNvPr id="16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文本框 5"/>
          <p:cNvSpPr txBox="1">
            <a:spLocks noChangeArrowheads="1"/>
          </p:cNvSpPr>
          <p:nvPr/>
        </p:nvSpPr>
        <p:spPr bwMode="auto">
          <a:xfrm>
            <a:off x="876641" y="1262718"/>
            <a:ext cx="1598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知识点</a:t>
            </a:r>
          </a:p>
        </p:txBody>
      </p:sp>
      <p:sp>
        <p:nvSpPr>
          <p:cNvPr id="11268" name="文本框 7"/>
          <p:cNvSpPr txBox="1">
            <a:spLocks noChangeArrowheads="1"/>
          </p:cNvSpPr>
          <p:nvPr/>
        </p:nvSpPr>
        <p:spPr bwMode="auto">
          <a:xfrm>
            <a:off x="2362539" y="1262718"/>
            <a:ext cx="8750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认识对称现象及轴对称图形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060992" y="1888721"/>
            <a:ext cx="987425" cy="754062"/>
            <a:chOff x="1277" y="3118"/>
            <a:chExt cx="1555" cy="1187"/>
          </a:xfrm>
        </p:grpSpPr>
        <p:pic>
          <p:nvPicPr>
            <p:cNvPr id="11270" name="Picture 46" descr="U1ppt题号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277" y="3118"/>
              <a:ext cx="1555" cy="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1" name="文本框 6"/>
            <p:cNvSpPr txBox="1">
              <a:spLocks noChangeArrowheads="1"/>
            </p:cNvSpPr>
            <p:nvPr/>
          </p:nvSpPr>
          <p:spPr bwMode="auto">
            <a:xfrm>
              <a:off x="1732" y="3262"/>
              <a:ext cx="610" cy="9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defTabSz="685800"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defTabSz="6858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defTabSz="6858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</a:p>
          </p:txBody>
        </p:sp>
      </p:grpSp>
      <p:sp>
        <p:nvSpPr>
          <p:cNvPr id="49" name="矩形 48"/>
          <p:cNvSpPr>
            <a:spLocks noChangeArrowheads="1"/>
          </p:cNvSpPr>
          <p:nvPr/>
        </p:nvSpPr>
        <p:spPr bwMode="auto">
          <a:xfrm>
            <a:off x="2362539" y="1913593"/>
            <a:ext cx="6851035" cy="60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err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Times New Roman" panose="02020603050405020304" pitchFamily="18" charset="0"/>
              </a:rPr>
              <a:t>先把一张纸对折，再画一画，剪一剪。</a:t>
            </a:r>
          </a:p>
        </p:txBody>
      </p:sp>
      <p:pic>
        <p:nvPicPr>
          <p:cNvPr id="2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1751" y="3429000"/>
            <a:ext cx="958532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9"/>
          <p:cNvSpPr txBox="1">
            <a:spLocks noChangeArrowheads="1"/>
          </p:cNvSpPr>
          <p:nvPr/>
        </p:nvSpPr>
        <p:spPr bwMode="auto">
          <a:xfrm>
            <a:off x="4091613" y="1374774"/>
            <a:ext cx="4008774" cy="523220"/>
          </a:xfrm>
          <a:prstGeom prst="rect">
            <a:avLst/>
          </a:prstGeom>
          <a:noFill/>
          <a:ln w="9525">
            <a:solidFill>
              <a:srgbClr val="F58C2E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剪其他的图形</a:t>
            </a:r>
          </a:p>
        </p:txBody>
      </p:sp>
      <p:sp>
        <p:nvSpPr>
          <p:cNvPr id="11" name="TextBox 19"/>
          <p:cNvSpPr txBox="1">
            <a:spLocks noChangeArrowheads="1"/>
          </p:cNvSpPr>
          <p:nvPr/>
        </p:nvSpPr>
        <p:spPr bwMode="auto">
          <a:xfrm>
            <a:off x="3256725" y="5675208"/>
            <a:ext cx="5678554" cy="523220"/>
          </a:xfrm>
          <a:prstGeom prst="rect">
            <a:avLst/>
          </a:prstGeom>
          <a:noFill/>
          <a:ln>
            <a:solidFill>
              <a:srgbClr val="F58C2E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在折痕两侧的图形能完全重合</a:t>
            </a:r>
          </a:p>
        </p:txBody>
      </p:sp>
      <p:pic>
        <p:nvPicPr>
          <p:cNvPr id="12" name="Picture 6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2213" y="2367376"/>
            <a:ext cx="690721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直接连接符 15"/>
          <p:cNvCxnSpPr/>
          <p:nvPr/>
        </p:nvCxnSpPr>
        <p:spPr>
          <a:xfrm flipH="1">
            <a:off x="3811588" y="2365789"/>
            <a:ext cx="0" cy="2540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6172200" y="2365789"/>
            <a:ext cx="0" cy="2540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8458200" y="2365789"/>
            <a:ext cx="0" cy="254000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4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1235490" y="1400313"/>
            <a:ext cx="9915525" cy="523220"/>
          </a:xfrm>
          <a:prstGeom prst="rect">
            <a:avLst/>
          </a:prstGeom>
          <a:noFill/>
          <a:ln w="9525">
            <a:solidFill>
              <a:srgbClr val="F58C2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像这样剪出来的图形都是对称的，它们都是轴对称图形</a:t>
            </a:r>
          </a:p>
        </p:txBody>
      </p:sp>
      <p:sp>
        <p:nvSpPr>
          <p:cNvPr id="9" name="TextBox 19"/>
          <p:cNvSpPr txBox="1">
            <a:spLocks noChangeArrowheads="1"/>
          </p:cNvSpPr>
          <p:nvPr/>
        </p:nvSpPr>
        <p:spPr bwMode="auto">
          <a:xfrm>
            <a:off x="1338677" y="5638938"/>
            <a:ext cx="9709150" cy="523220"/>
          </a:xfrm>
          <a:prstGeom prst="rect">
            <a:avLst/>
          </a:prstGeom>
          <a:noFill/>
          <a:ln w="9525">
            <a:solidFill>
              <a:srgbClr val="F58C2E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图形中间的那条折痕所在的直线就是图形的对称轴</a:t>
            </a:r>
          </a:p>
        </p:txBody>
      </p:sp>
      <p:pic>
        <p:nvPicPr>
          <p:cNvPr id="14339" name="Picture 51" descr="未标题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51345" y="2550129"/>
            <a:ext cx="2487612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0030" y="2424716"/>
            <a:ext cx="6602413" cy="271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 flipH="1">
            <a:off x="2895945" y="2518379"/>
            <a:ext cx="0" cy="243046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5387492" y="2518379"/>
            <a:ext cx="0" cy="243046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7676667" y="2518379"/>
            <a:ext cx="0" cy="243046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H="1">
            <a:off x="9837254" y="2518379"/>
            <a:ext cx="0" cy="243046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876641" y="292414"/>
            <a:ext cx="1415772" cy="424732"/>
          </a:xfrm>
        </p:spPr>
        <p:txBody>
          <a:bodyPr/>
          <a:lstStyle/>
          <a:p>
            <a:r>
              <a:rPr lang="zh-CN" altLang="en-US"/>
              <a:t>探索新知</a:t>
            </a:r>
          </a:p>
        </p:txBody>
      </p:sp>
      <p:sp>
        <p:nvSpPr>
          <p:cNvPr id="13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54475" y="292414"/>
            <a:ext cx="546945" cy="424732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宽屏</PresentationFormat>
  <Paragraphs>97</Paragraphs>
  <Slides>19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FandolFang R</vt:lpstr>
      <vt:lpstr>思源黑体 CN Bold</vt:lpstr>
      <vt:lpstr>思源黑体 CN Light</vt:lpstr>
      <vt:lpstr>宋体</vt:lpstr>
      <vt:lpstr>Arial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cp:lastPrinted>2020-07-20T11:25:00Z</cp:lastPrinted>
  <dcterms:created xsi:type="dcterms:W3CDTF">2020-07-20T11:25:00Z</dcterms:created>
  <dcterms:modified xsi:type="dcterms:W3CDTF">2021-01-08T23:17:58Z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2052-11.1.0.9828</vt:lpwstr>
  </property>
</Properties>
</file>