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369" r:id="rId4"/>
    <p:sldId id="370" r:id="rId5"/>
    <p:sldId id="261" r:id="rId6"/>
    <p:sldId id="295" r:id="rId7"/>
    <p:sldId id="371" r:id="rId8"/>
    <p:sldId id="376" r:id="rId9"/>
    <p:sldId id="377" r:id="rId10"/>
    <p:sldId id="323" r:id="rId11"/>
    <p:sldId id="293" r:id="rId12"/>
    <p:sldId id="353" r:id="rId13"/>
    <p:sldId id="354" r:id="rId14"/>
    <p:sldId id="355" r:id="rId15"/>
    <p:sldId id="360" r:id="rId16"/>
    <p:sldId id="288" r:id="rId17"/>
    <p:sldId id="287" r:id="rId18"/>
    <p:sldId id="258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C7761810-0DE9-43B9-96F5-76C35B5CA4D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6B94189-6548-43BE-857E-6A8EDD572B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3"/>
          <p:cNvSpPr/>
          <p:nvPr userDrawn="1"/>
        </p:nvSpPr>
        <p:spPr>
          <a:xfrm flipH="1">
            <a:off x="0" y="811414"/>
            <a:ext cx="3753458" cy="45719"/>
          </a:xfrm>
          <a:prstGeom prst="rect">
            <a:avLst/>
          </a:prstGeom>
          <a:gradFill flip="none" rotWithShape="0">
            <a:gsLst>
              <a:gs pos="100000">
                <a:srgbClr val="F01D06"/>
              </a:gs>
              <a:gs pos="0">
                <a:srgbClr val="F5AD14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609600" dist="152400" dir="13500000" sx="55000" sy="55000" algn="b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/>
              <a:ea typeface="思源黑体 CN Bold"/>
              <a:cs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3877985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smtClean="0">
                <a:gradFill flip="none" rotWithShape="1"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lvl="0" algn="ctr"/>
            <a:r>
              <a:rPr lang="zh-CN" altLang="en-US"/>
              <a:t>单击此处编辑母版文本样式</a:t>
            </a:r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254475" y="292414"/>
            <a:ext cx="546945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smtClean="0">
                <a:gradFill flip="none" rotWithShape="1"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228600" lvl="0" indent="-228600" algn="ctr"/>
            <a:r>
              <a:rPr lang="en-US" altLang="zh-CN"/>
              <a:t>01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128" y="0"/>
            <a:ext cx="12192000" cy="6857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13380" y="0"/>
            <a:ext cx="10799744" cy="6857999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0"/>
                </a:schemeClr>
              </a:gs>
              <a:gs pos="72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62137" y="1490027"/>
            <a:ext cx="7433735" cy="3750945"/>
          </a:xfrm>
          <a:prstGeom prst="rect">
            <a:avLst/>
          </a:prstGeom>
          <a:noFill/>
          <a:ln>
            <a:gradFill flip="none" rotWithShape="1">
              <a:gsLst>
                <a:gs pos="34000">
                  <a:schemeClr val="tx1">
                    <a:lumMod val="75000"/>
                    <a:lumOff val="25000"/>
                    <a:alpha val="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1046704" y="5006114"/>
            <a:ext cx="0" cy="14097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160919" y="1983444"/>
            <a:ext cx="4031873" cy="4505176"/>
            <a:chOff x="7226876" y="2188973"/>
            <a:chExt cx="4031873" cy="4505176"/>
          </a:xfrm>
        </p:grpSpPr>
        <p:sp>
          <p:nvSpPr>
            <p:cNvPr id="13" name="AutoShape2"/>
            <p:cNvSpPr/>
            <p:nvPr/>
          </p:nvSpPr>
          <p:spPr>
            <a:xfrm flipH="1">
              <a:off x="7226876" y="2835526"/>
              <a:ext cx="403187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6000">
                  <a:gradFill flip="none" rotWithShape="1"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平移与旋转</a:t>
              </a:r>
            </a:p>
          </p:txBody>
        </p:sp>
        <p:sp>
          <p:nvSpPr>
            <p:cNvPr id="14" name="AutoShape3"/>
            <p:cNvSpPr/>
            <p:nvPr/>
          </p:nvSpPr>
          <p:spPr>
            <a:xfrm flipH="1">
              <a:off x="7366080" y="4043043"/>
              <a:ext cx="3753458" cy="369332"/>
            </a:xfrm>
            <a:prstGeom prst="rect">
              <a:avLst/>
            </a:prstGeom>
            <a:gradFill flip="none" rotWithShape="0">
              <a:gsLst>
                <a:gs pos="100000">
                  <a:srgbClr val="F01D06"/>
                </a:gs>
                <a:gs pos="0">
                  <a:srgbClr val="F5AD14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609600" dist="152400" dir="13500000" sx="55000" sy="55000" algn="b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/>
                <a:ea typeface="思源黑体 CN Bold"/>
                <a:cs typeface="+mn-ea"/>
              </a:endParaRPr>
            </a:p>
          </p:txBody>
        </p:sp>
        <p:sp>
          <p:nvSpPr>
            <p:cNvPr id="15" name="AutoShape4"/>
            <p:cNvSpPr/>
            <p:nvPr/>
          </p:nvSpPr>
          <p:spPr>
            <a:xfrm flipH="1">
              <a:off x="7366079" y="4089210"/>
              <a:ext cx="37534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1200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TRANSLATION AND ROTATION</a:t>
              </a:r>
              <a:endParaRPr lang="zh-CN" altLang="en-US" sz="120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6" name="Text box1"/>
            <p:cNvSpPr txBox="1"/>
            <p:nvPr/>
          </p:nvSpPr>
          <p:spPr>
            <a:xfrm flipH="1">
              <a:off x="7631852" y="4596203"/>
              <a:ext cx="3279086" cy="26161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主讲老师：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   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授课日期：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xx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年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xx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月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xx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日</a:t>
              </a:r>
            </a:p>
          </p:txBody>
        </p:sp>
        <p:sp>
          <p:nvSpPr>
            <p:cNvPr id="17" name="AutoShape2"/>
            <p:cNvSpPr/>
            <p:nvPr/>
          </p:nvSpPr>
          <p:spPr>
            <a:xfrm flipH="1">
              <a:off x="7332403" y="2188973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二年级下册数学课件</a:t>
              </a:r>
            </a:p>
          </p:txBody>
        </p:sp>
        <p:sp>
          <p:nvSpPr>
            <p:cNvPr id="19" name="AutoShape2"/>
            <p:cNvSpPr/>
            <p:nvPr/>
          </p:nvSpPr>
          <p:spPr>
            <a:xfrm flipH="1">
              <a:off x="9762057" y="5770819"/>
              <a:ext cx="122341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3.2</a:t>
              </a:r>
              <a:endParaRPr lang="zh-CN" alt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8" name="AutoShape2"/>
          <p:cNvSpPr/>
          <p:nvPr/>
        </p:nvSpPr>
        <p:spPr>
          <a:xfrm flipH="1">
            <a:off x="10655209" y="369380"/>
            <a:ext cx="1075166" cy="2769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YOUR LOGO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4"/>
          <p:cNvSpPr txBox="1">
            <a:spLocks noChangeArrowheads="1"/>
          </p:cNvSpPr>
          <p:nvPr/>
        </p:nvSpPr>
        <p:spPr bwMode="auto">
          <a:xfrm>
            <a:off x="876641" y="1254125"/>
            <a:ext cx="10583176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例：判断：小亮跟同学一起去溜冰，溜冰鞋的滑轮的运动是平移现象（   ）</a:t>
            </a:r>
          </a:p>
        </p:txBody>
      </p:sp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876641" y="2092917"/>
            <a:ext cx="245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错误解答：</a:t>
            </a:r>
          </a:p>
        </p:txBody>
      </p:sp>
      <p:sp>
        <p:nvSpPr>
          <p:cNvPr id="19462" name="文本框 10"/>
          <p:cNvSpPr txBox="1">
            <a:spLocks noChangeArrowheads="1"/>
          </p:cNvSpPr>
          <p:nvPr/>
        </p:nvSpPr>
        <p:spPr bwMode="auto">
          <a:xfrm>
            <a:off x="2450827" y="2017670"/>
            <a:ext cx="784225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3699355" y="2088651"/>
            <a:ext cx="2671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正确解答：</a:t>
            </a:r>
          </a:p>
        </p:txBody>
      </p:sp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5280506" y="2013404"/>
            <a:ext cx="1090612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易错提醒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76641" y="3795413"/>
            <a:ext cx="2579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错因分析：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2482643" y="3713486"/>
            <a:ext cx="8944870" cy="189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平移是物体沿直线移动，本身方向不发生改变。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旋转是物体绕着某一点或轴运动，本身方向发生改变。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溜冰鞋的滑轮的运动是绕滑轮轴进行圆周运动，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在转动的过程中，方向发生了改变，因此溜冰鞋的滑轮的运动是旋转现象。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2" grpId="0"/>
      <p:bldP spid="20483" grpId="0"/>
      <p:bldP spid="4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>
            <a:spLocks noChangeArrowheads="1"/>
          </p:cNvSpPr>
          <p:nvPr/>
        </p:nvSpPr>
        <p:spPr bwMode="auto">
          <a:xfrm>
            <a:off x="896939" y="1509713"/>
            <a:ext cx="1039812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P33 T4)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哪些鱼可以通过平移与红色小鱼重合？把它们涂上颜色。</a:t>
            </a:r>
          </a:p>
        </p:txBody>
      </p:sp>
      <p:pic>
        <p:nvPicPr>
          <p:cNvPr id="24579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888" y="2909889"/>
            <a:ext cx="775811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8" t="30380" b="54063"/>
          <a:stretch>
            <a:fillRect/>
          </a:stretch>
        </p:blipFill>
        <p:spPr bwMode="auto">
          <a:xfrm>
            <a:off x="4891088" y="3228975"/>
            <a:ext cx="10906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8" t="30380" b="54063"/>
          <a:stretch>
            <a:fillRect/>
          </a:stretch>
        </p:blipFill>
        <p:spPr bwMode="auto">
          <a:xfrm>
            <a:off x="6205538" y="3214688"/>
            <a:ext cx="10906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8" t="30380" b="54063"/>
          <a:stretch>
            <a:fillRect/>
          </a:stretch>
        </p:blipFill>
        <p:spPr bwMode="auto">
          <a:xfrm>
            <a:off x="6205538" y="3786188"/>
            <a:ext cx="11350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6" descr="未标题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201" y="2228851"/>
            <a:ext cx="999966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矩形 10"/>
          <p:cNvSpPr>
            <a:spLocks noChangeArrowheads="1"/>
          </p:cNvSpPr>
          <p:nvPr/>
        </p:nvSpPr>
        <p:spPr bwMode="auto">
          <a:xfrm>
            <a:off x="1304925" y="911225"/>
            <a:ext cx="958215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P34 T7)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下列现象哪些是平移？哪些是旋转？</a:t>
            </a:r>
          </a:p>
        </p:txBody>
      </p:sp>
      <p:grpSp>
        <p:nvGrpSpPr>
          <p:cNvPr id="25603" name="组合 8"/>
          <p:cNvGrpSpPr/>
          <p:nvPr/>
        </p:nvGrpSpPr>
        <p:grpSpPr>
          <a:xfrm>
            <a:off x="2574926" y="2241551"/>
            <a:ext cx="7991475" cy="2582863"/>
            <a:chOff x="3818" y="3742"/>
            <a:chExt cx="12586" cy="4067"/>
          </a:xfrm>
        </p:grpSpPr>
        <p:sp>
          <p:nvSpPr>
            <p:cNvPr id="25604" name="文本框 3"/>
            <p:cNvSpPr txBox="1">
              <a:spLocks noChangeArrowheads="1"/>
            </p:cNvSpPr>
            <p:nvPr/>
          </p:nvSpPr>
          <p:spPr bwMode="auto">
            <a:xfrm>
              <a:off x="15311" y="5582"/>
              <a:ext cx="1093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⑤</a:t>
              </a:r>
            </a:p>
          </p:txBody>
        </p:sp>
        <p:sp>
          <p:nvSpPr>
            <p:cNvPr id="25605" name="文本框 4"/>
            <p:cNvSpPr txBox="1">
              <a:spLocks noChangeArrowheads="1"/>
            </p:cNvSpPr>
            <p:nvPr/>
          </p:nvSpPr>
          <p:spPr bwMode="auto">
            <a:xfrm>
              <a:off x="3818" y="5968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①</a:t>
              </a:r>
            </a:p>
          </p:txBody>
        </p:sp>
        <p:sp>
          <p:nvSpPr>
            <p:cNvPr id="25606" name="文本框 5"/>
            <p:cNvSpPr txBox="1">
              <a:spLocks noChangeArrowheads="1"/>
            </p:cNvSpPr>
            <p:nvPr/>
          </p:nvSpPr>
          <p:spPr bwMode="auto">
            <a:xfrm>
              <a:off x="6669" y="5786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②</a:t>
              </a:r>
            </a:p>
          </p:txBody>
        </p:sp>
        <p:sp>
          <p:nvSpPr>
            <p:cNvPr id="25607" name="文本框 6"/>
            <p:cNvSpPr txBox="1">
              <a:spLocks noChangeArrowheads="1"/>
            </p:cNvSpPr>
            <p:nvPr/>
          </p:nvSpPr>
          <p:spPr bwMode="auto">
            <a:xfrm>
              <a:off x="12204" y="6696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③</a:t>
              </a:r>
            </a:p>
          </p:txBody>
        </p:sp>
        <p:sp>
          <p:nvSpPr>
            <p:cNvPr id="25608" name="文本框 7"/>
            <p:cNvSpPr txBox="1">
              <a:spLocks noChangeArrowheads="1"/>
            </p:cNvSpPr>
            <p:nvPr/>
          </p:nvSpPr>
          <p:spPr bwMode="auto">
            <a:xfrm>
              <a:off x="13296" y="3742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④</a:t>
              </a:r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817688" y="5667375"/>
            <a:ext cx="84820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②③是平移</a:t>
            </a: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;</a:t>
            </a: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①④⑤是旋转。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0613" y="2694609"/>
            <a:ext cx="74723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1541463" y="1356762"/>
            <a:ext cx="927735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/>
              <a:t>3.下列现象中是旋转的在括号里画</a:t>
            </a:r>
            <a:r>
              <a:rPr lang="zh-CN" altLang="en-US"/>
              <a:t>“√”。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182938" y="4602785"/>
            <a:ext cx="514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505450" y="4602785"/>
            <a:ext cx="514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"/>
          <p:cNvSpPr txBox="1">
            <a:spLocks noChangeArrowheads="1"/>
          </p:cNvSpPr>
          <p:nvPr/>
        </p:nvSpPr>
        <p:spPr bwMode="auto">
          <a:xfrm>
            <a:off x="1274764" y="1054273"/>
            <a:ext cx="904557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/>
              <a:t>4.我会判断。（对的画“√”，错的画“×”）</a:t>
            </a:r>
          </a:p>
        </p:txBody>
      </p:sp>
      <p:sp>
        <p:nvSpPr>
          <p:cNvPr id="27650" name="文本框 1"/>
          <p:cNvSpPr txBox="1">
            <a:spLocks noChangeArrowheads="1"/>
          </p:cNvSpPr>
          <p:nvPr/>
        </p:nvSpPr>
        <p:spPr bwMode="auto">
          <a:xfrm>
            <a:off x="1069563" y="1559219"/>
            <a:ext cx="8253342" cy="22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（1）钟面上时针和分针的运动是平移。（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（2）旋转和平移都是日常生活中经常看到的现象。 （ 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（3）打开抽屉的过程是平移现象。（ 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（4）光盘在播放时的运动是旋转现象。（     ）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903312" y="1676285"/>
            <a:ext cx="51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903064" y="3881829"/>
            <a:ext cx="51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605756" y="2815942"/>
            <a:ext cx="51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310857" y="3347594"/>
            <a:ext cx="51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4" y="4291881"/>
            <a:ext cx="10155238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/>
              <a:t>5.在只能通过旋转得到图①的图形下面画“√”。</a:t>
            </a:r>
          </a:p>
        </p:txBody>
      </p:sp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3337" y="4701600"/>
            <a:ext cx="5438092" cy="17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475287" y="5881251"/>
            <a:ext cx="6207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160682" y="5881251"/>
            <a:ext cx="696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8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03205" y="1044556"/>
            <a:ext cx="5275883" cy="2691360"/>
            <a:chOff x="2168526" y="1793875"/>
            <a:chExt cx="7369175" cy="3759200"/>
          </a:xfrm>
        </p:grpSpPr>
        <p:pic>
          <p:nvPicPr>
            <p:cNvPr id="29698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8526" y="1793875"/>
              <a:ext cx="7369175" cy="375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5103813" y="4044950"/>
              <a:ext cx="1117719" cy="64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旋转</a:t>
              </a:r>
            </a:p>
          </p:txBody>
        </p:sp>
        <p:sp>
          <p:nvSpPr>
            <p:cNvPr id="3" name="文本框 2"/>
            <p:cNvSpPr txBox="1">
              <a:spLocks noChangeArrowheads="1"/>
            </p:cNvSpPr>
            <p:nvPr/>
          </p:nvSpPr>
          <p:spPr bwMode="auto">
            <a:xfrm>
              <a:off x="2371726" y="4044950"/>
              <a:ext cx="1117719" cy="64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平移</a:t>
              </a:r>
            </a:p>
          </p:txBody>
        </p:sp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4032251" y="2238376"/>
              <a:ext cx="1117719" cy="64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旋转</a:t>
              </a:r>
            </a:p>
          </p:txBody>
        </p:sp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6307139" y="2238376"/>
              <a:ext cx="1117719" cy="64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旋转</a:t>
              </a:r>
            </a:p>
          </p:txBody>
        </p:sp>
      </p:grpSp>
      <p:sp>
        <p:nvSpPr>
          <p:cNvPr id="29697" name="文本框 2"/>
          <p:cNvSpPr txBox="1">
            <a:spLocks noChangeArrowheads="1"/>
          </p:cNvSpPr>
          <p:nvPr/>
        </p:nvSpPr>
        <p:spPr bwMode="auto">
          <a:xfrm>
            <a:off x="896519" y="1044556"/>
            <a:ext cx="926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6.请在（ ）里填上“平移”或“旋转”。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  <p:pic>
        <p:nvPicPr>
          <p:cNvPr id="13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2119" y="4542971"/>
            <a:ext cx="1763349" cy="200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345" y="4421804"/>
            <a:ext cx="1692942" cy="20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896519" y="3782645"/>
            <a:ext cx="9331325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7.写出分针从 12 旋转到下面各个位置所经过的时间。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236648" y="5967288"/>
            <a:ext cx="731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838811" y="5967289"/>
            <a:ext cx="731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85402" y="1703615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185402" y="2862936"/>
            <a:ext cx="9821196" cy="26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物体在直线方向上运动，本身的形状、大小和方向不发生改变，只改变物体的位置，这种运动现象就是</a:t>
            </a:r>
            <a:r>
              <a:rPr lang="zh-CN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平移</a:t>
            </a: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物体或图形以一个点或一个轴为中心进行圆周运动的现象就是</a:t>
            </a:r>
            <a:r>
              <a:rPr lang="zh-CN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旋转</a:t>
            </a: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。</a:t>
            </a:r>
            <a:endParaRPr lang="en-US" altLang="zh-CN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09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25558" y="2590192"/>
            <a:ext cx="10800132" cy="3154625"/>
          </a:xfrm>
          <a:prstGeom prst="rect">
            <a:avLst/>
          </a:prstGeom>
          <a:noFill/>
          <a:ln>
            <a:solidFill>
              <a:srgbClr val="F58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128" y="0"/>
            <a:ext cx="12192000" cy="6857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13380" y="0"/>
            <a:ext cx="10799744" cy="6857999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0"/>
                </a:schemeClr>
              </a:gs>
              <a:gs pos="72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62137" y="1490027"/>
            <a:ext cx="7433735" cy="3750945"/>
          </a:xfrm>
          <a:prstGeom prst="rect">
            <a:avLst/>
          </a:prstGeom>
          <a:noFill/>
          <a:ln>
            <a:gradFill flip="none" rotWithShape="1">
              <a:gsLst>
                <a:gs pos="34000">
                  <a:schemeClr val="tx1">
                    <a:lumMod val="75000"/>
                    <a:lumOff val="25000"/>
                    <a:alpha val="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1046704" y="5006114"/>
            <a:ext cx="0" cy="14097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160920" y="1983444"/>
            <a:ext cx="4031873" cy="4505176"/>
            <a:chOff x="7226877" y="2188973"/>
            <a:chExt cx="4031873" cy="4505176"/>
          </a:xfrm>
        </p:grpSpPr>
        <p:sp>
          <p:nvSpPr>
            <p:cNvPr id="13" name="AutoShape2"/>
            <p:cNvSpPr/>
            <p:nvPr/>
          </p:nvSpPr>
          <p:spPr>
            <a:xfrm flipH="1">
              <a:off x="7226877" y="2755643"/>
              <a:ext cx="4031873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500">
                  <a:gradFill flip="none" rotWithShape="1"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谢谢倾听</a:t>
              </a:r>
            </a:p>
          </p:txBody>
        </p:sp>
        <p:sp>
          <p:nvSpPr>
            <p:cNvPr id="14" name="AutoShape3"/>
            <p:cNvSpPr/>
            <p:nvPr/>
          </p:nvSpPr>
          <p:spPr>
            <a:xfrm flipH="1">
              <a:off x="7366080" y="4043043"/>
              <a:ext cx="3753458" cy="369332"/>
            </a:xfrm>
            <a:prstGeom prst="rect">
              <a:avLst/>
            </a:prstGeom>
            <a:gradFill flip="none" rotWithShape="0">
              <a:gsLst>
                <a:gs pos="100000">
                  <a:srgbClr val="F01D06"/>
                </a:gs>
                <a:gs pos="0">
                  <a:srgbClr val="F5AD14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609600" dist="152400" dir="13500000" sx="55000" sy="55000" algn="b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/>
                <a:ea typeface="思源黑体 CN Bold"/>
                <a:cs typeface="+mn-ea"/>
              </a:endParaRPr>
            </a:p>
          </p:txBody>
        </p:sp>
        <p:sp>
          <p:nvSpPr>
            <p:cNvPr id="15" name="AutoShape4"/>
            <p:cNvSpPr/>
            <p:nvPr/>
          </p:nvSpPr>
          <p:spPr>
            <a:xfrm flipH="1">
              <a:off x="7366079" y="4089210"/>
              <a:ext cx="37534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1200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THANK YOU FOR LISTENING</a:t>
              </a:r>
              <a:endParaRPr lang="zh-CN" altLang="en-US" sz="120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6" name="Text box1"/>
            <p:cNvSpPr txBox="1"/>
            <p:nvPr/>
          </p:nvSpPr>
          <p:spPr>
            <a:xfrm flipH="1">
              <a:off x="7661349" y="4596203"/>
              <a:ext cx="3220092" cy="26161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主讲老师：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   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授课日期：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xx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年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xx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月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xx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日</a:t>
              </a:r>
            </a:p>
          </p:txBody>
        </p:sp>
        <p:sp>
          <p:nvSpPr>
            <p:cNvPr id="17" name="AutoShape2"/>
            <p:cNvSpPr/>
            <p:nvPr/>
          </p:nvSpPr>
          <p:spPr>
            <a:xfrm flipH="1">
              <a:off x="7332403" y="2188973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二年级下册数学课件</a:t>
              </a:r>
            </a:p>
          </p:txBody>
        </p:sp>
        <p:sp>
          <p:nvSpPr>
            <p:cNvPr id="19" name="AutoShape2"/>
            <p:cNvSpPr/>
            <p:nvPr/>
          </p:nvSpPr>
          <p:spPr>
            <a:xfrm flipH="1">
              <a:off x="9762057" y="5770819"/>
              <a:ext cx="122341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3.2</a:t>
              </a:r>
              <a:endParaRPr lang="zh-CN" alt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8" name="AutoShape2"/>
          <p:cNvSpPr/>
          <p:nvPr/>
        </p:nvSpPr>
        <p:spPr>
          <a:xfrm flipH="1">
            <a:off x="10655209" y="369380"/>
            <a:ext cx="1075166" cy="2769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YOUR LOGO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1234450" y="1270829"/>
            <a:ext cx="9561305" cy="16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感知平移和旋转现象。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endParaRPr lang="zh-CN" altLang="en-US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正确判断、区别平移和旋转现象。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学习目标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234450" y="4436459"/>
            <a:ext cx="9561305" cy="196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小明坐在小亮的后面，小亮坐在小明的（      ）面；</a:t>
            </a:r>
            <a:endParaRPr lang="en-US" altLang="zh-CN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小静坐在小丽的左边，小丽坐在小静的（      ）边。</a:t>
            </a:r>
          </a:p>
        </p:txBody>
      </p:sp>
      <p:sp>
        <p:nvSpPr>
          <p:cNvPr id="7" name="文本占位符 1"/>
          <p:cNvSpPr txBox="1"/>
          <p:nvPr/>
        </p:nvSpPr>
        <p:spPr>
          <a:xfrm>
            <a:off x="876641" y="3696583"/>
            <a:ext cx="1415772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kern="1200" smtClean="0">
                <a:gradFill flip="none" rotWithShape="1"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复习导入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254475" y="3696583"/>
            <a:ext cx="546945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kern="1200" smtClean="0">
                <a:gradFill flip="none" rotWithShape="1"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02</a:t>
            </a:r>
            <a:endParaRPr 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719667" y="5876533"/>
            <a:ext cx="71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右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719667" y="456689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前</a:t>
            </a:r>
          </a:p>
        </p:txBody>
      </p:sp>
      <p:sp>
        <p:nvSpPr>
          <p:cNvPr id="11" name="AutoShape3"/>
          <p:cNvSpPr/>
          <p:nvPr/>
        </p:nvSpPr>
        <p:spPr>
          <a:xfrm flipH="1">
            <a:off x="0" y="4332634"/>
            <a:ext cx="3753458" cy="45719"/>
          </a:xfrm>
          <a:prstGeom prst="rect">
            <a:avLst/>
          </a:prstGeom>
          <a:gradFill flip="none" rotWithShape="0">
            <a:gsLst>
              <a:gs pos="100000">
                <a:srgbClr val="F01D06"/>
              </a:gs>
              <a:gs pos="0">
                <a:srgbClr val="F5AD14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609600" dist="152400" dir="13500000" sx="55000" sy="55000" algn="b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/>
              <a:ea typeface="思源黑体 CN Bold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p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013" y="1293309"/>
            <a:ext cx="6722378" cy="306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1882776" y="4731164"/>
            <a:ext cx="2416175" cy="13169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沿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水平方向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的直线运动。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4792663" y="4731164"/>
            <a:ext cx="2417762" cy="13169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沿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竖直方向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的直线运动。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7704139" y="4731164"/>
            <a:ext cx="2416175" cy="13169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沿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水平方向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的直线运动。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7275" y="2743339"/>
            <a:ext cx="3906838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4"/>
          <p:cNvSpPr txBox="1">
            <a:spLocks noChangeArrowheads="1"/>
          </p:cNvSpPr>
          <p:nvPr/>
        </p:nvSpPr>
        <p:spPr bwMode="auto">
          <a:xfrm>
            <a:off x="4502032" y="2893357"/>
            <a:ext cx="800219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电梯升降</a:t>
            </a:r>
          </a:p>
        </p:txBody>
      </p:sp>
      <p:sp>
        <p:nvSpPr>
          <p:cNvPr id="10244" name="文本框 5"/>
          <p:cNvSpPr txBox="1">
            <a:spLocks noChangeArrowheads="1"/>
          </p:cNvSpPr>
          <p:nvPr/>
        </p:nvSpPr>
        <p:spPr bwMode="auto">
          <a:xfrm>
            <a:off x="10164645" y="2402026"/>
            <a:ext cx="800219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抽屉的推和拉</a:t>
            </a:r>
          </a:p>
        </p:txBody>
      </p:sp>
      <p:pic>
        <p:nvPicPr>
          <p:cNvPr id="10245" name="图片 7" descr="t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338" y="2519501"/>
            <a:ext cx="3048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468813" y="2818297"/>
            <a:ext cx="6678612" cy="3051175"/>
            <a:chOff x="6803" y="4000"/>
            <a:chExt cx="10518" cy="4805"/>
          </a:xfrm>
        </p:grpSpPr>
        <p:pic>
          <p:nvPicPr>
            <p:cNvPr id="11266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3" y="4000"/>
              <a:ext cx="10518" cy="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" name="文本框 6"/>
            <p:cNvSpPr txBox="1">
              <a:spLocks noChangeArrowheads="1"/>
            </p:cNvSpPr>
            <p:nvPr/>
          </p:nvSpPr>
          <p:spPr bwMode="auto">
            <a:xfrm>
              <a:off x="7600" y="7504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①</a:t>
              </a:r>
            </a:p>
          </p:txBody>
        </p:sp>
        <p:sp>
          <p:nvSpPr>
            <p:cNvPr id="11268" name="文本框 7"/>
            <p:cNvSpPr txBox="1">
              <a:spLocks noChangeArrowheads="1"/>
            </p:cNvSpPr>
            <p:nvPr/>
          </p:nvSpPr>
          <p:spPr bwMode="auto">
            <a:xfrm>
              <a:off x="10149" y="4843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②</a:t>
              </a:r>
            </a:p>
          </p:txBody>
        </p:sp>
        <p:sp>
          <p:nvSpPr>
            <p:cNvPr id="11269" name="文本框 8"/>
            <p:cNvSpPr txBox="1">
              <a:spLocks noChangeArrowheads="1"/>
            </p:cNvSpPr>
            <p:nvPr/>
          </p:nvSpPr>
          <p:spPr bwMode="auto">
            <a:xfrm>
              <a:off x="12707" y="5956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③</a:t>
              </a:r>
            </a:p>
          </p:txBody>
        </p:sp>
        <p:sp>
          <p:nvSpPr>
            <p:cNvPr id="11270" name="文本框 9"/>
            <p:cNvSpPr txBox="1">
              <a:spLocks noChangeArrowheads="1"/>
            </p:cNvSpPr>
            <p:nvPr/>
          </p:nvSpPr>
          <p:spPr bwMode="auto">
            <a:xfrm>
              <a:off x="14064" y="7692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④</a:t>
              </a:r>
            </a:p>
          </p:txBody>
        </p:sp>
        <p:sp>
          <p:nvSpPr>
            <p:cNvPr id="11271" name="文本框 10"/>
            <p:cNvSpPr txBox="1">
              <a:spLocks noChangeArrowheads="1"/>
            </p:cNvSpPr>
            <p:nvPr/>
          </p:nvSpPr>
          <p:spPr bwMode="auto">
            <a:xfrm>
              <a:off x="16229" y="6415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⑤</a:t>
              </a:r>
            </a:p>
          </p:txBody>
        </p:sp>
        <p:sp>
          <p:nvSpPr>
            <p:cNvPr id="11272" name="文本框 11"/>
            <p:cNvSpPr txBox="1">
              <a:spLocks noChangeArrowheads="1"/>
            </p:cNvSpPr>
            <p:nvPr/>
          </p:nvSpPr>
          <p:spPr bwMode="auto">
            <a:xfrm>
              <a:off x="14742" y="4730"/>
              <a:ext cx="1092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⑥</a:t>
              </a:r>
            </a:p>
          </p:txBody>
        </p:sp>
      </p:grpSp>
      <p:sp>
        <p:nvSpPr>
          <p:cNvPr id="11275" name="文本框 5"/>
          <p:cNvSpPr txBox="1">
            <a:spLocks noChangeArrowheads="1"/>
          </p:cNvSpPr>
          <p:nvPr/>
        </p:nvSpPr>
        <p:spPr bwMode="auto">
          <a:xfrm>
            <a:off x="906463" y="106362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11276" name="文本框 7"/>
          <p:cNvSpPr txBox="1">
            <a:spLocks noChangeArrowheads="1"/>
          </p:cNvSpPr>
          <p:nvPr/>
        </p:nvSpPr>
        <p:spPr bwMode="auto">
          <a:xfrm>
            <a:off x="2214978" y="1063626"/>
            <a:ext cx="6402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认识平移现象和图形的平移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60414" y="1759753"/>
            <a:ext cx="987425" cy="754062"/>
            <a:chOff x="1277" y="3118"/>
            <a:chExt cx="1555" cy="1187"/>
          </a:xfrm>
        </p:grpSpPr>
        <p:pic>
          <p:nvPicPr>
            <p:cNvPr id="11278" name="Picture 46" descr="U1ppt题号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214978" y="1854209"/>
            <a:ext cx="7055017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移移看，哪几座小房子可以通过平移相互重合？</a:t>
            </a: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7" t="41666" r="45187" b="23724"/>
          <a:stretch>
            <a:fillRect/>
          </a:stretch>
        </p:blipFill>
        <p:spPr bwMode="auto">
          <a:xfrm>
            <a:off x="4829175" y="4247046"/>
            <a:ext cx="9858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7" t="41666" r="45187" b="23724"/>
          <a:stretch>
            <a:fillRect/>
          </a:stretch>
        </p:blipFill>
        <p:spPr bwMode="auto">
          <a:xfrm rot="16200000">
            <a:off x="5824538" y="3346934"/>
            <a:ext cx="984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906463" y="3240571"/>
            <a:ext cx="3562350" cy="242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</a:t>
            </a:r>
            <a:r>
              <a:rPr lang="zh-CN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④⑥三座小房子可以通过平移相互重合。</a:t>
            </a:r>
          </a:p>
        </p:txBody>
      </p:sp>
      <p:sp>
        <p:nvSpPr>
          <p:cNvPr id="2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0.00023 L 0.3194 -0.16644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3.7037E-07 L 0.28307 0.09606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-0.00023 L 0.31823 0.13727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3.7037E-07 L 0.12448 0.08472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小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1064" y="3190472"/>
            <a:ext cx="23590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684903" y="1186159"/>
            <a:ext cx="5872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P30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14339" name="文本框 1"/>
          <p:cNvSpPr txBox="1">
            <a:spLocks noChangeArrowheads="1"/>
          </p:cNvSpPr>
          <p:nvPr/>
        </p:nvSpPr>
        <p:spPr bwMode="auto">
          <a:xfrm>
            <a:off x="901700" y="1949748"/>
            <a:ext cx="9945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用第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121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页中的学具画一排小汽车。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038" y="3190473"/>
            <a:ext cx="94996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小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263" y="3190472"/>
            <a:ext cx="23606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小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0088" y="3190472"/>
            <a:ext cx="23606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084263" y="5586414"/>
            <a:ext cx="63103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小汽车的大小和方向不变。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小试牛刀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209 L 0.20117 0.00209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209 L 0.20118 0.00209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209 L 0.20118 0.00209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5"/>
          <p:cNvSpPr txBox="1">
            <a:spLocks noChangeArrowheads="1"/>
          </p:cNvSpPr>
          <p:nvPr/>
        </p:nvSpPr>
        <p:spPr bwMode="auto">
          <a:xfrm>
            <a:off x="906463" y="106362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15364" name="文本框 7"/>
          <p:cNvSpPr txBox="1">
            <a:spLocks noChangeArrowheads="1"/>
          </p:cNvSpPr>
          <p:nvPr/>
        </p:nvSpPr>
        <p:spPr bwMode="auto">
          <a:xfrm>
            <a:off x="2292413" y="1063626"/>
            <a:ext cx="5806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认识旋转现象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01420" y="1601452"/>
            <a:ext cx="987425" cy="754062"/>
            <a:chOff x="1277" y="3118"/>
            <a:chExt cx="1555" cy="1187"/>
          </a:xfrm>
        </p:grpSpPr>
        <p:pic>
          <p:nvPicPr>
            <p:cNvPr id="15366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292413" y="1714501"/>
            <a:ext cx="6550819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观察这些游乐项目，它们有什么共同点？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65543" name="Group 43"/>
          <p:cNvGrpSpPr/>
          <p:nvPr/>
        </p:nvGrpSpPr>
        <p:grpSpPr>
          <a:xfrm>
            <a:off x="1747839" y="2700339"/>
            <a:ext cx="9039225" cy="3362325"/>
            <a:chOff x="295" y="1298"/>
            <a:chExt cx="4943" cy="1703"/>
          </a:xfrm>
        </p:grpSpPr>
        <p:pic>
          <p:nvPicPr>
            <p:cNvPr id="15370" name="Picture 44" descr="未标题-0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42" b="11256"/>
            <a:stretch>
              <a:fillRect/>
            </a:stretch>
          </p:blipFill>
          <p:spPr bwMode="auto">
            <a:xfrm>
              <a:off x="295" y="1298"/>
              <a:ext cx="3175" cy="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45" descr="未标题-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0" y="1707"/>
              <a:ext cx="1678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96478" y="3291027"/>
            <a:ext cx="730250" cy="739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575367" y="3641726"/>
            <a:ext cx="730250" cy="739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887666" y="3810691"/>
            <a:ext cx="730250" cy="739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1987550" y="5957928"/>
            <a:ext cx="821690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这些都是旋转现象，它们都是围着中心旋转。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5" grpId="0" animBg="1"/>
      <p:bldP spid="16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>
            <a:spLocks noChangeArrowheads="1"/>
          </p:cNvSpPr>
          <p:nvPr/>
        </p:nvSpPr>
        <p:spPr bwMode="auto">
          <a:xfrm>
            <a:off x="3816350" y="1476032"/>
            <a:ext cx="4559300" cy="584775"/>
          </a:xfrm>
          <a:prstGeom prst="rect">
            <a:avLst/>
          </a:prstGeom>
          <a:noFill/>
          <a:ln w="9525">
            <a:solidFill>
              <a:srgbClr val="F58C2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生活中的旋转现象</a:t>
            </a:r>
          </a:p>
        </p:txBody>
      </p:sp>
      <p:pic>
        <p:nvPicPr>
          <p:cNvPr id="14" name="Picture 76" descr="u3jx03-5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613" y="2683636"/>
            <a:ext cx="1128712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7" descr="u3jx03-5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/>
          <a:stretch>
            <a:fillRect/>
          </a:stretch>
        </p:blipFill>
        <p:spPr bwMode="auto">
          <a:xfrm>
            <a:off x="4759325" y="2683636"/>
            <a:ext cx="2382838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8" descr="u3jx03-5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7425" y="2683636"/>
            <a:ext cx="20320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41336" y="5126797"/>
            <a:ext cx="3298856" cy="523220"/>
          </a:xfrm>
          <a:prstGeom prst="rect">
            <a:avLst/>
          </a:prstGeom>
          <a:noFill/>
          <a:ln w="9525">
            <a:solidFill>
              <a:srgbClr val="F58C2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风扇叶子的转动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460108" y="5126797"/>
            <a:ext cx="2982862" cy="523220"/>
          </a:xfrm>
          <a:prstGeom prst="rect">
            <a:avLst/>
          </a:prstGeom>
          <a:noFill/>
          <a:ln w="9525">
            <a:solidFill>
              <a:srgbClr val="F58C2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旋转门的转动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964352" y="5126797"/>
            <a:ext cx="3316562" cy="523220"/>
          </a:xfrm>
          <a:prstGeom prst="rect">
            <a:avLst/>
          </a:prstGeom>
          <a:noFill/>
          <a:ln w="9525">
            <a:solidFill>
              <a:srgbClr val="F58C2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钟表指针的转动</a:t>
            </a: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>
            <a:spLocks noChangeArrowheads="1"/>
          </p:cNvSpPr>
          <p:nvPr/>
        </p:nvSpPr>
        <p:spPr bwMode="auto">
          <a:xfrm>
            <a:off x="682150" y="1142035"/>
            <a:ext cx="5888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P31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962647" y="1650721"/>
            <a:ext cx="802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用第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121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页中的学具照样子做陀螺。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157008" y="5715965"/>
            <a:ext cx="387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请同学们自己动手做一做。</a:t>
            </a:r>
          </a:p>
        </p:txBody>
      </p:sp>
      <p:pic>
        <p:nvPicPr>
          <p:cNvPr id="21508" name="Picture 33" descr="未标题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307" y="2725051"/>
            <a:ext cx="9313386" cy="23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小试牛刀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宽屏</PresentationFormat>
  <Paragraphs>135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FandolFang R</vt:lpstr>
      <vt:lpstr>思源黑体 CN Bold</vt:lpstr>
      <vt:lpstr>思源黑体 CN Light</vt:lpstr>
      <vt:lpstr>宋体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cp:lastPrinted>2020-07-20T11:25:00Z</cp:lastPrinted>
  <dcterms:created xsi:type="dcterms:W3CDTF">2020-07-20T11:25:00Z</dcterms:created>
  <dcterms:modified xsi:type="dcterms:W3CDTF">2021-01-08T23:18:13Z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