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1" r:id="rId4"/>
    <p:sldId id="369" r:id="rId5"/>
    <p:sldId id="370" r:id="rId6"/>
    <p:sldId id="295" r:id="rId7"/>
    <p:sldId id="351" r:id="rId8"/>
    <p:sldId id="353" r:id="rId9"/>
    <p:sldId id="355" r:id="rId10"/>
    <p:sldId id="356" r:id="rId11"/>
    <p:sldId id="287" r:id="rId12"/>
    <p:sldId id="288" r:id="rId13"/>
    <p:sldId id="2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44860C0E-CB50-41D1-ABF3-5DCC1787DF9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3CB19F7-DE77-4551-AF04-1F565595698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19F7-DE77-4551-AF04-1F5655956987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87" y="0"/>
            <a:ext cx="937259" cy="122719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50" y="438150"/>
            <a:ext cx="57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4572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21925" t="402" r="18288" b="402"/>
          <a:stretch>
            <a:fillRect/>
          </a:stretch>
        </p:blipFill>
        <p:spPr>
          <a:xfrm>
            <a:off x="-349530" y="500000"/>
            <a:ext cx="6566768" cy="6572250"/>
          </a:xfrm>
          <a:custGeom>
            <a:avLst/>
            <a:gdLst>
              <a:gd name="connsiteX0" fmla="*/ 3280643 w 6566768"/>
              <a:gd name="connsiteY0" fmla="*/ 0 h 6572250"/>
              <a:gd name="connsiteX1" fmla="*/ 6566768 w 6566768"/>
              <a:gd name="connsiteY1" fmla="*/ 3286125 h 6572250"/>
              <a:gd name="connsiteX2" fmla="*/ 3280643 w 6566768"/>
              <a:gd name="connsiteY2" fmla="*/ 6572250 h 6572250"/>
              <a:gd name="connsiteX3" fmla="*/ 11484 w 6566768"/>
              <a:gd name="connsiteY3" fmla="*/ 3622112 h 6572250"/>
              <a:gd name="connsiteX4" fmla="*/ 0 w 6566768"/>
              <a:gd name="connsiteY4" fmla="*/ 3471090 h 6572250"/>
              <a:gd name="connsiteX5" fmla="*/ 0 w 6566768"/>
              <a:gd name="connsiteY5" fmla="*/ 3101161 h 6572250"/>
              <a:gd name="connsiteX6" fmla="*/ 11484 w 6566768"/>
              <a:gd name="connsiteY6" fmla="*/ 2950138 h 6572250"/>
              <a:gd name="connsiteX7" fmla="*/ 3280643 w 6566768"/>
              <a:gd name="connsiteY7" fmla="*/ 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6768" h="6572250">
                <a:moveTo>
                  <a:pt x="3280643" y="0"/>
                </a:moveTo>
                <a:cubicBezTo>
                  <a:pt x="5095520" y="0"/>
                  <a:pt x="6566768" y="1471248"/>
                  <a:pt x="6566768" y="3286125"/>
                </a:cubicBezTo>
                <a:cubicBezTo>
                  <a:pt x="6566768" y="5101002"/>
                  <a:pt x="5095520" y="6572250"/>
                  <a:pt x="3280643" y="6572250"/>
                </a:cubicBezTo>
                <a:cubicBezTo>
                  <a:pt x="1579196" y="6572250"/>
                  <a:pt x="179766" y="5279161"/>
                  <a:pt x="11484" y="3622112"/>
                </a:cubicBezTo>
                <a:lnTo>
                  <a:pt x="0" y="3471090"/>
                </a:lnTo>
                <a:lnTo>
                  <a:pt x="0" y="3101161"/>
                </a:lnTo>
                <a:lnTo>
                  <a:pt x="11484" y="2950138"/>
                </a:lnTo>
                <a:cubicBezTo>
                  <a:pt x="179766" y="1293089"/>
                  <a:pt x="1579196" y="0"/>
                  <a:pt x="3280643" y="0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706469" y="-2655900"/>
            <a:ext cx="3416090" cy="341609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1077256" y="4726040"/>
            <a:ext cx="4248150" cy="424815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8" name="圆: 空心 7"/>
          <p:cNvSpPr/>
          <p:nvPr/>
        </p:nvSpPr>
        <p:spPr>
          <a:xfrm flipH="1">
            <a:off x="-1046159" y="-193888"/>
            <a:ext cx="7960026" cy="7960026"/>
          </a:xfrm>
          <a:prstGeom prst="donut">
            <a:avLst>
              <a:gd name="adj" fmla="val 14628"/>
            </a:avLst>
          </a:prstGeom>
          <a:gradFill flip="none" rotWithShape="1">
            <a:gsLst>
              <a:gs pos="59000">
                <a:srgbClr val="1C46F2"/>
              </a:gs>
              <a:gs pos="0">
                <a:srgbClr val="00B0F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 flipH="1">
            <a:off x="-378926" y="473345"/>
            <a:ext cx="6625560" cy="6625560"/>
          </a:xfrm>
          <a:prstGeom prst="arc">
            <a:avLst>
              <a:gd name="adj1" fmla="val 676062"/>
              <a:gd name="adj2" fmla="val 15260273"/>
            </a:avLst>
          </a:prstGeom>
          <a:ln w="635000" cap="flat">
            <a:gradFill flip="none" rotWithShape="1">
              <a:gsLst>
                <a:gs pos="0">
                  <a:srgbClr val="059EF0">
                    <a:lumMod val="98000"/>
                  </a:srgbClr>
                </a:gs>
                <a:gs pos="71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3600000" flipH="1">
            <a:off x="-43211" y="809060"/>
            <a:ext cx="5954130" cy="5954130"/>
          </a:xfrm>
          <a:prstGeom prst="arc">
            <a:avLst>
              <a:gd name="adj1" fmla="val 676062"/>
              <a:gd name="adj2" fmla="val 14718583"/>
            </a:avLst>
          </a:prstGeom>
          <a:ln w="254000" cap="rnd">
            <a:gradFill>
              <a:gsLst>
                <a:gs pos="19000">
                  <a:schemeClr val="bg1"/>
                </a:gs>
                <a:gs pos="79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3600000" flipH="1">
            <a:off x="508731" y="1361002"/>
            <a:ext cx="4850246" cy="4850246"/>
          </a:xfrm>
          <a:prstGeom prst="arc">
            <a:avLst>
              <a:gd name="adj1" fmla="val 19441499"/>
              <a:gd name="adj2" fmla="val 4872065"/>
            </a:avLst>
          </a:prstGeom>
          <a:ln w="254000" cap="rnd">
            <a:gradFill flip="none" rotWithShape="1">
              <a:gsLst>
                <a:gs pos="48000">
                  <a:srgbClr val="059EF0"/>
                </a:gs>
                <a:gs pos="84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14532" y="1547186"/>
            <a:ext cx="5049533" cy="2660032"/>
            <a:chOff x="505868" y="1547186"/>
            <a:chExt cx="5049533" cy="2660032"/>
          </a:xfrm>
        </p:grpSpPr>
        <p:sp>
          <p:nvSpPr>
            <p:cNvPr id="14" name="文本框 13"/>
            <p:cNvSpPr txBox="1"/>
            <p:nvPr/>
          </p:nvSpPr>
          <p:spPr>
            <a:xfrm>
              <a:off x="505868" y="2214962"/>
              <a:ext cx="5049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有余数的除法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6744" y="3476409"/>
              <a:ext cx="4928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二年级下册数学课件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842916" y="218150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03562" y="154718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人教版  课时  </a:t>
              </a:r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6.5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55863" y="4519873"/>
            <a:ext cx="3601977" cy="1935891"/>
            <a:chOff x="3484532" y="4842938"/>
            <a:chExt cx="5405776" cy="2235068"/>
          </a:xfrm>
        </p:grpSpPr>
        <p:sp>
          <p:nvSpPr>
            <p:cNvPr id="20" name="矩形 19"/>
            <p:cNvSpPr/>
            <p:nvPr/>
          </p:nvSpPr>
          <p:spPr>
            <a:xfrm>
              <a:off x="3484532" y="4842938"/>
              <a:ext cx="2193317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授课人：</a:t>
              </a:r>
              <a:r>
                <a:rPr lang="en-US" altLang="zh-CN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90140" y="4842938"/>
              <a:ext cx="2400168" cy="319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532" y="6758199"/>
              <a:ext cx="1421215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某某小学</a:t>
              </a: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10953402" y="-377982"/>
            <a:ext cx="632520" cy="63252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文本框 2"/>
          <p:cNvSpPr txBox="1"/>
          <p:nvPr/>
        </p:nvSpPr>
        <p:spPr>
          <a:xfrm>
            <a:off x="1162050" y="1227455"/>
            <a:ext cx="10784205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按照上面的规律摆放图形，第21个图形是什么？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046605" y="1998486"/>
            <a:ext cx="7186930" cy="605790"/>
            <a:chOff x="3401" y="4843"/>
            <a:chExt cx="11318" cy="954"/>
          </a:xfrm>
        </p:grpSpPr>
        <p:sp>
          <p:nvSpPr>
            <p:cNvPr id="6" name="流程图: 摘录 5"/>
            <p:cNvSpPr/>
            <p:nvPr/>
          </p:nvSpPr>
          <p:spPr>
            <a:xfrm>
              <a:off x="5734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401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568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流程图: 摘录 6"/>
            <p:cNvSpPr/>
            <p:nvPr/>
          </p:nvSpPr>
          <p:spPr>
            <a:xfrm>
              <a:off x="6929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流程图: 摘录 10"/>
            <p:cNvSpPr/>
            <p:nvPr/>
          </p:nvSpPr>
          <p:spPr>
            <a:xfrm>
              <a:off x="10381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048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9215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流程图: 摘录 16"/>
            <p:cNvSpPr/>
            <p:nvPr/>
          </p:nvSpPr>
          <p:spPr>
            <a:xfrm>
              <a:off x="11576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370" y="4843"/>
              <a:ext cx="234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……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824672" y="2987366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21÷4=5……1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86885" y="2996255"/>
            <a:ext cx="379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个图形是圆形。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1888489" y="1944512"/>
            <a:ext cx="819150" cy="83248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62050" y="3732682"/>
            <a:ext cx="9629140" cy="504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7.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一列有规律的数：1，3，5，7，1，3，5，7，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个数字是几？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24672" y="4407256"/>
            <a:ext cx="223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35÷4=8……3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58915" y="4413605"/>
            <a:ext cx="308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个数字是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31335" y="4407256"/>
            <a:ext cx="233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1   3   5   7</a:t>
            </a:r>
          </a:p>
        </p:txBody>
      </p:sp>
      <p:sp>
        <p:nvSpPr>
          <p:cNvPr id="29" name="圆角矩形 3"/>
          <p:cNvSpPr/>
          <p:nvPr/>
        </p:nvSpPr>
        <p:spPr>
          <a:xfrm>
            <a:off x="5438140" y="4400908"/>
            <a:ext cx="512766" cy="504946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bldLvl="0" animBg="1"/>
      <p:bldP spid="25" grpId="0"/>
      <p:bldP spid="27" grpId="0"/>
      <p:bldP spid="28" grpId="0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62050" y="2039488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1033145" y="2927985"/>
            <a:ext cx="10125710" cy="2497863"/>
          </a:xfrm>
          <a:prstGeom prst="rect">
            <a:avLst/>
          </a:prstGeom>
          <a:noFill/>
          <a:ln w="9525">
            <a:solidFill>
              <a:srgbClr val="1C46F2"/>
            </a:solidFill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解答这类题时，余数是几，就与某一组里的第几个图形相同；没有余数，就与某一组里的最后一个图形相同。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21925" t="402" r="18288" b="402"/>
          <a:stretch>
            <a:fillRect/>
          </a:stretch>
        </p:blipFill>
        <p:spPr>
          <a:xfrm>
            <a:off x="-349530" y="500000"/>
            <a:ext cx="6566768" cy="6572250"/>
          </a:xfrm>
          <a:custGeom>
            <a:avLst/>
            <a:gdLst>
              <a:gd name="connsiteX0" fmla="*/ 3280643 w 6566768"/>
              <a:gd name="connsiteY0" fmla="*/ 0 h 6572250"/>
              <a:gd name="connsiteX1" fmla="*/ 6566768 w 6566768"/>
              <a:gd name="connsiteY1" fmla="*/ 3286125 h 6572250"/>
              <a:gd name="connsiteX2" fmla="*/ 3280643 w 6566768"/>
              <a:gd name="connsiteY2" fmla="*/ 6572250 h 6572250"/>
              <a:gd name="connsiteX3" fmla="*/ 11484 w 6566768"/>
              <a:gd name="connsiteY3" fmla="*/ 3622112 h 6572250"/>
              <a:gd name="connsiteX4" fmla="*/ 0 w 6566768"/>
              <a:gd name="connsiteY4" fmla="*/ 3471090 h 6572250"/>
              <a:gd name="connsiteX5" fmla="*/ 0 w 6566768"/>
              <a:gd name="connsiteY5" fmla="*/ 3101161 h 6572250"/>
              <a:gd name="connsiteX6" fmla="*/ 11484 w 6566768"/>
              <a:gd name="connsiteY6" fmla="*/ 2950138 h 6572250"/>
              <a:gd name="connsiteX7" fmla="*/ 3280643 w 6566768"/>
              <a:gd name="connsiteY7" fmla="*/ 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6768" h="6572250">
                <a:moveTo>
                  <a:pt x="3280643" y="0"/>
                </a:moveTo>
                <a:cubicBezTo>
                  <a:pt x="5095520" y="0"/>
                  <a:pt x="6566768" y="1471248"/>
                  <a:pt x="6566768" y="3286125"/>
                </a:cubicBezTo>
                <a:cubicBezTo>
                  <a:pt x="6566768" y="5101002"/>
                  <a:pt x="5095520" y="6572250"/>
                  <a:pt x="3280643" y="6572250"/>
                </a:cubicBezTo>
                <a:cubicBezTo>
                  <a:pt x="1579196" y="6572250"/>
                  <a:pt x="179766" y="5279161"/>
                  <a:pt x="11484" y="3622112"/>
                </a:cubicBezTo>
                <a:lnTo>
                  <a:pt x="0" y="3471090"/>
                </a:lnTo>
                <a:lnTo>
                  <a:pt x="0" y="3101161"/>
                </a:lnTo>
                <a:lnTo>
                  <a:pt x="11484" y="2950138"/>
                </a:lnTo>
                <a:cubicBezTo>
                  <a:pt x="179766" y="1293089"/>
                  <a:pt x="1579196" y="0"/>
                  <a:pt x="3280643" y="0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706469" y="-2655900"/>
            <a:ext cx="3416090" cy="341609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1077256" y="4726040"/>
            <a:ext cx="4248150" cy="424815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8" name="圆: 空心 7"/>
          <p:cNvSpPr/>
          <p:nvPr/>
        </p:nvSpPr>
        <p:spPr>
          <a:xfrm flipH="1">
            <a:off x="-1046159" y="-193888"/>
            <a:ext cx="7960026" cy="7960026"/>
          </a:xfrm>
          <a:prstGeom prst="donut">
            <a:avLst>
              <a:gd name="adj" fmla="val 14628"/>
            </a:avLst>
          </a:prstGeom>
          <a:gradFill flip="none" rotWithShape="1">
            <a:gsLst>
              <a:gs pos="59000">
                <a:srgbClr val="1C46F2"/>
              </a:gs>
              <a:gs pos="0">
                <a:srgbClr val="00B0F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 flipH="1">
            <a:off x="-378926" y="473345"/>
            <a:ext cx="6625560" cy="6625560"/>
          </a:xfrm>
          <a:prstGeom prst="arc">
            <a:avLst>
              <a:gd name="adj1" fmla="val 676062"/>
              <a:gd name="adj2" fmla="val 15260273"/>
            </a:avLst>
          </a:prstGeom>
          <a:ln w="635000" cap="flat">
            <a:gradFill flip="none" rotWithShape="1">
              <a:gsLst>
                <a:gs pos="0">
                  <a:srgbClr val="059EF0">
                    <a:lumMod val="98000"/>
                  </a:srgbClr>
                </a:gs>
                <a:gs pos="71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3600000" flipH="1">
            <a:off x="-43211" y="809060"/>
            <a:ext cx="5954130" cy="5954130"/>
          </a:xfrm>
          <a:prstGeom prst="arc">
            <a:avLst>
              <a:gd name="adj1" fmla="val 676062"/>
              <a:gd name="adj2" fmla="val 14718583"/>
            </a:avLst>
          </a:prstGeom>
          <a:ln w="254000" cap="rnd">
            <a:gradFill>
              <a:gsLst>
                <a:gs pos="19000">
                  <a:schemeClr val="bg1"/>
                </a:gs>
                <a:gs pos="79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3600000" flipH="1">
            <a:off x="508731" y="1361002"/>
            <a:ext cx="4850246" cy="4850246"/>
          </a:xfrm>
          <a:prstGeom prst="arc">
            <a:avLst>
              <a:gd name="adj1" fmla="val 19441499"/>
              <a:gd name="adj2" fmla="val 4872065"/>
            </a:avLst>
          </a:prstGeom>
          <a:ln w="254000" cap="rnd">
            <a:gradFill flip="none" rotWithShape="1">
              <a:gsLst>
                <a:gs pos="48000">
                  <a:srgbClr val="059EF0"/>
                </a:gs>
                <a:gs pos="84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14532" y="1792686"/>
            <a:ext cx="5082130" cy="2414532"/>
            <a:chOff x="505868" y="1792686"/>
            <a:chExt cx="5082130" cy="2414532"/>
          </a:xfrm>
        </p:grpSpPr>
        <p:sp>
          <p:nvSpPr>
            <p:cNvPr id="14" name="文本框 13"/>
            <p:cNvSpPr txBox="1"/>
            <p:nvPr/>
          </p:nvSpPr>
          <p:spPr>
            <a:xfrm>
              <a:off x="505868" y="2460462"/>
              <a:ext cx="5049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谢谢同学倾听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9341" y="3715480"/>
              <a:ext cx="4928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THANK YOU FOR LISTENING</a:t>
              </a:r>
              <a:endParaRPr lang="zh-CN" altLang="en-US" sz="2000" dirty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842916" y="242700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03562" y="179268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人教版  课时  </a:t>
              </a:r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6.5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55863" y="4519873"/>
            <a:ext cx="3601977" cy="1935891"/>
            <a:chOff x="3484532" y="4842938"/>
            <a:chExt cx="5405776" cy="2235068"/>
          </a:xfrm>
        </p:grpSpPr>
        <p:sp>
          <p:nvSpPr>
            <p:cNvPr id="20" name="矩形 19"/>
            <p:cNvSpPr/>
            <p:nvPr/>
          </p:nvSpPr>
          <p:spPr>
            <a:xfrm>
              <a:off x="3484532" y="4842938"/>
              <a:ext cx="2193317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授课人：</a:t>
              </a:r>
              <a:r>
                <a:rPr lang="en-US" altLang="zh-CN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90140" y="4842938"/>
              <a:ext cx="2400168" cy="319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532" y="6758199"/>
              <a:ext cx="1421215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某某小学</a:t>
              </a: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10953402" y="-377982"/>
            <a:ext cx="632520" cy="63252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/>
          <p:nvPr/>
        </p:nvSpPr>
        <p:spPr>
          <a:xfrm>
            <a:off x="606425" y="1598083"/>
            <a:ext cx="10979150" cy="1090748"/>
          </a:xfrm>
          <a:prstGeom prst="rect">
            <a:avLst/>
          </a:prstGeom>
          <a:noFill/>
          <a:ln w="9525">
            <a:solidFill>
              <a:srgbClr val="1C46F2"/>
            </a:solidFill>
          </a:ln>
        </p:spPr>
        <p:txBody>
          <a:bodyPr wrap="square" anchor="t">
            <a:spAutoFit/>
          </a:bodyPr>
          <a:lstStyle/>
          <a:p>
            <a:pPr marL="742950" indent="-742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进一步学会用有余数的除法解决生活中的简单实际问题。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742950" indent="-742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理解并掌握解答按规律排列有关问题的思路和方法。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pic>
        <p:nvPicPr>
          <p:cNvPr id="6" name="图片 5" descr="u=3538099836,3804803591&amp;fm=26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b="18616"/>
          <a:stretch>
            <a:fillRect/>
          </a:stretch>
        </p:blipFill>
        <p:spPr>
          <a:xfrm>
            <a:off x="1309689" y="3092011"/>
            <a:ext cx="4058492" cy="37659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8791" y="470028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97347" y="33148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46408" y="33148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2537" y="386477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9689" y="469979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7263" y="3520280"/>
            <a:ext cx="5648427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这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个手指分别代表数字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依次类推。请同学们数一数，当你数到某个数时，让老师猜出这个数在哪个手指上。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5"/>
          <p:cNvSpPr txBox="1"/>
          <p:nvPr/>
        </p:nvSpPr>
        <p:spPr>
          <a:xfrm>
            <a:off x="1162050" y="1182905"/>
            <a:ext cx="159861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7172" name="文本框 7"/>
          <p:cNvSpPr txBox="1"/>
          <p:nvPr/>
        </p:nvSpPr>
        <p:spPr>
          <a:xfrm>
            <a:off x="2337190" y="1182904"/>
            <a:ext cx="20821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周期问题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59193" y="1785938"/>
            <a:ext cx="987425" cy="754062"/>
            <a:chOff x="1277" y="3118"/>
            <a:chExt cx="1555" cy="1187"/>
          </a:xfrm>
        </p:grpSpPr>
        <p:pic>
          <p:nvPicPr>
            <p:cNvPr id="7174" name="Picture 46" descr="U1ppt题号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" y="3118"/>
              <a:ext cx="1555" cy="1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5" name="文本框 6"/>
            <p:cNvSpPr txBox="1"/>
            <p:nvPr/>
          </p:nvSpPr>
          <p:spPr>
            <a:xfrm>
              <a:off x="1732" y="3262"/>
              <a:ext cx="610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2337190" y="1833779"/>
            <a:ext cx="9228137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按照右边的规律摆小旗。这样摆下去，第 16 面小旗应该是什么颜色？</a:t>
            </a:r>
          </a:p>
        </p:txBody>
      </p:sp>
      <p:sp>
        <p:nvSpPr>
          <p:cNvPr id="6" name="对话气泡: 圆角矩形 20"/>
          <p:cNvSpPr/>
          <p:nvPr/>
        </p:nvSpPr>
        <p:spPr>
          <a:xfrm>
            <a:off x="7360018" y="2506342"/>
            <a:ext cx="3969099" cy="528934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知道了哪些数学信息？</a:t>
            </a:r>
            <a:endParaRPr lang="zh-CN" altLang="en-US" sz="2400" b="1" noProof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52906" y="3170445"/>
            <a:ext cx="8756015" cy="929640"/>
            <a:chOff x="2080712" y="2313755"/>
            <a:chExt cx="4863098" cy="515989"/>
          </a:xfrm>
        </p:grpSpPr>
        <p:grpSp>
          <p:nvGrpSpPr>
            <p:cNvPr id="18" name="组合 17"/>
            <p:cNvGrpSpPr/>
            <p:nvPr/>
          </p:nvGrpSpPr>
          <p:grpSpPr>
            <a:xfrm>
              <a:off x="2080712" y="2313755"/>
              <a:ext cx="302476" cy="515989"/>
              <a:chOff x="1671145" y="1597572"/>
              <a:chExt cx="714703" cy="1219201"/>
            </a:xfrm>
          </p:grpSpPr>
          <p:sp>
            <p:nvSpPr>
              <p:cNvPr id="19" name="直角三角形 1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2460764" y="2313755"/>
              <a:ext cx="302476" cy="515989"/>
              <a:chOff x="1671145" y="1597572"/>
              <a:chExt cx="714703" cy="1219201"/>
            </a:xfrm>
          </p:grpSpPr>
          <p:sp>
            <p:nvSpPr>
              <p:cNvPr id="24" name="直角三角形 23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2840816" y="2313755"/>
              <a:ext cx="302476" cy="515989"/>
              <a:chOff x="1671145" y="1597572"/>
              <a:chExt cx="714703" cy="1219201"/>
            </a:xfrm>
          </p:grpSpPr>
          <p:sp>
            <p:nvSpPr>
              <p:cNvPr id="35" name="直角三角形 34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3220867" y="2313755"/>
              <a:ext cx="302476" cy="515989"/>
              <a:chOff x="1671145" y="1597572"/>
              <a:chExt cx="714703" cy="1219201"/>
            </a:xfrm>
          </p:grpSpPr>
          <p:sp>
            <p:nvSpPr>
              <p:cNvPr id="38" name="直角三角形 37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3600919" y="2313755"/>
              <a:ext cx="302476" cy="515989"/>
              <a:chOff x="1671145" y="1597572"/>
              <a:chExt cx="714703" cy="1219201"/>
            </a:xfrm>
          </p:grpSpPr>
          <p:sp>
            <p:nvSpPr>
              <p:cNvPr id="41" name="直角三角形 40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3980971" y="2313755"/>
              <a:ext cx="302476" cy="515989"/>
              <a:chOff x="1671145" y="1597572"/>
              <a:chExt cx="714703" cy="1219201"/>
            </a:xfrm>
          </p:grpSpPr>
          <p:sp>
            <p:nvSpPr>
              <p:cNvPr id="44" name="直角三角形 43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>
              <a:off x="4361023" y="2313755"/>
              <a:ext cx="302476" cy="515989"/>
              <a:chOff x="1671145" y="1597572"/>
              <a:chExt cx="714703" cy="1219201"/>
            </a:xfrm>
          </p:grpSpPr>
          <p:sp>
            <p:nvSpPr>
              <p:cNvPr id="47" name="直角三角形 46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" name="组合 2"/>
            <p:cNvGrpSpPr/>
            <p:nvPr/>
          </p:nvGrpSpPr>
          <p:grpSpPr>
            <a:xfrm>
              <a:off x="4741075" y="2313755"/>
              <a:ext cx="302476" cy="515989"/>
              <a:chOff x="1671145" y="1597572"/>
              <a:chExt cx="714703" cy="1219201"/>
            </a:xfrm>
          </p:grpSpPr>
          <p:sp>
            <p:nvSpPr>
              <p:cNvPr id="50" name="直角三角形 49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/>
            <p:nvPr/>
          </p:nvGrpSpPr>
          <p:grpSpPr>
            <a:xfrm>
              <a:off x="5121127" y="2313755"/>
              <a:ext cx="302476" cy="515989"/>
              <a:chOff x="1671145" y="1597572"/>
              <a:chExt cx="714703" cy="1219201"/>
            </a:xfrm>
          </p:grpSpPr>
          <p:sp>
            <p:nvSpPr>
              <p:cNvPr id="53" name="直角三角形 52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501178" y="2313755"/>
              <a:ext cx="302476" cy="515989"/>
              <a:chOff x="1671145" y="1597572"/>
              <a:chExt cx="714703" cy="1219201"/>
            </a:xfrm>
          </p:grpSpPr>
          <p:sp>
            <p:nvSpPr>
              <p:cNvPr id="56" name="直角三角形 55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5881230" y="2313755"/>
              <a:ext cx="302476" cy="515989"/>
              <a:chOff x="1671145" y="1597572"/>
              <a:chExt cx="714703" cy="1219201"/>
            </a:xfrm>
          </p:grpSpPr>
          <p:sp>
            <p:nvSpPr>
              <p:cNvPr id="59" name="直角三角形 5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6261282" y="2313755"/>
              <a:ext cx="302476" cy="515989"/>
              <a:chOff x="1671145" y="1597572"/>
              <a:chExt cx="714703" cy="1219201"/>
            </a:xfrm>
          </p:grpSpPr>
          <p:sp>
            <p:nvSpPr>
              <p:cNvPr id="62" name="直角三角形 61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/>
            <p:cNvGrpSpPr/>
            <p:nvPr/>
          </p:nvGrpSpPr>
          <p:grpSpPr>
            <a:xfrm>
              <a:off x="6641334" y="2313755"/>
              <a:ext cx="302476" cy="515989"/>
              <a:chOff x="1671145" y="1597572"/>
              <a:chExt cx="714703" cy="1219201"/>
            </a:xfrm>
          </p:grpSpPr>
          <p:sp>
            <p:nvSpPr>
              <p:cNvPr id="65" name="直角三角形 64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  <p:graphicFrame>
        <p:nvGraphicFramePr>
          <p:cNvPr id="80" name="表格 79"/>
          <p:cNvGraphicFramePr/>
          <p:nvPr/>
        </p:nvGraphicFramePr>
        <p:xfrm>
          <a:off x="2720288" y="4377739"/>
          <a:ext cx="6751424" cy="2042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7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9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已知条件</a:t>
                      </a:r>
                    </a:p>
                  </a:txBody>
                  <a:tcPr marL="65453" marR="65453" marT="32726" marB="32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9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所提问题</a:t>
                      </a:r>
                    </a:p>
                  </a:txBody>
                  <a:tcPr marL="65453" marR="65453" marT="32726" marB="32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6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300" dirty="0">
                        <a:latin typeface="FandolFang R" panose="00000500000000000000" pitchFamily="50" charset="-122"/>
                        <a:ea typeface="FandolFang R" panose="00000500000000000000" pitchFamily="50" charset="-122"/>
                      </a:endParaRPr>
                    </a:p>
                  </a:txBody>
                  <a:tcPr marL="65453" marR="65453" marT="32726" marB="32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300" dirty="0">
                        <a:latin typeface="FandolFang R" panose="00000500000000000000" pitchFamily="50" charset="-122"/>
                        <a:ea typeface="FandolFang R" panose="00000500000000000000" pitchFamily="50" charset="-122"/>
                      </a:endParaRPr>
                    </a:p>
                  </a:txBody>
                  <a:tcPr marL="65453" marR="65453" marT="32726" marB="32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/>
        </p:nvSpPr>
        <p:spPr>
          <a:xfrm>
            <a:off x="3038706" y="5013986"/>
            <a:ext cx="2829467" cy="782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小旗排列规律：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“黄、红、红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”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289392" y="5450292"/>
            <a:ext cx="310332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面小旗应该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是什么颜色？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3845502" y="5827467"/>
            <a:ext cx="1215875" cy="464125"/>
            <a:chOff x="2368" y="5403"/>
            <a:chExt cx="3013" cy="1464"/>
          </a:xfrm>
        </p:grpSpPr>
        <p:grpSp>
          <p:nvGrpSpPr>
            <p:cNvPr id="84" name="组合 83"/>
            <p:cNvGrpSpPr/>
            <p:nvPr/>
          </p:nvGrpSpPr>
          <p:grpSpPr>
            <a:xfrm>
              <a:off x="2368" y="5403"/>
              <a:ext cx="858" cy="1464"/>
              <a:chOff x="1671145" y="1597572"/>
              <a:chExt cx="714703" cy="1219201"/>
            </a:xfrm>
          </p:grpSpPr>
          <p:sp>
            <p:nvSpPr>
              <p:cNvPr id="91" name="直角三角形 90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/>
            <p:nvPr/>
          </p:nvGrpSpPr>
          <p:grpSpPr>
            <a:xfrm>
              <a:off x="3446" y="5403"/>
              <a:ext cx="858" cy="1464"/>
              <a:chOff x="1671145" y="1597572"/>
              <a:chExt cx="714703" cy="1219201"/>
            </a:xfrm>
          </p:grpSpPr>
          <p:sp>
            <p:nvSpPr>
              <p:cNvPr id="89" name="直角三角形 8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组合 85"/>
            <p:cNvGrpSpPr/>
            <p:nvPr/>
          </p:nvGrpSpPr>
          <p:grpSpPr>
            <a:xfrm>
              <a:off x="4523" y="5403"/>
              <a:ext cx="858" cy="1464"/>
              <a:chOff x="1671145" y="1597572"/>
              <a:chExt cx="714703" cy="1219201"/>
            </a:xfrm>
          </p:grpSpPr>
          <p:sp>
            <p:nvSpPr>
              <p:cNvPr id="87" name="直角三角形 86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 bldLvl="0" animBg="1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183260" y="1179155"/>
            <a:ext cx="45053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方法一：接着画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03734" y="2578486"/>
            <a:ext cx="544830" cy="929640"/>
            <a:chOff x="1671145" y="1597572"/>
            <a:chExt cx="714703" cy="1219201"/>
          </a:xfrm>
        </p:grpSpPr>
        <p:sp>
          <p:nvSpPr>
            <p:cNvPr id="19" name="直角三角形 18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288264" y="2578486"/>
            <a:ext cx="544830" cy="929640"/>
            <a:chOff x="1671145" y="1597572"/>
            <a:chExt cx="714703" cy="1219201"/>
          </a:xfrm>
        </p:grpSpPr>
        <p:sp>
          <p:nvSpPr>
            <p:cNvPr id="24" name="直角三角形 23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972159" y="2578486"/>
            <a:ext cx="544830" cy="929640"/>
            <a:chOff x="1671145" y="1597572"/>
            <a:chExt cx="714703" cy="1219201"/>
          </a:xfrm>
        </p:grpSpPr>
        <p:sp>
          <p:nvSpPr>
            <p:cNvPr id="35" name="直角三角形 34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3656689" y="2578486"/>
            <a:ext cx="544830" cy="929640"/>
            <a:chOff x="1671145" y="1597572"/>
            <a:chExt cx="714703" cy="1219201"/>
          </a:xfrm>
        </p:grpSpPr>
        <p:sp>
          <p:nvSpPr>
            <p:cNvPr id="38" name="直角三角形 37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340584" y="2578486"/>
            <a:ext cx="544830" cy="929640"/>
            <a:chOff x="1671145" y="1597572"/>
            <a:chExt cx="714703" cy="1219201"/>
          </a:xfrm>
        </p:grpSpPr>
        <p:sp>
          <p:nvSpPr>
            <p:cNvPr id="41" name="直角三角形 40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5025114" y="2578486"/>
            <a:ext cx="544830" cy="929640"/>
            <a:chOff x="1671145" y="1597572"/>
            <a:chExt cx="714703" cy="1219201"/>
          </a:xfrm>
        </p:grpSpPr>
        <p:sp>
          <p:nvSpPr>
            <p:cNvPr id="44" name="直角三角形 43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5709644" y="2578486"/>
            <a:ext cx="544830" cy="929640"/>
            <a:chOff x="1671145" y="1597572"/>
            <a:chExt cx="714703" cy="1219201"/>
          </a:xfrm>
        </p:grpSpPr>
        <p:sp>
          <p:nvSpPr>
            <p:cNvPr id="47" name="直角三角形 46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393539" y="2578486"/>
            <a:ext cx="544830" cy="929640"/>
            <a:chOff x="1671145" y="1597572"/>
            <a:chExt cx="714703" cy="1219201"/>
          </a:xfrm>
        </p:grpSpPr>
        <p:sp>
          <p:nvSpPr>
            <p:cNvPr id="50" name="直角三角形 49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7078069" y="2578486"/>
            <a:ext cx="544830" cy="929640"/>
            <a:chOff x="1671145" y="1597572"/>
            <a:chExt cx="714703" cy="1219201"/>
          </a:xfrm>
        </p:grpSpPr>
        <p:sp>
          <p:nvSpPr>
            <p:cNvPr id="53" name="直角三角形 52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7762599" y="2578486"/>
            <a:ext cx="544830" cy="929640"/>
            <a:chOff x="1671145" y="1597572"/>
            <a:chExt cx="714703" cy="1219201"/>
          </a:xfrm>
        </p:grpSpPr>
        <p:sp>
          <p:nvSpPr>
            <p:cNvPr id="56" name="直角三角形 55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8446494" y="2578486"/>
            <a:ext cx="544830" cy="929640"/>
            <a:chOff x="1671145" y="1597572"/>
            <a:chExt cx="714703" cy="1219201"/>
          </a:xfrm>
        </p:grpSpPr>
        <p:sp>
          <p:nvSpPr>
            <p:cNvPr id="59" name="直角三角形 58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9131024" y="2578486"/>
            <a:ext cx="544830" cy="929640"/>
            <a:chOff x="1671145" y="1597572"/>
            <a:chExt cx="714703" cy="1219201"/>
          </a:xfrm>
        </p:grpSpPr>
        <p:sp>
          <p:nvSpPr>
            <p:cNvPr id="62" name="直角三角形 61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9814919" y="2578486"/>
            <a:ext cx="544830" cy="929640"/>
            <a:chOff x="1671145" y="1597572"/>
            <a:chExt cx="714703" cy="1219201"/>
          </a:xfrm>
        </p:grpSpPr>
        <p:sp>
          <p:nvSpPr>
            <p:cNvPr id="65" name="直角三角形 64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603734" y="4363471"/>
            <a:ext cx="544830" cy="929640"/>
            <a:chOff x="1671145" y="1597572"/>
            <a:chExt cx="714703" cy="1219201"/>
          </a:xfrm>
        </p:grpSpPr>
        <p:sp>
          <p:nvSpPr>
            <p:cNvPr id="11" name="直角三角形 10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288264" y="4363471"/>
            <a:ext cx="544830" cy="929640"/>
            <a:chOff x="1671145" y="1597572"/>
            <a:chExt cx="714703" cy="1219201"/>
          </a:xfrm>
        </p:grpSpPr>
        <p:sp>
          <p:nvSpPr>
            <p:cNvPr id="14" name="直角三角形 13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2972159" y="4363471"/>
            <a:ext cx="544830" cy="929640"/>
            <a:chOff x="1671145" y="1597572"/>
            <a:chExt cx="714703" cy="1219201"/>
          </a:xfrm>
        </p:grpSpPr>
        <p:sp>
          <p:nvSpPr>
            <p:cNvPr id="17" name="直角三角形 16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393549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856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309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650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01519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14929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6994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5447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8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6788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9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473039" y="350812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10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139789" y="350812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11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802094" y="350812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12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492974" y="350812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13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266549" y="529311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14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021564" y="529311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15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634974" y="529311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883385" y="4908302"/>
            <a:ext cx="65271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答：第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面小旗应该是黄色。</a:t>
            </a:r>
          </a:p>
        </p:txBody>
      </p:sp>
      <p:sp>
        <p:nvSpPr>
          <p:cNvPr id="7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76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5115402" y="1989373"/>
            <a:ext cx="3413014" cy="428668"/>
          </a:xfrm>
          <a:prstGeom prst="rect">
            <a:avLst/>
          </a:prstGeom>
          <a:solidFill>
            <a:schemeClr val="bg1"/>
          </a:solidFill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求</a:t>
            </a:r>
            <a:r>
              <a:rPr lang="en-US" altLang="zh-CN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里面有几个</a:t>
            </a:r>
            <a:r>
              <a:rPr lang="en-US" altLang="zh-CN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2" name="下箭头 51"/>
          <p:cNvSpPr/>
          <p:nvPr/>
        </p:nvSpPr>
        <p:spPr>
          <a:xfrm>
            <a:off x="4386264" y="2278063"/>
            <a:ext cx="360363" cy="431800"/>
          </a:xfrm>
          <a:prstGeom prst="downArrow">
            <a:avLst/>
          </a:prstGeom>
          <a:noFill/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922146" y="2782570"/>
            <a:ext cx="6386513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16÷3</a:t>
            </a:r>
            <a:endParaRPr lang="zh-CN" altLang="en-US" sz="4000" b="1" noProof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653665" y="5380355"/>
            <a:ext cx="136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32"/>
          <p:cNvSpPr txBox="1"/>
          <p:nvPr/>
        </p:nvSpPr>
        <p:spPr>
          <a:xfrm>
            <a:off x="3234690" y="3502661"/>
            <a:ext cx="4368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2200275" y="4071620"/>
            <a:ext cx="1782445" cy="808355"/>
            <a:chOff x="3230" y="6412"/>
            <a:chExt cx="2807" cy="1273"/>
          </a:xfrm>
        </p:grpSpPr>
        <p:sp>
          <p:nvSpPr>
            <p:cNvPr id="10247" name="TextBox 28"/>
            <p:cNvSpPr txBox="1"/>
            <p:nvPr/>
          </p:nvSpPr>
          <p:spPr>
            <a:xfrm>
              <a:off x="4258" y="6570"/>
              <a:ext cx="1424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1 6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230" y="6412"/>
              <a:ext cx="2807" cy="1115"/>
              <a:chOff x="14130" y="5220"/>
              <a:chExt cx="2807" cy="1115"/>
            </a:xfrm>
          </p:grpSpPr>
          <p:sp>
            <p:nvSpPr>
              <p:cNvPr id="10248" name="TextBox 31"/>
              <p:cNvSpPr txBox="1"/>
              <p:nvPr/>
            </p:nvSpPr>
            <p:spPr>
              <a:xfrm>
                <a:off x="14130" y="5220"/>
                <a:ext cx="765" cy="11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10249" name="任意多边形 6"/>
              <p:cNvSpPr/>
              <p:nvPr/>
            </p:nvSpPr>
            <p:spPr>
              <a:xfrm>
                <a:off x="14661" y="5430"/>
                <a:ext cx="274" cy="739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55" y="318"/>
                  </a:cxn>
                  <a:cxn ang="0">
                    <a:pos x="0" y="739"/>
                  </a:cxn>
                </a:cxnLst>
                <a:rect l="0" t="0" r="0" b="0"/>
                <a:pathLst>
                  <a:path w="114699" h="594149">
                    <a:moveTo>
                      <a:pt x="91273" y="0"/>
                    </a:moveTo>
                    <a:cubicBezTo>
                      <a:pt x="123817" y="48419"/>
                      <a:pt x="115621" y="186797"/>
                      <a:pt x="106957" y="256329"/>
                    </a:cubicBezTo>
                    <a:cubicBezTo>
                      <a:pt x="98293" y="325861"/>
                      <a:pt x="48419" y="455243"/>
                      <a:pt x="0" y="594149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14867" y="5437"/>
                <a:ext cx="207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51" name="TextBox 28"/>
          <p:cNvSpPr txBox="1"/>
          <p:nvPr/>
        </p:nvSpPr>
        <p:spPr>
          <a:xfrm>
            <a:off x="2869566" y="4673601"/>
            <a:ext cx="8934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1 5</a:t>
            </a:r>
          </a:p>
        </p:txBody>
      </p:sp>
      <p:sp>
        <p:nvSpPr>
          <p:cNvPr id="10252" name="TextBox 28"/>
          <p:cNvSpPr txBox="1"/>
          <p:nvPr/>
        </p:nvSpPr>
        <p:spPr>
          <a:xfrm>
            <a:off x="3089910" y="5380356"/>
            <a:ext cx="720069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1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241358" y="2779396"/>
            <a:ext cx="5160387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=5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（组）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……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（面）</a:t>
            </a:r>
          </a:p>
        </p:txBody>
      </p:sp>
      <p:sp>
        <p:nvSpPr>
          <p:cNvPr id="58" name="下箭头 57"/>
          <p:cNvSpPr/>
          <p:nvPr/>
        </p:nvSpPr>
        <p:spPr>
          <a:xfrm>
            <a:off x="6523674" y="3546158"/>
            <a:ext cx="360363" cy="431800"/>
          </a:xfrm>
          <a:prstGeom prst="downArrow">
            <a:avLst/>
          </a:prstGeom>
          <a:noFill/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227956" y="3999231"/>
            <a:ext cx="3589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下一组的第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面。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6026151" y="4740275"/>
            <a:ext cx="1698625" cy="825500"/>
            <a:chOff x="2368" y="5403"/>
            <a:chExt cx="3013" cy="1464"/>
          </a:xfrm>
        </p:grpSpPr>
        <p:grpSp>
          <p:nvGrpSpPr>
            <p:cNvPr id="62" name="组合 61"/>
            <p:cNvGrpSpPr/>
            <p:nvPr/>
          </p:nvGrpSpPr>
          <p:grpSpPr>
            <a:xfrm>
              <a:off x="2368" y="5403"/>
              <a:ext cx="858" cy="1464"/>
              <a:chOff x="1671145" y="1597572"/>
              <a:chExt cx="714703" cy="1219201"/>
            </a:xfrm>
          </p:grpSpPr>
          <p:sp>
            <p:nvSpPr>
              <p:cNvPr id="63" name="直角三角形 62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/>
            <p:cNvGrpSpPr/>
            <p:nvPr/>
          </p:nvGrpSpPr>
          <p:grpSpPr>
            <a:xfrm>
              <a:off x="3446" y="5403"/>
              <a:ext cx="858" cy="1464"/>
              <a:chOff x="1671145" y="1597572"/>
              <a:chExt cx="714703" cy="1219201"/>
            </a:xfrm>
          </p:grpSpPr>
          <p:sp>
            <p:nvSpPr>
              <p:cNvPr id="66" name="直角三角形 65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合 67"/>
            <p:cNvGrpSpPr/>
            <p:nvPr/>
          </p:nvGrpSpPr>
          <p:grpSpPr>
            <a:xfrm>
              <a:off x="4523" y="5403"/>
              <a:ext cx="858" cy="1464"/>
              <a:chOff x="1671145" y="1597572"/>
              <a:chExt cx="714703" cy="1219201"/>
            </a:xfrm>
          </p:grpSpPr>
          <p:sp>
            <p:nvSpPr>
              <p:cNvPr id="69" name="直角三角形 6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圆角矩形 70"/>
          <p:cNvSpPr/>
          <p:nvPr/>
        </p:nvSpPr>
        <p:spPr>
          <a:xfrm>
            <a:off x="5799456" y="4573906"/>
            <a:ext cx="781685" cy="113474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386581" y="5962651"/>
            <a:ext cx="652716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答：第</a:t>
            </a: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面小旗应该是黄色。</a:t>
            </a:r>
          </a:p>
        </p:txBody>
      </p:sp>
      <p:sp>
        <p:nvSpPr>
          <p:cNvPr id="33" name="文本框 1"/>
          <p:cNvSpPr txBox="1"/>
          <p:nvPr/>
        </p:nvSpPr>
        <p:spPr>
          <a:xfrm>
            <a:off x="1183260" y="1179155"/>
            <a:ext cx="45053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方法二：列式计算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5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/>
      <p:bldP spid="10246" grpId="0"/>
      <p:bldP spid="10251" grpId="0"/>
      <p:bldP spid="10252" grpId="0"/>
      <p:bldP spid="57" grpId="0"/>
      <p:bldP spid="58" grpId="0" bldLvl="0" animBg="1"/>
      <p:bldP spid="59" grpId="0"/>
      <p:bldP spid="71" grpId="0" bldLvl="0" animBg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文本框 1"/>
          <p:cNvSpPr txBox="1"/>
          <p:nvPr/>
        </p:nvSpPr>
        <p:spPr>
          <a:xfrm>
            <a:off x="903329" y="1294050"/>
            <a:ext cx="58407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P68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4352" name="文本框 1"/>
          <p:cNvSpPr txBox="1"/>
          <p:nvPr/>
        </p:nvSpPr>
        <p:spPr>
          <a:xfrm>
            <a:off x="1092173" y="1755715"/>
            <a:ext cx="10053955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按照这样的规律接着往下摆，第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27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面小旗应该是什么颜色？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739267" y="2339020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27÷3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（组）</a:t>
            </a:r>
          </a:p>
        </p:txBody>
      </p:sp>
      <p:sp>
        <p:nvSpPr>
          <p:cNvPr id="2" name="TextBox 19"/>
          <p:cNvSpPr txBox="1"/>
          <p:nvPr/>
        </p:nvSpPr>
        <p:spPr>
          <a:xfrm>
            <a:off x="1739267" y="2905780"/>
            <a:ext cx="665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面小旗应该是红色。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  <p:sp>
        <p:nvSpPr>
          <p:cNvPr id="11" name="文本框 1"/>
          <p:cNvSpPr txBox="1"/>
          <p:nvPr/>
        </p:nvSpPr>
        <p:spPr>
          <a:xfrm>
            <a:off x="1092173" y="3394702"/>
            <a:ext cx="452120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P69 T4)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96" y="3875385"/>
            <a:ext cx="9657715" cy="18294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30999" y="4949952"/>
            <a:ext cx="9298305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按照上面的规律穿一串珠子，第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个珠子应该是什么颜色？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1739267" y="5542072"/>
            <a:ext cx="686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24÷5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=4……4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1739267" y="6067800"/>
            <a:ext cx="665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个珠子应该是红色。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/>
          <p:nvPr/>
        </p:nvSpPr>
        <p:spPr>
          <a:xfrm>
            <a:off x="1184910" y="961370"/>
            <a:ext cx="459740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P70 T5)</a:t>
            </a:r>
          </a:p>
        </p:txBody>
      </p:sp>
      <p:pic>
        <p:nvPicPr>
          <p:cNvPr id="2150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9" b="22906"/>
          <a:stretch>
            <a:fillRect/>
          </a:stretch>
        </p:blipFill>
        <p:spPr>
          <a:xfrm>
            <a:off x="1184910" y="1746423"/>
            <a:ext cx="6229681" cy="23781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162050" y="4124587"/>
            <a:ext cx="5756910" cy="9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）第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盆应该摆什么颜色的花？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（2）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你还能提出其他数学问题并解答吗？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135812" y="3656586"/>
            <a:ext cx="4440555" cy="1496695"/>
            <a:chOff x="4247" y="1997"/>
            <a:chExt cx="6993" cy="2357"/>
          </a:xfrm>
        </p:grpSpPr>
        <p:pic>
          <p:nvPicPr>
            <p:cNvPr id="17" name="图片 16" descr="u=4151259428,2210982183&amp;fm=15&amp;gp=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16284" t="8749" r="15596"/>
            <a:stretch>
              <a:fillRect/>
            </a:stretch>
          </p:blipFill>
          <p:spPr>
            <a:xfrm>
              <a:off x="9485" y="1997"/>
              <a:ext cx="1755" cy="2357"/>
            </a:xfrm>
            <a:prstGeom prst="rect">
              <a:avLst/>
            </a:prstGeom>
          </p:spPr>
        </p:pic>
        <p:pic>
          <p:nvPicPr>
            <p:cNvPr id="18" name="图片 17" descr="tim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7" y="2338"/>
              <a:ext cx="1625" cy="2016"/>
            </a:xfrm>
            <a:prstGeom prst="rect">
              <a:avLst/>
            </a:prstGeom>
          </p:spPr>
        </p:pic>
        <p:pic>
          <p:nvPicPr>
            <p:cNvPr id="19" name="图片 18" descr="tim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72" y="2338"/>
              <a:ext cx="1625" cy="2016"/>
            </a:xfrm>
            <a:prstGeom prst="rect">
              <a:avLst/>
            </a:prstGeom>
          </p:spPr>
        </p:pic>
        <p:pic>
          <p:nvPicPr>
            <p:cNvPr id="20" name="图片 19" descr="tim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0" y="2338"/>
              <a:ext cx="1625" cy="2016"/>
            </a:xfrm>
            <a:prstGeom prst="rect">
              <a:avLst/>
            </a:prstGeom>
          </p:spPr>
        </p:pic>
      </p:grpSp>
      <p:sp>
        <p:nvSpPr>
          <p:cNvPr id="21" name="对话气泡: 圆角矩形 20"/>
          <p:cNvSpPr/>
          <p:nvPr/>
        </p:nvSpPr>
        <p:spPr>
          <a:xfrm flipH="1">
            <a:off x="7912736" y="2357121"/>
            <a:ext cx="2993390" cy="1079500"/>
          </a:xfrm>
          <a:prstGeom prst="wedgeRoundRectCallout">
            <a:avLst>
              <a:gd name="adj1" fmla="val 55180"/>
              <a:gd name="adj2" fmla="val -5702"/>
              <a:gd name="adj3" fmla="val 16667"/>
            </a:avLst>
          </a:prstGeom>
          <a:noFill/>
          <a:ln w="3175"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按照这样的规律摆放的。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43392" y="5208265"/>
            <a:ext cx="539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32÷4=8</a:t>
            </a:r>
          </a:p>
        </p:txBody>
      </p:sp>
      <p:sp>
        <p:nvSpPr>
          <p:cNvPr id="23" name="圆角矩形 10"/>
          <p:cNvSpPr/>
          <p:nvPr/>
        </p:nvSpPr>
        <p:spPr>
          <a:xfrm>
            <a:off x="10489882" y="3476881"/>
            <a:ext cx="1080135" cy="180022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10397" y="5724914"/>
            <a:ext cx="522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30÷4=7……2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82309" y="5878116"/>
            <a:ext cx="683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盆应该摆红色的花。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0"/>
          <p:cNvSpPr/>
          <p:nvPr/>
        </p:nvSpPr>
        <p:spPr>
          <a:xfrm>
            <a:off x="5391151" y="1300836"/>
            <a:ext cx="5530850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P70 T6)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一个星期有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天。</a:t>
            </a:r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612" y="1851362"/>
            <a:ext cx="4400688" cy="37058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02306" y="1944399"/>
            <a:ext cx="6282359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）六月份有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天，有几个星期？还多几天？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1" name="矩形 10"/>
          <p:cNvSpPr/>
          <p:nvPr/>
        </p:nvSpPr>
        <p:spPr>
          <a:xfrm>
            <a:off x="5968476" y="2587962"/>
            <a:ext cx="464903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30÷7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（个）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······2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（天）</a:t>
            </a:r>
            <a:endParaRPr lang="zh-CN" altLang="en-US" sz="24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8476" y="3195022"/>
            <a:ext cx="454804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答：六月有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个星期，还多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02306" y="3888103"/>
            <a:ext cx="6282359" cy="9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）如果六月份有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个星期六和星期日，那么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日是星期几？</a:t>
            </a:r>
          </a:p>
        </p:txBody>
      </p:sp>
      <p:sp>
        <p:nvSpPr>
          <p:cNvPr id="14" name="矩形 13"/>
          <p:cNvSpPr/>
          <p:nvPr/>
        </p:nvSpPr>
        <p:spPr>
          <a:xfrm>
            <a:off x="5968476" y="4908946"/>
            <a:ext cx="464903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30÷7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（个）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······2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（天）</a:t>
            </a:r>
          </a:p>
        </p:txBody>
      </p:sp>
      <p:sp>
        <p:nvSpPr>
          <p:cNvPr id="15" name="矩形 14"/>
          <p:cNvSpPr/>
          <p:nvPr/>
        </p:nvSpPr>
        <p:spPr>
          <a:xfrm>
            <a:off x="5968476" y="5516006"/>
            <a:ext cx="541686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答：多余的两天就是星期六和星期日，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日是星期六。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/>
          <p:nvPr/>
        </p:nvSpPr>
        <p:spPr>
          <a:xfrm>
            <a:off x="1133476" y="1398270"/>
            <a:ext cx="10334625" cy="948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4.小动物玩扑克牌，按“小狗、小猴、小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兔、小猫”的顺序发牌，第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张牌将被谁拿到？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2050" y="25122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27÷4=6……3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2051" y="3198487"/>
            <a:ext cx="683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张牌将被小兔拿到。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90292" y="2468961"/>
            <a:ext cx="598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小狗、小猴、小兔、小猫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294523" y="2346415"/>
            <a:ext cx="1080135" cy="70675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3" name="文本框 1"/>
          <p:cNvSpPr txBox="1"/>
          <p:nvPr/>
        </p:nvSpPr>
        <p:spPr>
          <a:xfrm>
            <a:off x="1162050" y="4017090"/>
            <a:ext cx="9730105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5.运动会时，操场上按三面红旗、一面绿旗的顺序挂了一排彩旗。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1082" y="4759241"/>
            <a:ext cx="788733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（1）第 20 面彩旗是什么颜色？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18497" y="4896540"/>
            <a:ext cx="522605" cy="1022350"/>
            <a:chOff x="16622" y="3562"/>
            <a:chExt cx="823" cy="1610"/>
          </a:xfrm>
        </p:grpSpPr>
        <p:sp>
          <p:nvSpPr>
            <p:cNvPr id="16" name="流程图: 摘录 15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25FB34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0126347" y="4896540"/>
            <a:ext cx="522605" cy="1022350"/>
            <a:chOff x="16622" y="3562"/>
            <a:chExt cx="823" cy="1610"/>
          </a:xfrm>
        </p:grpSpPr>
        <p:sp>
          <p:nvSpPr>
            <p:cNvPr id="19" name="流程图: 摘录 18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9462772" y="4896540"/>
            <a:ext cx="522605" cy="1022350"/>
            <a:chOff x="16622" y="3562"/>
            <a:chExt cx="823" cy="1610"/>
          </a:xfrm>
        </p:grpSpPr>
        <p:sp>
          <p:nvSpPr>
            <p:cNvPr id="22" name="流程图: 摘录 21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815072" y="4896540"/>
            <a:ext cx="522605" cy="1022350"/>
            <a:chOff x="16622" y="3562"/>
            <a:chExt cx="823" cy="1610"/>
          </a:xfrm>
        </p:grpSpPr>
        <p:sp>
          <p:nvSpPr>
            <p:cNvPr id="25" name="流程图: 摘录 24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1814197" y="5212879"/>
            <a:ext cx="215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20÷4=5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14197" y="5582656"/>
            <a:ext cx="566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面彩旗是绿色。</a:t>
            </a:r>
          </a:p>
        </p:txBody>
      </p:sp>
      <p:sp>
        <p:nvSpPr>
          <p:cNvPr id="29" name="圆角矩形 25"/>
          <p:cNvSpPr/>
          <p:nvPr/>
        </p:nvSpPr>
        <p:spPr>
          <a:xfrm>
            <a:off x="10648951" y="4794940"/>
            <a:ext cx="819150" cy="1243330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3" grpId="0" bldLvl="0" animBg="1"/>
      <p:bldP spid="27" grpId="0"/>
      <p:bldP spid="28" grpId="0"/>
      <p:bldP spid="29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宽屏</PresentationFormat>
  <Paragraphs>131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FandolFang R</vt:lpstr>
      <vt:lpstr>思源黑体 CN Bold</vt:lpstr>
      <vt:lpstr>思源黑体 CN Light</vt:lpstr>
      <vt:lpstr>思源黑体 CN Regular</vt:lpstr>
      <vt:lpstr>思源宋体 CN Heavy</vt:lpstr>
      <vt:lpstr>宋体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32</cp:revision>
  <dcterms:created xsi:type="dcterms:W3CDTF">2020-06-05T01:58:00Z</dcterms:created>
  <dcterms:modified xsi:type="dcterms:W3CDTF">2021-01-08T23:23:02Z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