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1" r:id="rId4"/>
    <p:sldId id="368" r:id="rId5"/>
    <p:sldId id="402" r:id="rId6"/>
    <p:sldId id="403" r:id="rId7"/>
    <p:sldId id="293" r:id="rId8"/>
    <p:sldId id="351" r:id="rId9"/>
    <p:sldId id="355" r:id="rId10"/>
    <p:sldId id="354" r:id="rId11"/>
    <p:sldId id="356" r:id="rId12"/>
    <p:sldId id="288" r:id="rId13"/>
    <p:sldId id="287" r:id="rId14"/>
    <p:sldId id="258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Bold" panose="02010600030101010101" charset="-122"/>
      <p:regular r:id="rId18"/>
    </p:embeddedFont>
    <p:embeddedFont>
      <p:font typeface="思源黑体 CN Light" panose="02010600030101010101" charset="-122"/>
      <p:regular r:id="rId19"/>
    </p:embeddedFont>
    <p:embeddedFont>
      <p:font typeface="思源黑体 CN Regular" panose="02010600030101010101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6B2FAFC-3523-4AFA-A264-8EDEAC990E4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4E0CE5D-C458-4BEE-B3B5-2A8C65B451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342901"/>
            <a:ext cx="1206499" cy="482050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305220" y="337010"/>
            <a:ext cx="61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8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021787" y="337010"/>
            <a:ext cx="237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8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zh-CN" altLang="en-US" dirty="0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50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7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77008" y="3459414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二年级下册数学课件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7007" y="4545831"/>
            <a:ext cx="668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10000</a:t>
            </a:r>
            <a:r>
              <a:rPr lang="zh-CN" altLang="en-US" sz="44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以内数的大小比较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COMPARISON OF NUMBERS WITHIN 10000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6808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958997" y="3459414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——7.5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/>
          <p:nvPr/>
        </p:nvSpPr>
        <p:spPr>
          <a:xfrm>
            <a:off x="1052224" y="1643435"/>
            <a:ext cx="2331085" cy="5049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5.填一填。</a:t>
            </a:r>
            <a:endParaRPr lang="zh-CN" altLang="en-US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6803" y="3273821"/>
            <a:ext cx="9943465" cy="10127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①A 家具与 B 家具比，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_____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家具贵一些，因为 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元＜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元。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②B 家具与 C 家具比， 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家具便宜一些，因为 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_____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元＜ 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_____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443998" y="3273822"/>
            <a:ext cx="60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308" y="965836"/>
            <a:ext cx="6457950" cy="2136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06891" y="3802236"/>
            <a:ext cx="60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49643" y="3290222"/>
            <a:ext cx="97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880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02754" y="3290222"/>
            <a:ext cx="127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1800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96253" y="3781704"/>
            <a:ext cx="121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1800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54863" y="3812819"/>
            <a:ext cx="133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2600</a:t>
            </a: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4745" y="4572066"/>
            <a:ext cx="984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在○里填上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“＞”“＜”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或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“＝”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510585" y="4539102"/>
            <a:ext cx="4899537" cy="1766487"/>
            <a:chOff x="2507" y="4011"/>
            <a:chExt cx="13072" cy="4713"/>
          </a:xfrm>
        </p:grpSpPr>
        <p:sp>
          <p:nvSpPr>
            <p:cNvPr id="18" name="文本框 17"/>
            <p:cNvSpPr txBox="1"/>
            <p:nvPr/>
          </p:nvSpPr>
          <p:spPr>
            <a:xfrm>
              <a:off x="2507" y="4066"/>
              <a:ext cx="5886" cy="7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Adobe 宋体 Std L" panose="02020300000000000000" pitchFamily="18" charset="-122"/>
                  <a:cs typeface="Times New Roman" panose="02020603050405020304" pitchFamily="18" charset="0"/>
                </a:rPr>
                <a:t>4250       4200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4946" y="4066"/>
              <a:ext cx="1058" cy="1058"/>
            </a:xfrm>
            <a:prstGeom prst="ellipse">
              <a:avLst/>
            </a:prstGeom>
            <a:solidFill>
              <a:srgbClr val="FFF477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693" y="4011"/>
              <a:ext cx="5886" cy="7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Adobe 宋体 Std L" panose="02020300000000000000" pitchFamily="18" charset="-122"/>
                  <a:cs typeface="Times New Roman" panose="02020603050405020304" pitchFamily="18" charset="0"/>
                </a:rPr>
                <a:t>6400       6399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12115" y="4011"/>
              <a:ext cx="1058" cy="1058"/>
            </a:xfrm>
            <a:prstGeom prst="ellipse">
              <a:avLst/>
            </a:prstGeom>
            <a:solidFill>
              <a:srgbClr val="FFF477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07" y="5871"/>
              <a:ext cx="5886" cy="7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Adobe 宋体 Std L" panose="02020300000000000000" pitchFamily="18" charset="-122"/>
                  <a:cs typeface="Times New Roman" panose="02020603050405020304" pitchFamily="18" charset="0"/>
                </a:rPr>
                <a:t>8744        844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4946" y="5871"/>
              <a:ext cx="1058" cy="1058"/>
            </a:xfrm>
            <a:prstGeom prst="ellipse">
              <a:avLst/>
            </a:prstGeom>
            <a:solidFill>
              <a:srgbClr val="FFF477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93" y="5816"/>
              <a:ext cx="5886" cy="7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Adobe 宋体 Std L" panose="02020300000000000000" pitchFamily="18" charset="-122"/>
                  <a:cs typeface="Times New Roman" panose="02020603050405020304" pitchFamily="18" charset="0"/>
                </a:rPr>
                <a:t>3175       3175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12115" y="5816"/>
              <a:ext cx="1058" cy="1058"/>
            </a:xfrm>
            <a:prstGeom prst="ellipse">
              <a:avLst/>
            </a:prstGeom>
            <a:solidFill>
              <a:srgbClr val="FFF477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507" y="7693"/>
              <a:ext cx="5886" cy="7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Adobe 宋体 Std L" panose="02020300000000000000" pitchFamily="18" charset="-122"/>
                  <a:cs typeface="Times New Roman" panose="02020603050405020304" pitchFamily="18" charset="0"/>
                </a:rPr>
                <a:t>7007       7070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4946" y="7666"/>
              <a:ext cx="1058" cy="1058"/>
            </a:xfrm>
            <a:prstGeom prst="ellipse">
              <a:avLst/>
            </a:prstGeom>
            <a:solidFill>
              <a:srgbClr val="FFF477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93" y="7666"/>
              <a:ext cx="5886" cy="7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Adobe 宋体 Std L" panose="02020300000000000000" pitchFamily="18" charset="-122"/>
                  <a:cs typeface="Times New Roman" panose="02020603050405020304" pitchFamily="18" charset="0"/>
                </a:rPr>
                <a:t>5362       5632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12115" y="7666"/>
              <a:ext cx="1058" cy="1058"/>
            </a:xfrm>
            <a:prstGeom prst="ellipse">
              <a:avLst/>
            </a:prstGeom>
            <a:solidFill>
              <a:srgbClr val="FFF477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FFFFFF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424751" y="4549597"/>
            <a:ext cx="450149" cy="27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128267" y="5195023"/>
            <a:ext cx="417165" cy="27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119271" y="5888424"/>
            <a:ext cx="290667" cy="272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＜</a:t>
            </a:r>
            <a:endParaRPr lang="zh-CN" altLang="en-US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111775" y="4518488"/>
            <a:ext cx="450149" cy="27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398139" y="5215638"/>
            <a:ext cx="450149" cy="27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398139" y="5888424"/>
            <a:ext cx="290667" cy="272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＜</a:t>
            </a:r>
            <a:endParaRPr lang="zh-CN" altLang="en-US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15429" y="1378465"/>
            <a:ext cx="8370570" cy="17754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（1）2006     2600      6200     2060</a:t>
            </a:r>
          </a:p>
          <a:p>
            <a:pPr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（2）4570     3548      7988     7000</a:t>
            </a:r>
          </a:p>
        </p:txBody>
      </p:sp>
      <p:sp>
        <p:nvSpPr>
          <p:cNvPr id="23557" name="文本框 2"/>
          <p:cNvSpPr txBox="1"/>
          <p:nvPr/>
        </p:nvSpPr>
        <p:spPr>
          <a:xfrm>
            <a:off x="1305220" y="1139579"/>
            <a:ext cx="8543925" cy="5736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rPr>
              <a:t>6.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按照从大到小的顺序排列下面各数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31379" y="2307137"/>
            <a:ext cx="456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___________________________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31379" y="3271825"/>
            <a:ext cx="456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___________________________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416966" y="2223341"/>
            <a:ext cx="401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6200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2600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2060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2006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16966" y="3161994"/>
            <a:ext cx="362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7988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7000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4570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3548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06276" y="3704050"/>
            <a:ext cx="9629140" cy="504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7.下面是某超市 4 </a:t>
            </a:r>
            <a:r>
              <a:rPr lang="en-US" altLang="zh-CN" sz="2400" b="1" dirty="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个月的销售额情况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14" name="表格 13"/>
          <p:cNvGraphicFramePr/>
          <p:nvPr/>
        </p:nvGraphicFramePr>
        <p:xfrm>
          <a:off x="1710441" y="4408760"/>
          <a:ext cx="9000000" cy="1092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月份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</a:t>
                      </a:r>
                      <a:r>
                        <a:rPr lang="zh-CN" altLang="en-US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月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</a:t>
                      </a:r>
                      <a:r>
                        <a:rPr lang="zh-CN" altLang="en-US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月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3</a:t>
                      </a:r>
                      <a:r>
                        <a:rPr lang="zh-CN" altLang="en-US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月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4</a:t>
                      </a:r>
                      <a:r>
                        <a:rPr lang="zh-CN" altLang="en-US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月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销售额</a:t>
                      </a: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（万元）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altLang="zh-CN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2528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altLang="zh-CN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2245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altLang="zh-CN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1890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altLang="zh-CN" sz="18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710443" y="5583402"/>
            <a:ext cx="567990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哪个月的销售额最多？哪个月的销售额最少？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61746" y="5994807"/>
            <a:ext cx="331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2528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2245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＞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2024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＞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1890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10441" y="6406213"/>
            <a:ext cx="557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答：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月份销售额最多，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月份销售额最少。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05220" y="1744213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62343" y="2630288"/>
            <a:ext cx="10437812" cy="2969274"/>
          </a:xfrm>
          <a:prstGeom prst="rect">
            <a:avLst/>
          </a:prstGeom>
          <a:noFill/>
          <a:ln w="9525">
            <a:solidFill>
              <a:srgbClr val="D62443"/>
            </a:solidFill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32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万以内数比较大小的方法：一般先看这些数的位数，如果两个数的位数不同，位数多的那个数就大；如果两个数的位数相同，就从最高位比起，如果最高位上的数相同，再比较下一位上的数，直到比出大小为止。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4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50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7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60175" y="3501401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二年级下册数学课件</a:t>
            </a:r>
            <a:endParaRPr lang="en-US" altLang="zh-CN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0174" y="4450561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谢谢各位同学倾听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6808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942164" y="3501401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——7.5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/>
          <p:nvPr/>
        </p:nvSpPr>
        <p:spPr>
          <a:xfrm>
            <a:off x="606425" y="1515364"/>
            <a:ext cx="10979150" cy="1142044"/>
          </a:xfrm>
          <a:prstGeom prst="rect">
            <a:avLst/>
          </a:prstGeom>
          <a:noFill/>
          <a:ln w="9525">
            <a:solidFill>
              <a:srgbClr val="D62443"/>
            </a:solidFill>
          </a:ln>
        </p:spPr>
        <p:txBody>
          <a:bodyPr wrap="square" anchor="t">
            <a:spAutoFit/>
          </a:bodyPr>
          <a:lstStyle/>
          <a:p>
            <a:pPr marL="742950" indent="-7429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进一步了解万以内数的组成，掌握比较万以内数的大小的方法。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742950" indent="-7429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掌握把几个数按照一定的顺序排列起来的方法。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  <p:sp>
        <p:nvSpPr>
          <p:cNvPr id="6" name="文本占位符 1"/>
          <p:cNvSpPr txBox="1"/>
          <p:nvPr/>
        </p:nvSpPr>
        <p:spPr>
          <a:xfrm>
            <a:off x="1305220" y="3312542"/>
            <a:ext cx="61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2800" kern="1200" dirty="0">
                <a:solidFill>
                  <a:srgbClr val="D62443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02</a:t>
            </a:r>
            <a:endParaRPr 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" name="文本占位符 2"/>
          <p:cNvSpPr txBox="1"/>
          <p:nvPr/>
        </p:nvSpPr>
        <p:spPr>
          <a:xfrm>
            <a:off x="2021787" y="3312542"/>
            <a:ext cx="237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2800" kern="1200" dirty="0">
                <a:solidFill>
                  <a:srgbClr val="D62443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复习导入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5220" y="4120737"/>
            <a:ext cx="837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在○里填上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“＞”“＜”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或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“＝”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88150" y="4845512"/>
            <a:ext cx="5221605" cy="166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39</a:t>
            </a:r>
            <a:r>
              <a:rPr lang="zh-CN" altLang="en-US" sz="4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○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40        28</a:t>
            </a:r>
            <a:r>
              <a:rPr lang="zh-CN" altLang="en-US" sz="4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○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82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60</a:t>
            </a:r>
            <a:r>
              <a:rPr lang="zh-CN" altLang="en-US" sz="4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○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60        11</a:t>
            </a:r>
            <a:r>
              <a:rPr lang="zh-CN" altLang="en-US" sz="4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○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01922" y="6023325"/>
            <a:ext cx="68834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05122" y="521460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30025" y="521183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＜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22405" y="602332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＜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2975" t="18867" r="13622" b="17427"/>
          <a:stretch>
            <a:fillRect/>
          </a:stretch>
        </p:blipFill>
        <p:spPr>
          <a:xfrm>
            <a:off x="2" y="3312542"/>
            <a:ext cx="1206500" cy="482051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4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5"/>
          <p:cNvSpPr txBox="1"/>
          <p:nvPr/>
        </p:nvSpPr>
        <p:spPr>
          <a:xfrm>
            <a:off x="1305220" y="1063626"/>
            <a:ext cx="1598612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7172" name="文本框 7"/>
          <p:cNvSpPr txBox="1"/>
          <p:nvPr/>
        </p:nvSpPr>
        <p:spPr>
          <a:xfrm>
            <a:off x="2903832" y="1063625"/>
            <a:ext cx="550237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万以内数的大小比较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305220" y="1728685"/>
            <a:ext cx="987425" cy="754062"/>
            <a:chOff x="1277" y="3118"/>
            <a:chExt cx="1555" cy="1187"/>
          </a:xfrm>
        </p:grpSpPr>
        <p:pic>
          <p:nvPicPr>
            <p:cNvPr id="7174" name="Picture 46" descr="U1ppt题号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7" y="3118"/>
              <a:ext cx="1555" cy="11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5" name="文本框 6"/>
            <p:cNvSpPr txBox="1"/>
            <p:nvPr/>
          </p:nvSpPr>
          <p:spPr>
            <a:xfrm>
              <a:off x="1732" y="3262"/>
              <a:ext cx="61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2903833" y="1839393"/>
            <a:ext cx="5802846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任选两种电视机，比一比它们的价格。</a:t>
            </a:r>
          </a:p>
        </p:txBody>
      </p:sp>
      <p:pic>
        <p:nvPicPr>
          <p:cNvPr id="18433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65"/>
          <a:stretch>
            <a:fillRect/>
          </a:stretch>
        </p:blipFill>
        <p:spPr>
          <a:xfrm>
            <a:off x="1229318" y="2927231"/>
            <a:ext cx="9733364" cy="33672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5220" y="1068292"/>
            <a:ext cx="587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位数不同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的数的大小比较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096000" y="1744981"/>
            <a:ext cx="4536440" cy="1368425"/>
          </a:xfrm>
          <a:prstGeom prst="wedgeRoundRectCallout">
            <a:avLst>
              <a:gd name="adj1" fmla="val -54997"/>
              <a:gd name="adj2" fmla="val -348"/>
              <a:gd name="adj3" fmla="val 16667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号和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号比，哪个贵一些？</a:t>
            </a:r>
          </a:p>
        </p:txBody>
      </p:sp>
      <p:pic>
        <p:nvPicPr>
          <p:cNvPr id="18433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005" b="16465"/>
          <a:stretch>
            <a:fillRect/>
          </a:stretch>
        </p:blipFill>
        <p:spPr>
          <a:xfrm>
            <a:off x="1848348" y="1546226"/>
            <a:ext cx="3952875" cy="26816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组合 26"/>
          <p:cNvGrpSpPr/>
          <p:nvPr/>
        </p:nvGrpSpPr>
        <p:grpSpPr>
          <a:xfrm>
            <a:off x="2119575" y="4442855"/>
            <a:ext cx="3505835" cy="759460"/>
            <a:chOff x="5169" y="6245"/>
            <a:chExt cx="5521" cy="1196"/>
          </a:xfrm>
        </p:grpSpPr>
        <p:sp>
          <p:nvSpPr>
            <p:cNvPr id="9" name="文本框 8"/>
            <p:cNvSpPr txBox="1"/>
            <p:nvPr/>
          </p:nvSpPr>
          <p:spPr>
            <a:xfrm>
              <a:off x="5169" y="6311"/>
              <a:ext cx="5521" cy="1115"/>
            </a:xfrm>
            <a:prstGeom prst="rect">
              <a:avLst/>
            </a:prstGeom>
            <a:noFill/>
            <a:ln>
              <a:solidFill>
                <a:srgbClr val="D62443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Adobe 宋体 Std L" panose="02020300000000000000" pitchFamily="18" charset="-122"/>
                  <a:cs typeface="Times New Roman" panose="02020603050405020304" pitchFamily="18" charset="0"/>
                </a:rPr>
                <a:t>940         1899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7177" y="6245"/>
              <a:ext cx="1196" cy="1196"/>
            </a:xfrm>
            <a:prstGeom prst="ellipse">
              <a:avLst/>
            </a:prstGeom>
            <a:solidFill>
              <a:srgbClr val="FFF477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rgbClr val="FFFFFF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391480" y="4561372"/>
            <a:ext cx="762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13811" y="5404246"/>
            <a:ext cx="1986915" cy="1007745"/>
            <a:chOff x="561256" y="3560402"/>
            <a:chExt cx="1491371" cy="1007746"/>
          </a:xfrm>
        </p:grpSpPr>
        <p:sp>
          <p:nvSpPr>
            <p:cNvPr id="17" name="副标题 2"/>
            <p:cNvSpPr txBox="1"/>
            <p:nvPr/>
          </p:nvSpPr>
          <p:spPr bwMode="auto">
            <a:xfrm>
              <a:off x="561256" y="3842342"/>
              <a:ext cx="1491371" cy="72580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1342682" y="3560402"/>
              <a:ext cx="0" cy="2821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988381" y="5435360"/>
            <a:ext cx="1949449" cy="976630"/>
            <a:chOff x="2771800" y="3560402"/>
            <a:chExt cx="1195160" cy="1124326"/>
          </a:xfrm>
        </p:grpSpPr>
        <p:sp>
          <p:nvSpPr>
            <p:cNvPr id="15" name="副标题 2"/>
            <p:cNvSpPr txBox="1"/>
            <p:nvPr/>
          </p:nvSpPr>
          <p:spPr bwMode="auto">
            <a:xfrm>
              <a:off x="2771800" y="3842580"/>
              <a:ext cx="1195160" cy="84214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1000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3315916" y="3560402"/>
              <a:ext cx="0" cy="2821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267790" y="5718110"/>
            <a:ext cx="3909695" cy="727710"/>
            <a:chOff x="4384434" y="3439240"/>
            <a:chExt cx="3909695" cy="727710"/>
          </a:xfrm>
        </p:grpSpPr>
        <p:sp>
          <p:nvSpPr>
            <p:cNvPr id="20" name="副标题 2"/>
            <p:cNvSpPr txBox="1"/>
            <p:nvPr/>
          </p:nvSpPr>
          <p:spPr bwMode="auto">
            <a:xfrm>
              <a:off x="4857509" y="3439240"/>
              <a:ext cx="3436620" cy="7277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位数多的数大。</a:t>
              </a: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4384434" y="3479725"/>
              <a:ext cx="432846" cy="432388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1491" y="1075364"/>
            <a:ext cx="587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位数相同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的数的大小比较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266857" y="1950918"/>
            <a:ext cx="4536440" cy="1368425"/>
          </a:xfrm>
          <a:prstGeom prst="wedgeRoundRectCallout">
            <a:avLst>
              <a:gd name="adj1" fmla="val -54997"/>
              <a:gd name="adj2" fmla="val -348"/>
              <a:gd name="adj3" fmla="val 16667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4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号和</a:t>
            </a:r>
            <a:r>
              <a:rPr lang="en-US" altLang="zh-CN" sz="4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4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号比，哪个贵一些？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751909" y="4632523"/>
            <a:ext cx="3737610" cy="708025"/>
            <a:chOff x="5169" y="6311"/>
            <a:chExt cx="5886" cy="1115"/>
          </a:xfrm>
        </p:grpSpPr>
        <p:sp>
          <p:nvSpPr>
            <p:cNvPr id="9" name="文本框 8"/>
            <p:cNvSpPr txBox="1"/>
            <p:nvPr/>
          </p:nvSpPr>
          <p:spPr>
            <a:xfrm>
              <a:off x="5169" y="6311"/>
              <a:ext cx="5886" cy="1115"/>
            </a:xfrm>
            <a:prstGeom prst="rect">
              <a:avLst/>
            </a:prstGeom>
            <a:noFill/>
            <a:ln>
              <a:solidFill>
                <a:srgbClr val="D62443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Adobe 宋体 Std L" panose="02020300000000000000" pitchFamily="18" charset="-122"/>
                  <a:cs typeface="Times New Roman" panose="02020603050405020304" pitchFamily="18" charset="0"/>
                </a:rPr>
                <a:t>1350          2365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7516" y="6366"/>
              <a:ext cx="789" cy="789"/>
            </a:xfrm>
            <a:prstGeom prst="ellipse">
              <a:avLst/>
            </a:prstGeom>
            <a:solidFill>
              <a:srgbClr val="FFF477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rgbClr val="FFFFFF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170816" y="4689911"/>
            <a:ext cx="76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128406" y="5119600"/>
            <a:ext cx="4674891" cy="1122614"/>
            <a:chOff x="4384434" y="3439241"/>
            <a:chExt cx="4674891" cy="1122614"/>
          </a:xfrm>
        </p:grpSpPr>
        <p:sp>
          <p:nvSpPr>
            <p:cNvPr id="20" name="副标题 2"/>
            <p:cNvSpPr txBox="1"/>
            <p:nvPr/>
          </p:nvSpPr>
          <p:spPr bwMode="auto">
            <a:xfrm>
              <a:off x="4857509" y="3439241"/>
              <a:ext cx="4201816" cy="11226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位数相同，</a:t>
              </a:r>
              <a:r>
                <a:rPr lang="zh-CN" altLang="en-US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最高位数字大的数大</a:t>
              </a:r>
              <a:r>
                <a:rPr lang="zh-CN" altLang="en-US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。</a:t>
              </a: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4384434" y="3479725"/>
              <a:ext cx="432846" cy="432388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46" b="16465"/>
          <a:stretch>
            <a:fillRect/>
          </a:stretch>
        </p:blipFill>
        <p:spPr>
          <a:xfrm>
            <a:off x="1562825" y="1752163"/>
            <a:ext cx="3841115" cy="2681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1836667" y="4584433"/>
            <a:ext cx="287655" cy="7918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思源黑体 CN Bold" panose="020B0800000000000000" pitchFamily="34" charset="-122"/>
              <a:ea typeface="Adobe 宋体 Std L" panose="02020300000000000000" pitchFamily="18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222107" y="4588708"/>
            <a:ext cx="287655" cy="7918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思源黑体 CN Bold" panose="020B0800000000000000" pitchFamily="34" charset="-122"/>
              <a:ea typeface="Adobe 宋体 Std L" panose="02020300000000000000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49671" y="5539937"/>
            <a:ext cx="3981450" cy="1007110"/>
            <a:chOff x="4025" y="7809"/>
            <a:chExt cx="6270" cy="1586"/>
          </a:xfrm>
        </p:grpSpPr>
        <p:grpSp>
          <p:nvGrpSpPr>
            <p:cNvPr id="12" name="组合 11"/>
            <p:cNvGrpSpPr/>
            <p:nvPr/>
          </p:nvGrpSpPr>
          <p:grpSpPr>
            <a:xfrm>
              <a:off x="4025" y="7809"/>
              <a:ext cx="6271" cy="1587"/>
              <a:chOff x="561256" y="3560402"/>
              <a:chExt cx="2988938" cy="1007746"/>
            </a:xfrm>
          </p:grpSpPr>
          <p:sp>
            <p:nvSpPr>
              <p:cNvPr id="17" name="副标题 2"/>
              <p:cNvSpPr txBox="1"/>
              <p:nvPr/>
            </p:nvSpPr>
            <p:spPr bwMode="auto">
              <a:xfrm>
                <a:off x="561256" y="3842342"/>
                <a:ext cx="2988938" cy="72580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宋体" panose="02010600030101010101" pitchFamily="2" charset="-122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eaLnBrk="1" hangingPunct="1">
                  <a:buNone/>
                </a:pPr>
                <a:r>
                  <a:rPr lang="en-US" altLang="zh-CN" sz="4000" b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1000</a:t>
                </a:r>
                <a:r>
                  <a:rPr lang="zh-CN" altLang="en-US" sz="4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4000" b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2000</a:t>
                </a: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>
                <a:off x="1342682" y="3560402"/>
                <a:ext cx="0" cy="28210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箭头连接符 6"/>
            <p:cNvCxnSpPr/>
            <p:nvPr/>
          </p:nvCxnSpPr>
          <p:spPr>
            <a:xfrm>
              <a:off x="8932" y="7809"/>
              <a:ext cx="0" cy="44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5220" y="1134726"/>
            <a:ext cx="1009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位数相同，最高位也相同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的数的大小比较。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354105" y="2310447"/>
            <a:ext cx="4536440" cy="1368425"/>
          </a:xfrm>
          <a:prstGeom prst="wedgeRoundRectCallout">
            <a:avLst>
              <a:gd name="adj1" fmla="val -54997"/>
              <a:gd name="adj2" fmla="val -348"/>
              <a:gd name="adj3" fmla="val 16667"/>
            </a:avLst>
          </a:prstGeom>
          <a:noFill/>
          <a:ln>
            <a:solidFill>
              <a:srgbClr val="D6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号和</a:t>
            </a:r>
            <a:r>
              <a:rPr lang="en-US" altLang="zh-CN" sz="36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号比，哪个贵一些？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852930" y="4252817"/>
            <a:ext cx="3737610" cy="794385"/>
            <a:chOff x="5169" y="6311"/>
            <a:chExt cx="5886" cy="1251"/>
          </a:xfrm>
        </p:grpSpPr>
        <p:sp>
          <p:nvSpPr>
            <p:cNvPr id="9" name="文本框 8"/>
            <p:cNvSpPr txBox="1"/>
            <p:nvPr/>
          </p:nvSpPr>
          <p:spPr>
            <a:xfrm>
              <a:off x="5169" y="6311"/>
              <a:ext cx="5886" cy="1212"/>
            </a:xfrm>
            <a:prstGeom prst="rect">
              <a:avLst/>
            </a:prstGeom>
            <a:noFill/>
            <a:ln>
              <a:solidFill>
                <a:srgbClr val="D62443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Adobe 宋体 Std L" panose="02020300000000000000" pitchFamily="18" charset="-122"/>
                  <a:cs typeface="Times New Roman" panose="02020603050405020304" pitchFamily="18" charset="0"/>
                </a:rPr>
                <a:t>1899      1350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7516" y="6366"/>
              <a:ext cx="1196" cy="1196"/>
            </a:xfrm>
            <a:prstGeom prst="ellipse">
              <a:avLst/>
            </a:prstGeom>
            <a:solidFill>
              <a:srgbClr val="FFF477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srgbClr val="FFFFFF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411856" y="4340447"/>
            <a:ext cx="76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＞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017261" y="4485227"/>
            <a:ext cx="5240977" cy="1238048"/>
            <a:chOff x="4384434" y="3439241"/>
            <a:chExt cx="5240977" cy="1238048"/>
          </a:xfrm>
        </p:grpSpPr>
        <p:sp>
          <p:nvSpPr>
            <p:cNvPr id="20" name="副标题 2"/>
            <p:cNvSpPr txBox="1"/>
            <p:nvPr/>
          </p:nvSpPr>
          <p:spPr bwMode="auto">
            <a:xfrm>
              <a:off x="4857509" y="3439241"/>
              <a:ext cx="4767902" cy="12380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最高位数字相同，就依次比较下一位上的数字，直到比较出大小为止。</a:t>
              </a:r>
              <a:endPara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4384434" y="3479725"/>
              <a:ext cx="432846" cy="432388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78" t="21818" r="23552" b="16465"/>
          <a:stretch>
            <a:fillRect/>
          </a:stretch>
        </p:blipFill>
        <p:spPr>
          <a:xfrm>
            <a:off x="1429414" y="2004060"/>
            <a:ext cx="395859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2356486" y="4248372"/>
            <a:ext cx="287655" cy="7918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思源黑体 CN Bold" panose="020B0800000000000000" pitchFamily="34" charset="-122"/>
              <a:ea typeface="Adobe 宋体 Std L" panose="02020300000000000000" pitchFamily="18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415155" y="4230592"/>
            <a:ext cx="287655" cy="7918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思源黑体 CN Bold" panose="020B0800000000000000" pitchFamily="34" charset="-122"/>
              <a:ea typeface="Adobe 宋体 Std L" panose="02020300000000000000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85265" y="5204046"/>
            <a:ext cx="3981450" cy="1007110"/>
            <a:chOff x="4025" y="7809"/>
            <a:chExt cx="6270" cy="1586"/>
          </a:xfrm>
        </p:grpSpPr>
        <p:grpSp>
          <p:nvGrpSpPr>
            <p:cNvPr id="7" name="组合 6"/>
            <p:cNvGrpSpPr/>
            <p:nvPr/>
          </p:nvGrpSpPr>
          <p:grpSpPr>
            <a:xfrm>
              <a:off x="4025" y="7809"/>
              <a:ext cx="6271" cy="1587"/>
              <a:chOff x="561256" y="3560402"/>
              <a:chExt cx="2988938" cy="1007746"/>
            </a:xfrm>
          </p:grpSpPr>
          <p:sp>
            <p:nvSpPr>
              <p:cNvPr id="19" name="副标题 2"/>
              <p:cNvSpPr txBox="1"/>
              <p:nvPr/>
            </p:nvSpPr>
            <p:spPr bwMode="auto">
              <a:xfrm>
                <a:off x="561256" y="3842342"/>
                <a:ext cx="2988938" cy="72580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宋体" panose="02010600030101010101" pitchFamily="2" charset="-122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eaLnBrk="1" hangingPunct="1">
                  <a:buNone/>
                </a:pPr>
                <a:r>
                  <a:rPr lang="en-US" altLang="zh-CN" sz="4000" b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800</a:t>
                </a:r>
                <a:r>
                  <a:rPr lang="zh-CN" altLang="en-US" sz="40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＞</a:t>
                </a:r>
                <a:r>
                  <a:rPr lang="en-US" altLang="zh-CN" sz="4000" b="1" dirty="0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300</a:t>
                </a:r>
              </a:p>
            </p:txBody>
          </p:sp>
          <p:cxnSp>
            <p:nvCxnSpPr>
              <p:cNvPr id="21" name="直接箭头连接符 20"/>
              <p:cNvCxnSpPr/>
              <p:nvPr/>
            </p:nvCxnSpPr>
            <p:spPr>
              <a:xfrm>
                <a:off x="1342682" y="3560402"/>
                <a:ext cx="0" cy="28210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直接箭头连接符 21"/>
            <p:cNvCxnSpPr/>
            <p:nvPr/>
          </p:nvCxnSpPr>
          <p:spPr>
            <a:xfrm>
              <a:off x="8932" y="7809"/>
              <a:ext cx="0" cy="44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  <a:effectLst>
              <a:outerShdw sx="1000" sy="1000" rotWithShape="0">
                <a:srgbClr val="000000"/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2120" y="1797050"/>
            <a:ext cx="8747760" cy="2485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3" name="文本框 1"/>
          <p:cNvSpPr txBox="1"/>
          <p:nvPr/>
        </p:nvSpPr>
        <p:spPr>
          <a:xfrm>
            <a:off x="1305220" y="1005958"/>
            <a:ext cx="4521200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P92 T1)</a:t>
            </a:r>
            <a:endParaRPr lang="zh-CN" altLang="en-US" sz="2400" b="1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91021" y="3429000"/>
            <a:ext cx="4786630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她说的对吗？和同桌说一说为什么。</a:t>
            </a:r>
            <a:endParaRPr lang="zh-CN" altLang="en-US" sz="24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1443135" y="4682384"/>
            <a:ext cx="10473055" cy="88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她说的对。因为千位上的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3 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表示的是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3000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，十位上的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3 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表示的是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，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  <a:sym typeface="+mn-ea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而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3000&gt;30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，所以千位上的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3 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表示的数比十位上的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3 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表示的数大。</a:t>
            </a:r>
            <a:endParaRPr lang="en-US" altLang="zh-CN" sz="24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4"/>
          <p:cNvSpPr txBox="1"/>
          <p:nvPr/>
        </p:nvSpPr>
        <p:spPr>
          <a:xfrm>
            <a:off x="1219946" y="1103949"/>
            <a:ext cx="4597400" cy="53264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P92 T2)</a:t>
            </a:r>
          </a:p>
        </p:txBody>
      </p:sp>
      <p:sp>
        <p:nvSpPr>
          <p:cNvPr id="45060" name="Text Box 22"/>
          <p:cNvSpPr txBox="1"/>
          <p:nvPr/>
        </p:nvSpPr>
        <p:spPr>
          <a:xfrm>
            <a:off x="1714346" y="1649778"/>
            <a:ext cx="8289290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38480" indent="-538480" defTabSz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789430" algn="l"/>
                <a:tab pos="331343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rPr>
              <a:t>(1)941	      893	          1001	          914</a:t>
            </a:r>
          </a:p>
          <a:p>
            <a:pPr marL="538480" indent="-538480" defTabSz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789430" algn="l"/>
                <a:tab pos="3313430" algn="l"/>
              </a:tabLst>
            </a:pP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Adobe 宋体 Std L" panose="02020300000000000000" pitchFamily="18" charset="-122"/>
            </a:endParaRPr>
          </a:p>
          <a:p>
            <a:pPr marL="538480" indent="-538480" defTabSz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789430" algn="l"/>
                <a:tab pos="331343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Adobe 宋体 Std L" panose="02020300000000000000" pitchFamily="18" charset="-122"/>
              </a:rPr>
              <a:t>(2)3005	      3050	        3500	        3049</a:t>
            </a:r>
          </a:p>
        </p:txBody>
      </p:sp>
      <p:sp>
        <p:nvSpPr>
          <p:cNvPr id="3" name="矩形 2"/>
          <p:cNvSpPr/>
          <p:nvPr/>
        </p:nvSpPr>
        <p:spPr>
          <a:xfrm>
            <a:off x="2099046" y="2256130"/>
            <a:ext cx="346280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893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914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941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1001</a:t>
            </a:r>
            <a:endParaRPr lang="zh-CN" altLang="en-US" sz="24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89775" y="3429000"/>
            <a:ext cx="40062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3005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3049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3050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3500</a:t>
            </a:r>
            <a:endParaRPr lang="zh-CN" altLang="en-US" sz="2400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  <p:sp>
        <p:nvSpPr>
          <p:cNvPr id="10" name="矩形 10"/>
          <p:cNvSpPr/>
          <p:nvPr/>
        </p:nvSpPr>
        <p:spPr>
          <a:xfrm>
            <a:off x="1073150" y="3973845"/>
            <a:ext cx="10256520" cy="436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P92 T3)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从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这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张卡片中，每人翻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张，比一比谁组成的四位数大。</a:t>
            </a:r>
            <a:endParaRPr lang="zh-CN" altLang="en-US" sz="2000" b="1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70075" y="4839823"/>
            <a:ext cx="313563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请同学们自己玩一玩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7912" y="4120624"/>
            <a:ext cx="4516129" cy="262661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4"/>
          <p:cNvSpPr txBox="1"/>
          <p:nvPr/>
        </p:nvSpPr>
        <p:spPr>
          <a:xfrm>
            <a:off x="1398132" y="1087735"/>
            <a:ext cx="10412730" cy="101277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4.(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P92 T4)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一列火车坐的人比一架飞机多得多，一架飞机坐的人比一艘客轮少一些。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0" y="2397125"/>
            <a:ext cx="8331200" cy="1625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8133" y="4319337"/>
            <a:ext cx="716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在下表中填入合适的交通工具。</a:t>
            </a:r>
          </a:p>
        </p:txBody>
      </p:sp>
      <p:graphicFrame>
        <p:nvGraphicFramePr>
          <p:cNvPr id="6" name="表格 5"/>
          <p:cNvGraphicFramePr/>
          <p:nvPr/>
        </p:nvGraphicFramePr>
        <p:xfrm>
          <a:off x="1933575" y="4985386"/>
          <a:ext cx="8324850" cy="1367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8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b="1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b="1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b="1" dirty="0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zh-CN" altLang="en-US" sz="32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350</a:t>
                      </a:r>
                      <a:r>
                        <a:rPr lang="zh-CN" altLang="en-US" sz="32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zh-CN" altLang="en-US" sz="3200" b="1" dirty="0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442778" y="5074619"/>
            <a:ext cx="134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客轮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24514" y="507461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火车</a:t>
            </a:r>
            <a:endParaRPr lang="zh-CN" altLang="en-US" sz="32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06846" y="507461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飞机</a:t>
            </a:r>
            <a:endParaRPr lang="zh-CN" altLang="en-US" sz="32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宽屏</PresentationFormat>
  <Paragraphs>142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思源黑体 CN Light</vt:lpstr>
      <vt:lpstr>思源黑体 CN Regular</vt:lpstr>
      <vt:lpstr>宋体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51</cp:revision>
  <dcterms:created xsi:type="dcterms:W3CDTF">2020-06-05T01:58:00Z</dcterms:created>
  <dcterms:modified xsi:type="dcterms:W3CDTF">2021-01-08T23:24:53Z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