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478" r:id="rId3"/>
    <p:sldId id="599" r:id="rId4"/>
    <p:sldId id="705" r:id="rId5"/>
    <p:sldId id="742" r:id="rId6"/>
    <p:sldId id="410" r:id="rId7"/>
    <p:sldId id="671" r:id="rId8"/>
    <p:sldId id="548" r:id="rId9"/>
    <p:sldId id="744" r:id="rId10"/>
    <p:sldId id="658" r:id="rId11"/>
    <p:sldId id="317" r:id="rId12"/>
    <p:sldId id="319" r:id="rId13"/>
    <p:sldId id="287" r:id="rId14"/>
    <p:sldId id="258" r:id="rId15"/>
  </p:sldIdLst>
  <p:sldSz cx="12192000" cy="6858000"/>
  <p:notesSz cx="6858000" cy="9144000"/>
  <p:embeddedFontLst>
    <p:embeddedFont>
      <p:font typeface="FandolFang R" panose="02010600030101010101" charset="-122"/>
      <p:regular r:id="rId17"/>
    </p:embeddedFont>
    <p:embeddedFont>
      <p:font typeface="庞门正道粗书体6.0" panose="02010600030101010101" charset="-122"/>
      <p:regular r:id="rId18"/>
    </p:embeddedFont>
    <p:embeddedFont>
      <p:font typeface="思源黑体 CN Bold" panose="02010600030101010101" charset="-122"/>
      <p:regular r:id="rId19"/>
    </p:embeddedFont>
    <p:embeddedFont>
      <p:font typeface="思源黑体 CN Light" panose="02010600030101010101" charset="-122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BB21F8D3-C39F-46A4-99AD-6B0ADF6450B4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2154B394-720E-467D-ABFF-8F7550BC726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物体, 麦克风, 游戏机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27" y="229113"/>
            <a:ext cx="983976" cy="655984"/>
          </a:xfrm>
          <a:prstGeom prst="rect">
            <a:avLst/>
          </a:prstGeom>
        </p:spPr>
      </p:pic>
      <p:sp>
        <p:nvSpPr>
          <p:cNvPr id="9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993677" y="395778"/>
            <a:ext cx="2154876" cy="450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输入标题</a:t>
            </a:r>
          </a:p>
        </p:txBody>
      </p:sp>
      <p:sp>
        <p:nvSpPr>
          <p:cNvPr id="10" name="矩形: 圆角 9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  <a:lvl2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2pPr>
            <a:lvl3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3pPr>
            <a:lvl4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4pPr>
            <a:lvl5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3" name="图片 2" descr="图片包含 物体, 麦克风, 游戏机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7166" y="1167295"/>
            <a:ext cx="6785114" cy="452341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5401963" y="715955"/>
            <a:ext cx="6707750" cy="3354004"/>
            <a:chOff x="662385" y="613093"/>
            <a:chExt cx="6707750" cy="3354004"/>
          </a:xfrm>
        </p:grpSpPr>
        <p:sp>
          <p:nvSpPr>
            <p:cNvPr id="6" name="文本框 5"/>
            <p:cNvSpPr txBox="1"/>
            <p:nvPr/>
          </p:nvSpPr>
          <p:spPr>
            <a:xfrm>
              <a:off x="662385" y="613093"/>
              <a:ext cx="2664788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9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</a:rPr>
                <a:t>口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418784" y="1905755"/>
              <a:ext cx="174122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500" dirty="0">
                  <a:solidFill>
                    <a:srgbClr val="F96D6D"/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</a:rPr>
                <a:t>语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599844" y="1028856"/>
              <a:ext cx="176653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</a:rPr>
                <a:t>交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705347" y="1320219"/>
              <a:ext cx="2664788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600" dirty="0">
                  <a:solidFill>
                    <a:srgbClr val="F96D6D"/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</a:rPr>
                <a:t>际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342902" y="3868061"/>
            <a:ext cx="4825872" cy="1143653"/>
            <a:chOff x="1601376" y="4316270"/>
            <a:chExt cx="4825872" cy="1143653"/>
          </a:xfrm>
        </p:grpSpPr>
        <p:sp>
          <p:nvSpPr>
            <p:cNvPr id="12" name="文本框 11"/>
            <p:cNvSpPr txBox="1"/>
            <p:nvPr/>
          </p:nvSpPr>
          <p:spPr>
            <a:xfrm>
              <a:off x="1601376" y="5182924"/>
              <a:ext cx="4825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语文精品课件 二年级下册 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1.5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601376" y="4316270"/>
              <a:ext cx="48258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——</a:t>
              </a:r>
              <a:r>
                <a:rPr lang="zh-CN" alt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注意说话的语气</a:t>
              </a:r>
            </a:p>
          </p:txBody>
        </p:sp>
        <p:sp>
          <p:nvSpPr>
            <p:cNvPr id="14" name="矩形: 圆角 13"/>
            <p:cNvSpPr/>
            <p:nvPr/>
          </p:nvSpPr>
          <p:spPr>
            <a:xfrm flipH="1">
              <a:off x="1601376" y="5032283"/>
              <a:ext cx="4825872" cy="19403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981894" y="5413706"/>
            <a:ext cx="3547888" cy="276999"/>
            <a:chOff x="842479" y="5462070"/>
            <a:chExt cx="3547888" cy="276999"/>
          </a:xfrm>
        </p:grpSpPr>
        <p:sp>
          <p:nvSpPr>
            <p:cNvPr id="20" name="矩形 19"/>
            <p:cNvSpPr/>
            <p:nvPr/>
          </p:nvSpPr>
          <p:spPr>
            <a:xfrm>
              <a:off x="842479" y="5462070"/>
              <a:ext cx="1564092" cy="276999"/>
            </a:xfrm>
            <a:prstGeom prst="rect">
              <a:avLst/>
            </a:prstGeom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授课老师：某某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684120" y="5462070"/>
              <a:ext cx="1706247" cy="276999"/>
            </a:xfrm>
            <a:prstGeom prst="rect">
              <a:avLst/>
            </a:prstGeom>
            <a:noFill/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10475748" y="481326"/>
            <a:ext cx="1182852" cy="276999"/>
          </a:xfrm>
          <a:prstGeom prst="rect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某某实验小学</a:t>
            </a:r>
            <a:endParaRPr kumimoji="0" lang="zh-CN" altLang="en-US" sz="120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36153" y="1704091"/>
            <a:ext cx="7719695" cy="3986530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礼貌用语歌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好孩子，讲文明，礼貌用语心中记。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称呼长辈要用“您”，与人见面问声“好”。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要人帮助先说“请”，得到方便“谢谢您”。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分手告别讲“再见”，向人道歉“对不起”。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人家说声“麻烦您”，你要回答“别客气”。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对人讲话有礼貌，相亲相爱真欢喜。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83800" y="1736090"/>
            <a:ext cx="9259792" cy="1963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我们在与别人的交往中，除了要把话说好之外，还要注意有说来话长的语气，这样不仅会增加说话的表达效果，还会给人留下良好的印象。</a:t>
            </a:r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993775" y="395288"/>
            <a:ext cx="2154238" cy="450850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课堂小结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3556000" y="4053895"/>
            <a:ext cx="5080000" cy="169604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注意说话语气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说话的语气不要太生硬，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避免使用命令的语气。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1066470" y="1836033"/>
            <a:ext cx="9645015" cy="18148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1.说话时，我们要注意说话的（        ），学会使用礼貌用，例如（         ）、（              ）、（         ）等。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028719" y="218678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语气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13360" y="3034289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请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45945" y="3034289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对不起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20435" y="3034289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谢谢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06  </a:t>
            </a:r>
            <a:r>
              <a:rPr lang="zh-CN" altLang="en-US" dirty="0"/>
              <a:t>课堂练习</a:t>
            </a:r>
          </a:p>
        </p:txBody>
      </p:sp>
      <p:sp>
        <p:nvSpPr>
          <p:cNvPr id="48" name="矩形 17"/>
          <p:cNvSpPr/>
          <p:nvPr/>
        </p:nvSpPr>
        <p:spPr>
          <a:xfrm>
            <a:off x="1066470" y="3431372"/>
            <a:ext cx="10050780" cy="83221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2. 今天是你值日，早晨有位同学迟到了，你打算跟这位同学说？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1066471" y="4638945"/>
            <a:ext cx="9309982" cy="671579"/>
          </a:xfrm>
          <a:prstGeom prst="doubleWave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对不起，因为路上堵车，所以我迟到了，以后值日的时候，我会提前出门的。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3" name="图片 2" descr="图片包含 物体, 麦克风, 游戏机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7166" y="1167295"/>
            <a:ext cx="6785114" cy="452341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5353762" y="874555"/>
            <a:ext cx="6555426" cy="3195404"/>
            <a:chOff x="614184" y="771693"/>
            <a:chExt cx="6555426" cy="3195404"/>
          </a:xfrm>
        </p:grpSpPr>
        <p:sp>
          <p:nvSpPr>
            <p:cNvPr id="6" name="文本框 5"/>
            <p:cNvSpPr txBox="1"/>
            <p:nvPr/>
          </p:nvSpPr>
          <p:spPr>
            <a:xfrm>
              <a:off x="614184" y="771693"/>
              <a:ext cx="2664788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</a:rPr>
                <a:t>谢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418784" y="1905755"/>
              <a:ext cx="174122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500" dirty="0">
                  <a:solidFill>
                    <a:srgbClr val="F96D6D"/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</a:rPr>
                <a:t>谢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730665" y="855951"/>
              <a:ext cx="176653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3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</a:rPr>
                <a:t>观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504822" y="1320219"/>
              <a:ext cx="2664788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600" dirty="0">
                  <a:solidFill>
                    <a:srgbClr val="F96D6D"/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</a:rPr>
                <a:t>看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342902" y="3868061"/>
            <a:ext cx="4825872" cy="1143653"/>
            <a:chOff x="1601376" y="4316270"/>
            <a:chExt cx="4825872" cy="1143653"/>
          </a:xfrm>
        </p:grpSpPr>
        <p:sp>
          <p:nvSpPr>
            <p:cNvPr id="12" name="文本框 11"/>
            <p:cNvSpPr txBox="1"/>
            <p:nvPr/>
          </p:nvSpPr>
          <p:spPr>
            <a:xfrm>
              <a:off x="1601376" y="5182924"/>
              <a:ext cx="4825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语文精品课件 二年级下册 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</a:t>
              </a:r>
              <a:r>
                <a:rPr lang="en-US" alt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.5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601376" y="4316270"/>
              <a:ext cx="48258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——</a:t>
              </a:r>
              <a:r>
                <a:rPr lang="zh-CN" alt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注意说话的语气</a:t>
              </a:r>
            </a:p>
          </p:txBody>
        </p:sp>
        <p:sp>
          <p:nvSpPr>
            <p:cNvPr id="14" name="矩形: 圆角 13"/>
            <p:cNvSpPr/>
            <p:nvPr/>
          </p:nvSpPr>
          <p:spPr>
            <a:xfrm flipH="1">
              <a:off x="1601376" y="5032283"/>
              <a:ext cx="4825872" cy="19403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981894" y="5413706"/>
            <a:ext cx="3547888" cy="276999"/>
            <a:chOff x="842479" y="5462070"/>
            <a:chExt cx="3547888" cy="276999"/>
          </a:xfrm>
        </p:grpSpPr>
        <p:sp>
          <p:nvSpPr>
            <p:cNvPr id="20" name="矩形 19"/>
            <p:cNvSpPr/>
            <p:nvPr/>
          </p:nvSpPr>
          <p:spPr>
            <a:xfrm>
              <a:off x="842479" y="5462070"/>
              <a:ext cx="1564092" cy="276999"/>
            </a:xfrm>
            <a:prstGeom prst="rect">
              <a:avLst/>
            </a:prstGeom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授课老师：某某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684120" y="5462070"/>
              <a:ext cx="1706247" cy="276999"/>
            </a:xfrm>
            <a:prstGeom prst="rect">
              <a:avLst/>
            </a:prstGeom>
            <a:noFill/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10475748" y="481326"/>
            <a:ext cx="1182852" cy="276999"/>
          </a:xfrm>
          <a:prstGeom prst="rect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某某实验小学</a:t>
            </a:r>
            <a:endParaRPr kumimoji="0" lang="zh-CN" altLang="en-US" sz="120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640832" y="2424128"/>
            <a:ext cx="4165600" cy="718519"/>
          </a:xfrm>
          <a:prstGeom prst="cloudCallout">
            <a:avLst>
              <a:gd name="adj1" fmla="val -54771"/>
              <a:gd name="adj2" fmla="val 77859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喂，将黑板擦干净！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75435" y="2183128"/>
            <a:ext cx="3975735" cy="1172659"/>
          </a:xfrm>
          <a:prstGeom prst="wedgeEllipseCallout">
            <a:avLst>
              <a:gd name="adj1" fmla="val 60429"/>
              <a:gd name="adj2" fmla="val -658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你好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，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请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你将黑板擦干净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好吗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？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407478" y="4433872"/>
            <a:ext cx="9377045" cy="126353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都是叫值日生将黑板擦干净，不同的语气就有不同的效果。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今天，我们就来和大家一起学习交流：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注意说话的语气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6" grpId="0" bldLvl="0" animBg="1"/>
      <p:bldP spid="10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94827" y="3519024"/>
            <a:ext cx="10155660" cy="1963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学习在说话时使用恰当的语气，能让听的人感到舒服。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所以，在不同的环境中，我们要用不同的语气来说话，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这就是说话的艺术。                            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082397" y="1842135"/>
            <a:ext cx="4027206" cy="1273810"/>
            <a:chOff x="4378" y="2901"/>
            <a:chExt cx="6005" cy="2006"/>
          </a:xfrm>
        </p:grpSpPr>
        <p:pic>
          <p:nvPicPr>
            <p:cNvPr id="11" name="图片 10" descr="1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78" y="2901"/>
              <a:ext cx="6005" cy="200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5974" y="3649"/>
              <a:ext cx="437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 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注意说话的语气</a:t>
              </a:r>
            </a:p>
          </p:txBody>
        </p:sp>
      </p:grpSp>
      <p:sp>
        <p:nvSpPr>
          <p:cNvPr id="59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993775" y="395288"/>
            <a:ext cx="2154238" cy="450850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880912" y="1999118"/>
            <a:ext cx="8156575" cy="760095"/>
            <a:chOff x="1597" y="3383"/>
            <a:chExt cx="12845" cy="1197"/>
          </a:xfrm>
        </p:grpSpPr>
        <p:pic>
          <p:nvPicPr>
            <p:cNvPr id="8" name="图片 7" descr="34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984" y="3418"/>
              <a:ext cx="10121" cy="1162"/>
            </a:xfrm>
            <a:prstGeom prst="rect">
              <a:avLst/>
            </a:prstGeom>
          </p:spPr>
        </p:pic>
        <p:sp>
          <p:nvSpPr>
            <p:cNvPr id="4098" name="TextBox 3"/>
            <p:cNvSpPr txBox="1"/>
            <p:nvPr/>
          </p:nvSpPr>
          <p:spPr>
            <a:xfrm>
              <a:off x="1597" y="3383"/>
              <a:ext cx="12845" cy="10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       </a:t>
              </a:r>
              <a:r>
                <a:rPr kumimoji="0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 1.不小心碰到了别人，你会怎么说？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242309" y="1466988"/>
            <a:ext cx="1761490" cy="1713230"/>
            <a:chOff x="13980" y="2545"/>
            <a:chExt cx="2774" cy="2698"/>
          </a:xfrm>
        </p:grpSpPr>
        <p:pic>
          <p:nvPicPr>
            <p:cNvPr id="11" name="图片 10" descr="17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3980" y="2545"/>
              <a:ext cx="2774" cy="2698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4597" y="3293"/>
              <a:ext cx="196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情景一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2631592" y="4481795"/>
            <a:ext cx="7069455" cy="1329807"/>
          </a:xfrm>
          <a:prstGeom prst="bevel">
            <a:avLst>
              <a:gd name="adj" fmla="val 745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第一句语气比较生硬，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第二句，用真诚的道歉语气，容易获得对方谅解。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126657" y="3387629"/>
            <a:ext cx="2474833" cy="600075"/>
          </a:xfrm>
          <a:prstGeom prst="plaqu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我不是故意的。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027254" y="3387629"/>
            <a:ext cx="3673793" cy="600075"/>
          </a:xfrm>
          <a:prstGeom prst="plaqu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对不起，我不是故意的。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情景设置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/>
          <p:nvPr/>
        </p:nvSpPr>
        <p:spPr>
          <a:xfrm>
            <a:off x="3003799" y="1861820"/>
            <a:ext cx="7689215" cy="5880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上车的时候，一位阿姨挡住了自己的路，你会怎么说？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509091" y="4517501"/>
            <a:ext cx="9173817" cy="1126054"/>
          </a:xfrm>
          <a:prstGeom prst="bevel">
            <a:avLst>
              <a:gd name="adj" fmla="val 745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第一句句中虽然用了表示礼貌的“请”，但整句听起来，感觉好像是在命令自己做什么事。第二句，用真诚的商量的语气，容易获得对方的理解、帮助。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644140" y="3223633"/>
            <a:ext cx="3068955" cy="600075"/>
          </a:xfrm>
          <a:prstGeom prst="plaqu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阿姨，请您让一下。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096000" y="3223633"/>
            <a:ext cx="3673793" cy="600075"/>
          </a:xfrm>
          <a:prstGeom prst="plaqu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阿姨，请您让一下好吗？</a:t>
            </a:r>
          </a:p>
        </p:txBody>
      </p:sp>
      <p:sp>
        <p:nvSpPr>
          <p:cNvPr id="59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993775" y="395288"/>
            <a:ext cx="2154238" cy="450850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情景设置</a:t>
            </a:r>
          </a:p>
        </p:txBody>
      </p:sp>
      <p:grpSp>
        <p:nvGrpSpPr>
          <p:cNvPr id="60" name="组合 59"/>
          <p:cNvGrpSpPr/>
          <p:nvPr/>
        </p:nvGrpSpPr>
        <p:grpSpPr>
          <a:xfrm>
            <a:off x="1242309" y="1466988"/>
            <a:ext cx="1761490" cy="1713230"/>
            <a:chOff x="13980" y="2545"/>
            <a:chExt cx="2774" cy="2698"/>
          </a:xfrm>
        </p:grpSpPr>
        <p:pic>
          <p:nvPicPr>
            <p:cNvPr id="61" name="图片 60" descr="17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3980" y="2545"/>
              <a:ext cx="2774" cy="2698"/>
            </a:xfrm>
            <a:prstGeom prst="rect">
              <a:avLst/>
            </a:prstGeom>
          </p:spPr>
        </p:pic>
        <p:sp>
          <p:nvSpPr>
            <p:cNvPr id="62" name="文本框 61"/>
            <p:cNvSpPr txBox="1"/>
            <p:nvPr/>
          </p:nvSpPr>
          <p:spPr>
            <a:xfrm>
              <a:off x="14597" y="3293"/>
              <a:ext cx="196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情景二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  <p:bldP spid="13" grpId="0" bldLvl="0" animBg="1"/>
      <p:bldP spid="1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1716129" y="1892300"/>
            <a:ext cx="3683000" cy="942975"/>
            <a:chOff x="8508" y="2086"/>
            <a:chExt cx="5800" cy="1485"/>
          </a:xfrm>
        </p:grpSpPr>
        <p:sp>
          <p:nvSpPr>
            <p:cNvPr id="9" name="云形标注 8"/>
            <p:cNvSpPr/>
            <p:nvPr/>
          </p:nvSpPr>
          <p:spPr>
            <a:xfrm>
              <a:off x="8508" y="2086"/>
              <a:ext cx="5543" cy="1485"/>
            </a:xfrm>
            <a:prstGeom prst="cloudCallout">
              <a:avLst>
                <a:gd name="adj1" fmla="val 55771"/>
                <a:gd name="adj2" fmla="val 6530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6" name="矩形 5"/>
            <p:cNvSpPr>
              <a:spLocks noChangeArrowheads="1"/>
            </p:cNvSpPr>
            <p:nvPr/>
          </p:nvSpPr>
          <p:spPr bwMode="auto">
            <a:xfrm>
              <a:off x="9056" y="2273"/>
              <a:ext cx="5252" cy="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交际注意事项</a:t>
              </a:r>
              <a:endParaRPr kumimoji="0" lang="en-US" altLang="zh-CN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716129" y="3476625"/>
            <a:ext cx="9152255" cy="253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1.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注意语调，用商量的口气，要使用礼貌用语。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323850" marR="0" lvl="0" indent="-323850" algn="l" defTabSz="914400" rtl="0" eaLnBrk="1" fontAlgn="auto" latinLnBrk="0" hangingPunct="1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AutoNum type="arabicPeriod" startAt="2"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说话时注意自己的表情，态度要诚恳，要正视对方。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3.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请求的内容要说得清楚、明白。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课堂精讲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51113" y="1766433"/>
            <a:ext cx="9281160" cy="187647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同学们，跟人交流是一门学问，同一句话，使用恰当的语气，能让听的人感到舒服，今天，我们就来表现几个说话的场景，相信同学们都会有所启发。</a:t>
            </a:r>
          </a:p>
        </p:txBody>
      </p:sp>
      <p:sp>
        <p:nvSpPr>
          <p:cNvPr id="4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993775" y="395288"/>
            <a:ext cx="2154238" cy="450850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/>
              <a:t>课堂精讲</a:t>
            </a:r>
            <a:endParaRPr lang="zh-CN" altLang="en-US" dirty="0"/>
          </a:p>
        </p:txBody>
      </p:sp>
      <p:sp>
        <p:nvSpPr>
          <p:cNvPr id="45" name="文本框 44"/>
          <p:cNvSpPr txBox="1"/>
          <p:nvPr/>
        </p:nvSpPr>
        <p:spPr>
          <a:xfrm>
            <a:off x="1451113" y="4821610"/>
            <a:ext cx="9054548" cy="670633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说话的语气不要太生硬，避免使用命令的语气。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1851025" y="4048954"/>
            <a:ext cx="1960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交际小贴士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48092" y="1794289"/>
            <a:ext cx="9773920" cy="481370"/>
          </a:xfrm>
          <a:prstGeom prst="hexagon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当妈妈让你学钢琴，你想学画画。你会跟妈妈怎么说？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69987" y="2570500"/>
            <a:ext cx="9852025" cy="858500"/>
          </a:xfrm>
          <a:prstGeom prst="hexagon">
            <a:avLst/>
          </a:prstGeom>
          <a:solidFill>
            <a:schemeClr val="bg1"/>
          </a:solidFill>
          <a:ln w="12700">
            <a:noFill/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妈妈，我想学画画，因为我喜欢画画，而且画得还不错，老师都说我画画有天赋，能让我去画画，好吗？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拓展练习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1169987" y="4054409"/>
            <a:ext cx="9852025" cy="481370"/>
          </a:xfrm>
          <a:prstGeom prst="hexagon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上学迟到了，老师批评了我。下课后我对老师说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……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1169987" y="4626813"/>
            <a:ext cx="9852025" cy="1241584"/>
          </a:xfrm>
          <a:prstGeom prst="hexagon">
            <a:avLst/>
          </a:prstGeom>
          <a:solidFill>
            <a:schemeClr val="bg1"/>
          </a:solidFill>
          <a:ln w="12700">
            <a:noFill/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老师，我错了，我以后再也不迟到了。我今天早晨起床后，肚子有点疼，妈妈带我到医院让医生看病了。我是吃了药，肚子不疼了才来的，所以来晚了。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  <p:bldP spid="44" grpId="0" bldLvl="0" animBg="1"/>
      <p:bldP spid="4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73770" y="1603934"/>
            <a:ext cx="7748905" cy="781407"/>
          </a:xfrm>
          <a:prstGeom prst="doubleWav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看到同学洗手后忘记了关水龙头，你会跟他怎么说？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39434" y="2671687"/>
            <a:ext cx="8807809" cy="481370"/>
          </a:xfrm>
          <a:prstGeom prst="hexagon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节约是美德，亲爱的同学，请您关掉水龙头，把美德留下。</a:t>
            </a:r>
          </a:p>
        </p:txBody>
      </p:sp>
      <p:sp>
        <p:nvSpPr>
          <p:cNvPr id="44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993775" y="395288"/>
            <a:ext cx="2154238" cy="450850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拓展练习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2173769" y="3938884"/>
            <a:ext cx="7748905" cy="781407"/>
          </a:xfrm>
          <a:prstGeom prst="doubleWav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一位陌生叔叔来敲你家的门，你打算怎么说呢？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1439434" y="5024748"/>
            <a:ext cx="8807809" cy="481370"/>
          </a:xfrm>
          <a:prstGeom prst="hexagon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叔叔您好，爸爸今天不在家，请您改天再来好吗？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  <p:bldP spid="45" grpId="0" bldLvl="0" animBg="1"/>
      <p:bldP spid="46" grpId="0" bldLvl="0" animBg="1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940</Words>
  <Application>Microsoft Office PowerPoint</Application>
  <PresentationFormat>宽屏</PresentationFormat>
  <Paragraphs>100</Paragraphs>
  <Slides>14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Calibri</vt:lpstr>
      <vt:lpstr>思源黑体 CN Light</vt:lpstr>
      <vt:lpstr>庞门正道粗书体6.0</vt:lpstr>
      <vt:lpstr>Arial</vt:lpstr>
      <vt:lpstr>FandolFang R</vt:lpstr>
      <vt:lpstr>思源黑体 CN Bold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2020-06-05T01:58:00Z</dcterms:created>
  <dcterms:modified xsi:type="dcterms:W3CDTF">2021-01-08T23:28:05Z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